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notesSlides/notesSlide32.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notesSlides/notesSlide33.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notesSlides/notesSlide34.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notesSlides/notesSlide35.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notesSlides/notesSlide36.xml" ContentType="application/vnd.openxmlformats-officedocument.presentationml.notesSlide+xml"/>
  <Override PartName="/ppt/tags/tag11.xml" ContentType="application/vnd.openxmlformats-officedocument.presentationml.tags+xml"/>
  <Override PartName="/ppt/tags/tag12.xml" ContentType="application/vnd.openxmlformats-officedocument.presentationml.tags+xml"/>
  <Override PartName="/ppt/notesSlides/notesSlide37.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notesSlides/notesSlide38.xml" ContentType="application/vnd.openxmlformats-officedocument.presentationml.notesSlide+xml"/>
  <Override PartName="/ppt/tags/tag15.xml" ContentType="application/vnd.openxmlformats-officedocument.presentationml.tags+xml"/>
  <Override PartName="/ppt/tags/tag16.xml" ContentType="application/vnd.openxmlformats-officedocument.presentationml.tags+xml"/>
  <Override PartName="/ppt/notesSlides/notesSlide39.xml" ContentType="application/vnd.openxmlformats-officedocument.presentationml.notesSlide+xml"/>
  <Override PartName="/ppt/tags/tag17.xml" ContentType="application/vnd.openxmlformats-officedocument.presentationml.tags+xml"/>
  <Override PartName="/ppt/tags/tag18.xml" ContentType="application/vnd.openxmlformats-officedocument.presentationml.tags+xml"/>
  <Override PartName="/ppt/notesSlides/notesSlide40.xml" ContentType="application/vnd.openxmlformats-officedocument.presentationml.notesSlide+xml"/>
  <Override PartName="/ppt/tags/tag19.xml" ContentType="application/vnd.openxmlformats-officedocument.presentationml.tags+xml"/>
  <Override PartName="/ppt/tags/tag20.xml" ContentType="application/vnd.openxmlformats-officedocument.presentationml.tags+xml"/>
  <Override PartName="/ppt/notesSlides/notesSlide41.xml" ContentType="application/vnd.openxmlformats-officedocument.presentationml.notesSlide+xml"/>
  <Override PartName="/ppt/tags/tag21.xml" ContentType="application/vnd.openxmlformats-officedocument.presentationml.tags+xml"/>
  <Override PartName="/ppt/tags/tag22.xml" ContentType="application/vnd.openxmlformats-officedocument.presentationml.tags+xml"/>
  <Override PartName="/ppt/notesSlides/notesSlide42.xml" ContentType="application/vnd.openxmlformats-officedocument.presentationml.notesSlide+xml"/>
  <Override PartName="/ppt/tags/tag23.xml" ContentType="application/vnd.openxmlformats-officedocument.presentationml.tags+xml"/>
  <Override PartName="/ppt/tags/tag24.xml" ContentType="application/vnd.openxmlformats-officedocument.presentationml.tags+xml"/>
  <Override PartName="/ppt/notesSlides/notesSlide43.xml" ContentType="application/vnd.openxmlformats-officedocument.presentationml.notesSlide+xml"/>
  <Override PartName="/ppt/tags/tag25.xml" ContentType="application/vnd.openxmlformats-officedocument.presentationml.tags+xml"/>
  <Override PartName="/ppt/tags/tag26.xml" ContentType="application/vnd.openxmlformats-officedocument.presentationml.tags+xml"/>
  <Override PartName="/ppt/notesSlides/notesSlide44.xml" ContentType="application/vnd.openxmlformats-officedocument.presentationml.notesSlide+xml"/>
  <Override PartName="/ppt/tags/tag27.xml" ContentType="application/vnd.openxmlformats-officedocument.presentationml.tags+xml"/>
  <Override PartName="/ppt/tags/tag28.xml" ContentType="application/vnd.openxmlformats-officedocument.presentationml.tags+xml"/>
  <Override PartName="/ppt/notesSlides/notesSlide45.xml" ContentType="application/vnd.openxmlformats-officedocument.presentationml.notesSlide+xml"/>
  <Override PartName="/ppt/tags/tag29.xml" ContentType="application/vnd.openxmlformats-officedocument.presentationml.tags+xml"/>
  <Override PartName="/ppt/tags/tag30.xml" ContentType="application/vnd.openxmlformats-officedocument.presentationml.tags+xml"/>
  <Override PartName="/ppt/notesSlides/notesSlide46.xml" ContentType="application/vnd.openxmlformats-officedocument.presentationml.notesSlide+xml"/>
  <Override PartName="/ppt/tags/tag31.xml" ContentType="application/vnd.openxmlformats-officedocument.presentationml.tags+xml"/>
  <Override PartName="/ppt/tags/tag32.xml" ContentType="application/vnd.openxmlformats-officedocument.presentationml.tags+xml"/>
  <Override PartName="/ppt/notesSlides/notesSlide47.xml" ContentType="application/vnd.openxmlformats-officedocument.presentationml.notesSlide+xml"/>
  <Override PartName="/ppt/tags/tag33.xml" ContentType="application/vnd.openxmlformats-officedocument.presentationml.tags+xml"/>
  <Override PartName="/ppt/tags/tag34.xml" ContentType="application/vnd.openxmlformats-officedocument.presentationml.tags+xml"/>
  <Override PartName="/ppt/notesSlides/notesSlide48.xml" ContentType="application/vnd.openxmlformats-officedocument.presentationml.notesSlide+xml"/>
  <Override PartName="/ppt/tags/tag35.xml" ContentType="application/vnd.openxmlformats-officedocument.presentationml.tags+xml"/>
  <Override PartName="/ppt/tags/tag36.xml" ContentType="application/vnd.openxmlformats-officedocument.presentationml.tags+xml"/>
  <Override PartName="/ppt/notesSlides/notesSlide49.xml" ContentType="application/vnd.openxmlformats-officedocument.presentationml.notesSlide+xml"/>
  <Override PartName="/ppt/tags/tag37.xml" ContentType="application/vnd.openxmlformats-officedocument.presentationml.tags+xml"/>
  <Override PartName="/ppt/tags/tag38.xml" ContentType="application/vnd.openxmlformats-officedocument.presentationml.tags+xml"/>
  <Override PartName="/ppt/notesSlides/notesSlide50.xml" ContentType="application/vnd.openxmlformats-officedocument.presentationml.notesSlide+xml"/>
  <Override PartName="/ppt/tags/tag39.xml" ContentType="application/vnd.openxmlformats-officedocument.presentationml.tags+xml"/>
  <Override PartName="/ppt/tags/tag40.xml" ContentType="application/vnd.openxmlformats-officedocument.presentationml.tags+xml"/>
  <Override PartName="/ppt/notesSlides/notesSlide51.xml" ContentType="application/vnd.openxmlformats-officedocument.presentationml.notesSlide+xml"/>
  <Override PartName="/ppt/tags/tag41.xml" ContentType="application/vnd.openxmlformats-officedocument.presentationml.tags+xml"/>
  <Override PartName="/ppt/tags/tag42.xml" ContentType="application/vnd.openxmlformats-officedocument.presentationml.tags+xml"/>
  <Override PartName="/ppt/notesSlides/notesSlide52.xml" ContentType="application/vnd.openxmlformats-officedocument.presentationml.notesSlide+xml"/>
  <Override PartName="/ppt/tags/tag43.xml" ContentType="application/vnd.openxmlformats-officedocument.presentationml.tags+xml"/>
  <Override PartName="/ppt/tags/tag44.xml" ContentType="application/vnd.openxmlformats-officedocument.presentationml.tags+xml"/>
  <Override PartName="/ppt/notesSlides/notesSlide53.xml" ContentType="application/vnd.openxmlformats-officedocument.presentationml.notesSlide+xml"/>
  <Override PartName="/ppt/tags/tag45.xml" ContentType="application/vnd.openxmlformats-officedocument.presentationml.tags+xml"/>
  <Override PartName="/ppt/tags/tag46.xml" ContentType="application/vnd.openxmlformats-officedocument.presentationml.tags+xml"/>
  <Override PartName="/ppt/notesSlides/notesSlide54.xml" ContentType="application/vnd.openxmlformats-officedocument.presentationml.notesSlide+xml"/>
  <Override PartName="/ppt/tags/tag47.xml" ContentType="application/vnd.openxmlformats-officedocument.presentationml.tags+xml"/>
  <Override PartName="/ppt/tags/tag48.xml" ContentType="application/vnd.openxmlformats-officedocument.presentationml.tags+xml"/>
  <Override PartName="/ppt/notesSlides/notesSlide55.xml" ContentType="application/vnd.openxmlformats-officedocument.presentationml.notesSlide+xml"/>
  <Override PartName="/ppt/tags/tag49.xml" ContentType="application/vnd.openxmlformats-officedocument.presentationml.tags+xml"/>
  <Override PartName="/ppt/tags/tag50.xml" ContentType="application/vnd.openxmlformats-officedocument.presentationml.tags+xml"/>
  <Override PartName="/ppt/notesSlides/notesSlide56.xml" ContentType="application/vnd.openxmlformats-officedocument.presentationml.notesSlide+xml"/>
  <Override PartName="/ppt/tags/tag51.xml" ContentType="application/vnd.openxmlformats-officedocument.presentationml.tags+xml"/>
  <Override PartName="/ppt/tags/tag52.xml" ContentType="application/vnd.openxmlformats-officedocument.presentationml.tags+xml"/>
  <Override PartName="/ppt/notesSlides/notesSlide57.xml" ContentType="application/vnd.openxmlformats-officedocument.presentationml.notesSlide+xml"/>
  <Override PartName="/ppt/tags/tag53.xml" ContentType="application/vnd.openxmlformats-officedocument.presentationml.tags+xml"/>
  <Override PartName="/ppt/tags/tag54.xml" ContentType="application/vnd.openxmlformats-officedocument.presentationml.tags+xml"/>
  <Override PartName="/ppt/notesSlides/notesSlide58.xml" ContentType="application/vnd.openxmlformats-officedocument.presentationml.notesSlide+xml"/>
  <Override PartName="/ppt/tags/tag55.xml" ContentType="application/vnd.openxmlformats-officedocument.presentationml.tags+xml"/>
  <Override PartName="/ppt/tags/tag56.xml" ContentType="application/vnd.openxmlformats-officedocument.presentationml.tags+xml"/>
  <Override PartName="/ppt/notesSlides/notesSlide59.xml" ContentType="application/vnd.openxmlformats-officedocument.presentationml.notesSlide+xml"/>
  <Override PartName="/ppt/tags/tag57.xml" ContentType="application/vnd.openxmlformats-officedocument.presentationml.tags+xml"/>
  <Override PartName="/ppt/tags/tag58.xml" ContentType="application/vnd.openxmlformats-officedocument.presentationml.tags+xml"/>
  <Override PartName="/ppt/notesSlides/notesSlide60.xml" ContentType="application/vnd.openxmlformats-officedocument.presentationml.notesSlide+xml"/>
  <Override PartName="/ppt/tags/tag59.xml" ContentType="application/vnd.openxmlformats-officedocument.presentationml.tags+xml"/>
  <Override PartName="/ppt/tags/tag60.xml" ContentType="application/vnd.openxmlformats-officedocument.presentationml.tags+xml"/>
  <Override PartName="/ppt/notesSlides/notesSlide61.xml" ContentType="application/vnd.openxmlformats-officedocument.presentationml.notesSlide+xml"/>
  <Override PartName="/ppt/tags/tag61.xml" ContentType="application/vnd.openxmlformats-officedocument.presentationml.tags+xml"/>
  <Override PartName="/ppt/tags/tag62.xml" ContentType="application/vnd.openxmlformats-officedocument.presentationml.tags+xml"/>
  <Override PartName="/ppt/notesSlides/notesSlide62.xml" ContentType="application/vnd.openxmlformats-officedocument.presentationml.notesSlide+xml"/>
  <Override PartName="/ppt/tags/tag63.xml" ContentType="application/vnd.openxmlformats-officedocument.presentationml.tags+xml"/>
  <Override PartName="/ppt/tags/tag64.xml" ContentType="application/vnd.openxmlformats-officedocument.presentationml.tags+xml"/>
  <Override PartName="/ppt/notesSlides/notesSlide63.xml" ContentType="application/vnd.openxmlformats-officedocument.presentationml.notesSlide+xml"/>
  <Override PartName="/ppt/tags/tag65.xml" ContentType="application/vnd.openxmlformats-officedocument.presentationml.tags+xml"/>
  <Override PartName="/ppt/tags/tag66.xml" ContentType="application/vnd.openxmlformats-officedocument.presentationml.tags+xml"/>
  <Override PartName="/ppt/notesSlides/notesSlide64.xml" ContentType="application/vnd.openxmlformats-officedocument.presentationml.notesSlide+xml"/>
  <Override PartName="/ppt/tags/tag67.xml" ContentType="application/vnd.openxmlformats-officedocument.presentationml.tags+xml"/>
  <Override PartName="/ppt/tags/tag68.xml" ContentType="application/vnd.openxmlformats-officedocument.presentationml.tags+xml"/>
  <Override PartName="/ppt/notesSlides/notesSlide65.xml" ContentType="application/vnd.openxmlformats-officedocument.presentationml.notesSlide+xml"/>
  <Override PartName="/ppt/tags/tag69.xml" ContentType="application/vnd.openxmlformats-officedocument.presentationml.tags+xml"/>
  <Override PartName="/ppt/tags/tag70.xml" ContentType="application/vnd.openxmlformats-officedocument.presentationml.tags+xml"/>
  <Override PartName="/ppt/notesSlides/notesSlide66.xml" ContentType="application/vnd.openxmlformats-officedocument.presentationml.notesSlide+xml"/>
  <Override PartName="/ppt/tags/tag71.xml" ContentType="application/vnd.openxmlformats-officedocument.presentationml.tags+xml"/>
  <Override PartName="/ppt/tags/tag72.xml" ContentType="application/vnd.openxmlformats-officedocument.presentationml.tags+xml"/>
  <Override PartName="/ppt/notesSlides/notesSlide67.xml" ContentType="application/vnd.openxmlformats-officedocument.presentationml.notesSlide+xml"/>
  <Override PartName="/ppt/tags/tag73.xml" ContentType="application/vnd.openxmlformats-officedocument.presentationml.tags+xml"/>
  <Override PartName="/ppt/tags/tag74.xml" ContentType="application/vnd.openxmlformats-officedocument.presentationml.tags+xml"/>
  <Override PartName="/ppt/notesSlides/notesSlide68.xml" ContentType="application/vnd.openxmlformats-officedocument.presentationml.notesSlide+xml"/>
  <Override PartName="/ppt/tags/tag75.xml" ContentType="application/vnd.openxmlformats-officedocument.presentationml.tags+xml"/>
  <Override PartName="/ppt/tags/tag76.xml" ContentType="application/vnd.openxmlformats-officedocument.presentationml.tags+xml"/>
  <Override PartName="/ppt/notesSlides/notesSlide69.xml" ContentType="application/vnd.openxmlformats-officedocument.presentationml.notesSlide+xml"/>
  <Override PartName="/ppt/tags/tag77.xml" ContentType="application/vnd.openxmlformats-officedocument.presentationml.tags+xml"/>
  <Override PartName="/ppt/tags/tag78.xml" ContentType="application/vnd.openxmlformats-officedocument.presentationml.tags+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648" r:id="rId1"/>
  </p:sldMasterIdLst>
  <p:notesMasterIdLst>
    <p:notesMasterId r:id="rId97"/>
  </p:notesMasterIdLst>
  <p:sldIdLst>
    <p:sldId id="256" r:id="rId2"/>
    <p:sldId id="257" r:id="rId3"/>
    <p:sldId id="258" r:id="rId4"/>
    <p:sldId id="259" r:id="rId5"/>
    <p:sldId id="260" r:id="rId6"/>
    <p:sldId id="261" r:id="rId7"/>
    <p:sldId id="262" r:id="rId8"/>
    <p:sldId id="265" r:id="rId9"/>
    <p:sldId id="266" r:id="rId10"/>
    <p:sldId id="267" r:id="rId11"/>
    <p:sldId id="268" r:id="rId12"/>
    <p:sldId id="269" r:id="rId13"/>
    <p:sldId id="275" r:id="rId14"/>
    <p:sldId id="270" r:id="rId15"/>
    <p:sldId id="271" r:id="rId16"/>
    <p:sldId id="272" r:id="rId17"/>
    <p:sldId id="273" r:id="rId18"/>
    <p:sldId id="274" r:id="rId19"/>
    <p:sldId id="276" r:id="rId20"/>
    <p:sldId id="277" r:id="rId21"/>
    <p:sldId id="278" r:id="rId22"/>
    <p:sldId id="279" r:id="rId23"/>
    <p:sldId id="280" r:id="rId24"/>
    <p:sldId id="281" r:id="rId25"/>
    <p:sldId id="282" r:id="rId26"/>
    <p:sldId id="352" r:id="rId27"/>
    <p:sldId id="304" r:id="rId28"/>
    <p:sldId id="283" r:id="rId29"/>
    <p:sldId id="348" r:id="rId30"/>
    <p:sldId id="349" r:id="rId31"/>
    <p:sldId id="291" r:id="rId32"/>
    <p:sldId id="305" r:id="rId33"/>
    <p:sldId id="337" r:id="rId34"/>
    <p:sldId id="306" r:id="rId35"/>
    <p:sldId id="307" r:id="rId36"/>
    <p:sldId id="338" r:id="rId37"/>
    <p:sldId id="308" r:id="rId38"/>
    <p:sldId id="309" r:id="rId39"/>
    <p:sldId id="311" r:id="rId40"/>
    <p:sldId id="312" r:id="rId41"/>
    <p:sldId id="313" r:id="rId42"/>
    <p:sldId id="314" r:id="rId43"/>
    <p:sldId id="343" r:id="rId44"/>
    <p:sldId id="315" r:id="rId45"/>
    <p:sldId id="316" r:id="rId46"/>
    <p:sldId id="344" r:id="rId47"/>
    <p:sldId id="317" r:id="rId48"/>
    <p:sldId id="326" r:id="rId49"/>
    <p:sldId id="339" r:id="rId50"/>
    <p:sldId id="318" r:id="rId51"/>
    <p:sldId id="319" r:id="rId52"/>
    <p:sldId id="320" r:id="rId53"/>
    <p:sldId id="321" r:id="rId54"/>
    <p:sldId id="322" r:id="rId55"/>
    <p:sldId id="323" r:id="rId56"/>
    <p:sldId id="342" r:id="rId57"/>
    <p:sldId id="324" r:id="rId58"/>
    <p:sldId id="325" r:id="rId59"/>
    <p:sldId id="327" r:id="rId60"/>
    <p:sldId id="340" r:id="rId61"/>
    <p:sldId id="328" r:id="rId62"/>
    <p:sldId id="329" r:id="rId63"/>
    <p:sldId id="330" r:id="rId64"/>
    <p:sldId id="331" r:id="rId65"/>
    <p:sldId id="332" r:id="rId66"/>
    <p:sldId id="333" r:id="rId67"/>
    <p:sldId id="341" r:id="rId68"/>
    <p:sldId id="335" r:id="rId69"/>
    <p:sldId id="345" r:id="rId70"/>
    <p:sldId id="336" r:id="rId71"/>
    <p:sldId id="355" r:id="rId72"/>
    <p:sldId id="347" r:id="rId73"/>
    <p:sldId id="356" r:id="rId74"/>
    <p:sldId id="357" r:id="rId75"/>
    <p:sldId id="358" r:id="rId76"/>
    <p:sldId id="359" r:id="rId77"/>
    <p:sldId id="360" r:id="rId78"/>
    <p:sldId id="361" r:id="rId79"/>
    <p:sldId id="362" r:id="rId80"/>
    <p:sldId id="363" r:id="rId81"/>
    <p:sldId id="364" r:id="rId82"/>
    <p:sldId id="365" r:id="rId83"/>
    <p:sldId id="368" r:id="rId84"/>
    <p:sldId id="369" r:id="rId85"/>
    <p:sldId id="370" r:id="rId86"/>
    <p:sldId id="371" r:id="rId87"/>
    <p:sldId id="372" r:id="rId88"/>
    <p:sldId id="373" r:id="rId89"/>
    <p:sldId id="366" r:id="rId90"/>
    <p:sldId id="374" r:id="rId91"/>
    <p:sldId id="375" r:id="rId92"/>
    <p:sldId id="376" r:id="rId93"/>
    <p:sldId id="346" r:id="rId94"/>
    <p:sldId id="263" r:id="rId95"/>
    <p:sldId id="377" r:id="rId96"/>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 r:id="rId105" roundtripDataSignature="AMtx7mhArknZgMFUr7iOLZ3euqAj3IVrtg=="/>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A1B0505-A43D-084F-9DE7-AE63604C782E}" v="552" dt="2020-09-16T14:43:19.461"/>
  </p1510:revLst>
</p1510:revInfo>
</file>

<file path=ppt/tableStyles.xml><?xml version="1.0" encoding="utf-8"?>
<a:tblStyleLst xmlns:a="http://schemas.openxmlformats.org/drawingml/2006/main" def="{95827534-29FB-4541-B439-1F876C23857B}">
  <a:tblStyle styleId="{95827534-29FB-4541-B439-1F876C23857B}"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1348"/>
    <p:restoredTop sz="94382"/>
  </p:normalViewPr>
  <p:slideViewPr>
    <p:cSldViewPr snapToGrid="0">
      <p:cViewPr varScale="1">
        <p:scale>
          <a:sx n="93" d="100"/>
          <a:sy n="93" d="100"/>
        </p:scale>
        <p:origin x="216" y="7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viewProps" Target="viewProps.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8"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tableStyles" Target="tableStyle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microsoft.com/office/2015/10/relationships/revisionInfo" Target="revisionInfo.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5" Type="http://customschemas.google.com/relationships/presentationmetadata" Target="meta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en.wikipedia.org/wiki/Elo_rating_system#cite_note-1" TargetMode="External"/><Relationship Id="rId2" Type="http://schemas.openxmlformats.org/officeDocument/2006/relationships/slide" Target="../slides/slide4.xml"/><Relationship Id="rId1" Type="http://schemas.openxmlformats.org/officeDocument/2006/relationships/notesMaster" Target="../notesMasters/notesMaster1.xml"/><Relationship Id="rId4" Type="http://schemas.openxmlformats.org/officeDocument/2006/relationships/hyperlink" Target="https://en.wikipedia.org/wiki/Chess" TargetMode="Externa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
        <p:cNvGrpSpPr/>
        <p:nvPr/>
      </p:nvGrpSpPr>
      <p:grpSpPr>
        <a:xfrm>
          <a:off x="0" y="0"/>
          <a:ext cx="0" cy="0"/>
          <a:chOff x="0" y="0"/>
          <a:chExt cx="0" cy="0"/>
        </a:xfrm>
      </p:grpSpPr>
      <p:sp>
        <p:nvSpPr>
          <p:cNvPr id="53" name="Google Shape;53;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4" name="Google Shape;54;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5" name="Google Shape;55;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92b3bf485b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0" name="Google Shape;70;g92b3bf485b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71" name="Google Shape;71;g92b3bf485b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10</a:t>
            </a:fld>
            <a:endParaRPr/>
          </a:p>
        </p:txBody>
      </p:sp>
    </p:spTree>
    <p:extLst>
      <p:ext uri="{BB962C8B-B14F-4D97-AF65-F5344CB8AC3E}">
        <p14:creationId xmlns:p14="http://schemas.microsoft.com/office/powerpoint/2010/main" val="16083735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92b3bf485b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0" name="Google Shape;70;g92b3bf485b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71" name="Google Shape;71;g92b3bf485b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11</a:t>
            </a:fld>
            <a:endParaRPr/>
          </a:p>
        </p:txBody>
      </p:sp>
    </p:spTree>
    <p:extLst>
      <p:ext uri="{BB962C8B-B14F-4D97-AF65-F5344CB8AC3E}">
        <p14:creationId xmlns:p14="http://schemas.microsoft.com/office/powerpoint/2010/main" val="17769118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92b3bf485b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0" name="Google Shape;70;g92b3bf485b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71" name="Google Shape;71;g92b3bf485b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12</a:t>
            </a:fld>
            <a:endParaRPr/>
          </a:p>
        </p:txBody>
      </p:sp>
    </p:spTree>
    <p:extLst>
      <p:ext uri="{BB962C8B-B14F-4D97-AF65-F5344CB8AC3E}">
        <p14:creationId xmlns:p14="http://schemas.microsoft.com/office/powerpoint/2010/main" val="1745789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92b3bf485b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0" name="Google Shape;70;g92b3bf485b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71" name="Google Shape;71;g92b3bf485b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13</a:t>
            </a:fld>
            <a:endParaRPr/>
          </a:p>
        </p:txBody>
      </p:sp>
    </p:spTree>
    <p:extLst>
      <p:ext uri="{BB962C8B-B14F-4D97-AF65-F5344CB8AC3E}">
        <p14:creationId xmlns:p14="http://schemas.microsoft.com/office/powerpoint/2010/main" val="8639785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92b3bf485b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0" name="Google Shape;70;g92b3bf485b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71" name="Google Shape;71;g92b3bf485b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14</a:t>
            </a:fld>
            <a:endParaRPr/>
          </a:p>
        </p:txBody>
      </p:sp>
    </p:spTree>
    <p:extLst>
      <p:ext uri="{BB962C8B-B14F-4D97-AF65-F5344CB8AC3E}">
        <p14:creationId xmlns:p14="http://schemas.microsoft.com/office/powerpoint/2010/main" val="26461297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92b3bf485b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0" name="Google Shape;70;g92b3bf485b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latin typeface="Times New Roman"/>
                <a:ea typeface="Times New Roman"/>
                <a:cs typeface="Times New Roman"/>
                <a:sym typeface="Times New Roman"/>
              </a:rPr>
              <a:t>The complete game tree is the search tree that follows every sequence of moves all the way to the terminal state. </a:t>
            </a:r>
            <a:r>
              <a:rPr lang="en-US" sz="1200" kern="1200" dirty="0">
                <a:solidFill>
                  <a:schemeClr val="tx1"/>
                </a:solidFill>
                <a:effectLst/>
                <a:latin typeface="Times New Roman" pitchFamily="-107" charset="0"/>
                <a:ea typeface="ＭＳ Ｐゴシック" charset="-128"/>
                <a:cs typeface="ＭＳ Ｐゴシック" charset="-128"/>
              </a:rPr>
              <a:t>The estimated number of possible board configuration is 10¹²º in chess which is astronomical but Go has around 10¹⁷⁴</a:t>
            </a:r>
            <a:r>
              <a:rPr lang="en-US" dirty="0">
                <a:latin typeface="Times New Roman"/>
                <a:ea typeface="Times New Roman"/>
                <a:cs typeface="Times New Roman"/>
                <a:sym typeface="Times New Roman"/>
              </a:rPr>
              <a:t> </a:t>
            </a:r>
            <a:br>
              <a:rPr lang="en-US" dirty="0">
                <a:latin typeface="Times New Roman"/>
                <a:ea typeface="Times New Roman"/>
                <a:cs typeface="Times New Roman"/>
                <a:sym typeface="Times New Roman"/>
              </a:rPr>
            </a:br>
            <a:r>
              <a:rPr lang="en-US" dirty="0">
                <a:latin typeface="Times New Roman"/>
                <a:ea typeface="Times New Roman"/>
                <a:cs typeface="Times New Roman"/>
                <a:sym typeface="Times New Roman"/>
              </a:rPr>
              <a:t>The game tree may be infinite if the game allows infinitely repeating position or if the state space is unbounded.   </a:t>
            </a:r>
            <a:endParaRPr dirty="0"/>
          </a:p>
        </p:txBody>
      </p:sp>
      <p:sp>
        <p:nvSpPr>
          <p:cNvPr id="71" name="Google Shape;71;g92b3bf485b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15</a:t>
            </a:fld>
            <a:endParaRPr/>
          </a:p>
        </p:txBody>
      </p:sp>
    </p:spTree>
    <p:extLst>
      <p:ext uri="{BB962C8B-B14F-4D97-AF65-F5344CB8AC3E}">
        <p14:creationId xmlns:p14="http://schemas.microsoft.com/office/powerpoint/2010/main" val="12682910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92b3bf485b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0" name="Google Shape;70;g92b3bf485b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71" name="Google Shape;71;g92b3bf485b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16</a:t>
            </a:fld>
            <a:endParaRPr/>
          </a:p>
        </p:txBody>
      </p:sp>
    </p:spTree>
    <p:extLst>
      <p:ext uri="{BB962C8B-B14F-4D97-AF65-F5344CB8AC3E}">
        <p14:creationId xmlns:p14="http://schemas.microsoft.com/office/powerpoint/2010/main" val="22934491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92b3bf485b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0" name="Google Shape;70;g92b3bf485b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71" name="Google Shape;71;g92b3bf485b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17</a:t>
            </a:fld>
            <a:endParaRPr/>
          </a:p>
        </p:txBody>
      </p:sp>
    </p:spTree>
    <p:extLst>
      <p:ext uri="{BB962C8B-B14F-4D97-AF65-F5344CB8AC3E}">
        <p14:creationId xmlns:p14="http://schemas.microsoft.com/office/powerpoint/2010/main" val="8063922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92b3bf485b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0" name="Google Shape;70;g92b3bf485b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r>
              <a:rPr lang="en-US" b="1" dirty="0"/>
              <a:t>Turn volume up!</a:t>
            </a:r>
          </a:p>
          <a:p>
            <a:r>
              <a:rPr lang="en-US" dirty="0"/>
              <a:t>Good stopping points:</a:t>
            </a:r>
          </a:p>
          <a:p>
            <a:r>
              <a:rPr lang="en-US" dirty="0"/>
              <a:t>1:27 </a:t>
            </a:r>
            <a:r>
              <a:rPr lang="mr-IN" dirty="0"/>
              <a:t>–</a:t>
            </a:r>
            <a:r>
              <a:rPr lang="en-US" baseline="0" dirty="0"/>
              <a:t> “Truly you have a dizzying intellect”</a:t>
            </a:r>
            <a:endParaRPr lang="en-US" dirty="0"/>
          </a:p>
          <a:p>
            <a:r>
              <a:rPr lang="en-US" dirty="0"/>
              <a:t>3:15 –</a:t>
            </a:r>
            <a:r>
              <a:rPr lang="en-US" baseline="0" dirty="0"/>
              <a:t> “Death of the </a:t>
            </a:r>
            <a:r>
              <a:rPr lang="en-US" baseline="0" dirty="0" err="1"/>
              <a:t>sicilian</a:t>
            </a:r>
            <a:r>
              <a:rPr lang="en-US" baseline="0" dirty="0"/>
              <a:t>”</a:t>
            </a:r>
            <a:endParaRPr lang="en-US" dirty="0"/>
          </a:p>
        </p:txBody>
      </p:sp>
      <p:sp>
        <p:nvSpPr>
          <p:cNvPr id="71" name="Google Shape;71;g92b3bf485b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18</a:t>
            </a:fld>
            <a:endParaRPr/>
          </a:p>
        </p:txBody>
      </p:sp>
    </p:spTree>
    <p:extLst>
      <p:ext uri="{BB962C8B-B14F-4D97-AF65-F5344CB8AC3E}">
        <p14:creationId xmlns:p14="http://schemas.microsoft.com/office/powerpoint/2010/main" val="33762620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92b3bf485b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0" name="Google Shape;70;g92b3bf485b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71" name="Google Shape;71;g92b3bf485b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19</a:t>
            </a:fld>
            <a:endParaRPr/>
          </a:p>
        </p:txBody>
      </p:sp>
    </p:spTree>
    <p:extLst>
      <p:ext uri="{BB962C8B-B14F-4D97-AF65-F5344CB8AC3E}">
        <p14:creationId xmlns:p14="http://schemas.microsoft.com/office/powerpoint/2010/main" val="2096082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 name="Google Shape;6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61" name="Google Shape;61;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92b3bf485b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0" name="Google Shape;70;g92b3bf485b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71" name="Google Shape;71;g92b3bf485b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20</a:t>
            </a:fld>
            <a:endParaRPr/>
          </a:p>
        </p:txBody>
      </p:sp>
    </p:spTree>
    <p:extLst>
      <p:ext uri="{BB962C8B-B14F-4D97-AF65-F5344CB8AC3E}">
        <p14:creationId xmlns:p14="http://schemas.microsoft.com/office/powerpoint/2010/main" val="31136638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92b3bf485b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0" name="Google Shape;70;g92b3bf485b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71" name="Google Shape;71;g92b3bf485b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21</a:t>
            </a:fld>
            <a:endParaRPr/>
          </a:p>
        </p:txBody>
      </p:sp>
    </p:spTree>
    <p:extLst>
      <p:ext uri="{BB962C8B-B14F-4D97-AF65-F5344CB8AC3E}">
        <p14:creationId xmlns:p14="http://schemas.microsoft.com/office/powerpoint/2010/main" val="386923606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92b3bf485b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0" name="Google Shape;70;g92b3bf485b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71" name="Google Shape;71;g92b3bf485b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22</a:t>
            </a:fld>
            <a:endParaRPr/>
          </a:p>
        </p:txBody>
      </p:sp>
    </p:spTree>
    <p:extLst>
      <p:ext uri="{BB962C8B-B14F-4D97-AF65-F5344CB8AC3E}">
        <p14:creationId xmlns:p14="http://schemas.microsoft.com/office/powerpoint/2010/main" val="63654747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92b3bf485b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0" name="Google Shape;70;g92b3bf485b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71" name="Google Shape;71;g92b3bf485b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23</a:t>
            </a:fld>
            <a:endParaRPr/>
          </a:p>
        </p:txBody>
      </p:sp>
    </p:spTree>
    <p:extLst>
      <p:ext uri="{BB962C8B-B14F-4D97-AF65-F5344CB8AC3E}">
        <p14:creationId xmlns:p14="http://schemas.microsoft.com/office/powerpoint/2010/main" val="348544631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92b3bf485b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0" name="Google Shape;70;g92b3bf485b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71" name="Google Shape;71;g92b3bf485b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24</a:t>
            </a:fld>
            <a:endParaRPr/>
          </a:p>
        </p:txBody>
      </p:sp>
    </p:spTree>
    <p:extLst>
      <p:ext uri="{BB962C8B-B14F-4D97-AF65-F5344CB8AC3E}">
        <p14:creationId xmlns:p14="http://schemas.microsoft.com/office/powerpoint/2010/main" val="236549105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92b3bf485b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0" name="Google Shape;70;g92b3bf485b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71" name="Google Shape;71;g92b3bf485b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25</a:t>
            </a:fld>
            <a:endParaRPr/>
          </a:p>
        </p:txBody>
      </p:sp>
    </p:spTree>
    <p:extLst>
      <p:ext uri="{BB962C8B-B14F-4D97-AF65-F5344CB8AC3E}">
        <p14:creationId xmlns:p14="http://schemas.microsoft.com/office/powerpoint/2010/main" val="43521621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
        <p:cNvGrpSpPr/>
        <p:nvPr/>
      </p:nvGrpSpPr>
      <p:grpSpPr>
        <a:xfrm>
          <a:off x="0" y="0"/>
          <a:ext cx="0" cy="0"/>
          <a:chOff x="0" y="0"/>
          <a:chExt cx="0" cy="0"/>
        </a:xfrm>
      </p:grpSpPr>
      <p:sp>
        <p:nvSpPr>
          <p:cNvPr id="53" name="Google Shape;53;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4" name="Google Shape;54;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5" name="Google Shape;55;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26</a:t>
            </a:fld>
            <a:endParaRPr/>
          </a:p>
        </p:txBody>
      </p:sp>
    </p:spTree>
    <p:extLst>
      <p:ext uri="{BB962C8B-B14F-4D97-AF65-F5344CB8AC3E}">
        <p14:creationId xmlns:p14="http://schemas.microsoft.com/office/powerpoint/2010/main" val="68395235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92b3bf485b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0" name="Google Shape;70;g92b3bf485b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71" name="Google Shape;71;g92b3bf485b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27</a:t>
            </a:fld>
            <a:endParaRPr/>
          </a:p>
        </p:txBody>
      </p:sp>
    </p:spTree>
    <p:extLst>
      <p:ext uri="{BB962C8B-B14F-4D97-AF65-F5344CB8AC3E}">
        <p14:creationId xmlns:p14="http://schemas.microsoft.com/office/powerpoint/2010/main" val="371779320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92b3bf485b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0" name="Google Shape;70;g92b3bf485b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71" name="Google Shape;71;g92b3bf485b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28</a:t>
            </a:fld>
            <a:endParaRPr/>
          </a:p>
        </p:txBody>
      </p:sp>
    </p:spTree>
    <p:extLst>
      <p:ext uri="{BB962C8B-B14F-4D97-AF65-F5344CB8AC3E}">
        <p14:creationId xmlns:p14="http://schemas.microsoft.com/office/powerpoint/2010/main" val="243936970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 name="Google Shape;6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eaLnBrk="1" hangingPunct="1"/>
            <a:r>
              <a:rPr lang="en-US" dirty="0">
                <a:latin typeface="Arial" charset="0"/>
              </a:rPr>
              <a:t>Slide from Dan </a:t>
            </a:r>
            <a:r>
              <a:rPr lang="en-US" dirty="0" err="1">
                <a:latin typeface="Arial" charset="0"/>
              </a:rPr>
              <a:t>Klien</a:t>
            </a:r>
            <a:endParaRPr lang="en-US" dirty="0">
              <a:latin typeface="Arial" charset="0"/>
            </a:endParaRPr>
          </a:p>
        </p:txBody>
      </p:sp>
      <p:sp>
        <p:nvSpPr>
          <p:cNvPr id="61" name="Google Shape;61;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29</a:t>
            </a:fld>
            <a:endParaRPr/>
          </a:p>
        </p:txBody>
      </p:sp>
    </p:spTree>
    <p:extLst>
      <p:ext uri="{BB962C8B-B14F-4D97-AF65-F5344CB8AC3E}">
        <p14:creationId xmlns:p14="http://schemas.microsoft.com/office/powerpoint/2010/main" val="27416012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92b3bf485b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0" name="Google Shape;70;g92b3bf485b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71" name="Google Shape;71;g92b3bf485b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 name="Google Shape;6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eaLnBrk="1" hangingPunct="1"/>
            <a:r>
              <a:rPr lang="en-US" dirty="0">
                <a:latin typeface="Arial" charset="0"/>
              </a:rPr>
              <a:t>Slide from Dan </a:t>
            </a:r>
            <a:r>
              <a:rPr lang="en-US" dirty="0" err="1">
                <a:latin typeface="Arial" charset="0"/>
              </a:rPr>
              <a:t>Klien</a:t>
            </a:r>
            <a:endParaRPr lang="en-US" dirty="0">
              <a:latin typeface="Arial" charset="0"/>
            </a:endParaRPr>
          </a:p>
        </p:txBody>
      </p:sp>
      <p:sp>
        <p:nvSpPr>
          <p:cNvPr id="61" name="Google Shape;61;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30</a:t>
            </a:fld>
            <a:endParaRPr/>
          </a:p>
        </p:txBody>
      </p:sp>
    </p:spTree>
    <p:extLst>
      <p:ext uri="{BB962C8B-B14F-4D97-AF65-F5344CB8AC3E}">
        <p14:creationId xmlns:p14="http://schemas.microsoft.com/office/powerpoint/2010/main" val="149796776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92b3bf485b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0" name="Google Shape;70;g92b3bf485b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71" name="Google Shape;71;g92b3bf485b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31</a:t>
            </a:fld>
            <a:endParaRPr/>
          </a:p>
        </p:txBody>
      </p:sp>
    </p:spTree>
    <p:extLst>
      <p:ext uri="{BB962C8B-B14F-4D97-AF65-F5344CB8AC3E}">
        <p14:creationId xmlns:p14="http://schemas.microsoft.com/office/powerpoint/2010/main" val="194538538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 name="Google Shape;6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latin typeface="Times New Roman"/>
                <a:ea typeface="Times New Roman"/>
                <a:cs typeface="Times New Roman"/>
                <a:sym typeface="Times New Roman"/>
              </a:rPr>
              <a:t>.</a:t>
            </a:r>
            <a:endParaRPr dirty="0"/>
          </a:p>
        </p:txBody>
      </p:sp>
      <p:sp>
        <p:nvSpPr>
          <p:cNvPr id="61" name="Google Shape;61;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32</a:t>
            </a:fld>
            <a:endParaRPr/>
          </a:p>
        </p:txBody>
      </p:sp>
    </p:spTree>
    <p:extLst>
      <p:ext uri="{BB962C8B-B14F-4D97-AF65-F5344CB8AC3E}">
        <p14:creationId xmlns:p14="http://schemas.microsoft.com/office/powerpoint/2010/main" val="233843539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 name="Google Shape;6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latin typeface="Times New Roman"/>
                <a:ea typeface="Times New Roman"/>
                <a:cs typeface="Times New Roman"/>
                <a:sym typeface="Times New Roman"/>
              </a:rPr>
              <a:t>.</a:t>
            </a:r>
            <a:endParaRPr dirty="0"/>
          </a:p>
        </p:txBody>
      </p:sp>
      <p:sp>
        <p:nvSpPr>
          <p:cNvPr id="61" name="Google Shape;61;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33</a:t>
            </a:fld>
            <a:endParaRPr/>
          </a:p>
        </p:txBody>
      </p:sp>
    </p:spTree>
    <p:extLst>
      <p:ext uri="{BB962C8B-B14F-4D97-AF65-F5344CB8AC3E}">
        <p14:creationId xmlns:p14="http://schemas.microsoft.com/office/powerpoint/2010/main" val="250350940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 name="Google Shape;6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latin typeface="Times New Roman"/>
                <a:ea typeface="Times New Roman"/>
                <a:cs typeface="Times New Roman"/>
                <a:sym typeface="Times New Roman"/>
              </a:rPr>
              <a:t>.</a:t>
            </a:r>
            <a:endParaRPr dirty="0"/>
          </a:p>
        </p:txBody>
      </p:sp>
      <p:sp>
        <p:nvSpPr>
          <p:cNvPr id="61" name="Google Shape;61;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34</a:t>
            </a:fld>
            <a:endParaRPr/>
          </a:p>
        </p:txBody>
      </p:sp>
    </p:spTree>
    <p:extLst>
      <p:ext uri="{BB962C8B-B14F-4D97-AF65-F5344CB8AC3E}">
        <p14:creationId xmlns:p14="http://schemas.microsoft.com/office/powerpoint/2010/main" val="250926093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 name="Google Shape;6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latin typeface="Times New Roman"/>
                <a:ea typeface="Times New Roman"/>
                <a:cs typeface="Times New Roman"/>
                <a:sym typeface="Times New Roman"/>
              </a:rPr>
              <a:t>.</a:t>
            </a:r>
            <a:endParaRPr dirty="0"/>
          </a:p>
        </p:txBody>
      </p:sp>
      <p:sp>
        <p:nvSpPr>
          <p:cNvPr id="61" name="Google Shape;61;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35</a:t>
            </a:fld>
            <a:endParaRPr/>
          </a:p>
        </p:txBody>
      </p:sp>
    </p:spTree>
    <p:extLst>
      <p:ext uri="{BB962C8B-B14F-4D97-AF65-F5344CB8AC3E}">
        <p14:creationId xmlns:p14="http://schemas.microsoft.com/office/powerpoint/2010/main" val="35732921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 name="Google Shape;6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latin typeface="Times New Roman"/>
                <a:ea typeface="Times New Roman"/>
                <a:cs typeface="Times New Roman"/>
                <a:sym typeface="Times New Roman"/>
              </a:rPr>
              <a:t>.</a:t>
            </a:r>
            <a:endParaRPr dirty="0"/>
          </a:p>
        </p:txBody>
      </p:sp>
      <p:sp>
        <p:nvSpPr>
          <p:cNvPr id="61" name="Google Shape;61;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36</a:t>
            </a:fld>
            <a:endParaRPr/>
          </a:p>
        </p:txBody>
      </p:sp>
    </p:spTree>
    <p:extLst>
      <p:ext uri="{BB962C8B-B14F-4D97-AF65-F5344CB8AC3E}">
        <p14:creationId xmlns:p14="http://schemas.microsoft.com/office/powerpoint/2010/main" val="1901973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 name="Google Shape;6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latin typeface="Times New Roman"/>
                <a:ea typeface="Times New Roman"/>
                <a:cs typeface="Times New Roman"/>
                <a:sym typeface="Times New Roman"/>
              </a:rPr>
              <a:t>.</a:t>
            </a:r>
            <a:endParaRPr dirty="0"/>
          </a:p>
        </p:txBody>
      </p:sp>
      <p:sp>
        <p:nvSpPr>
          <p:cNvPr id="61" name="Google Shape;61;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37</a:t>
            </a:fld>
            <a:endParaRPr/>
          </a:p>
        </p:txBody>
      </p:sp>
    </p:spTree>
    <p:extLst>
      <p:ext uri="{BB962C8B-B14F-4D97-AF65-F5344CB8AC3E}">
        <p14:creationId xmlns:p14="http://schemas.microsoft.com/office/powerpoint/2010/main" val="186173173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 name="Google Shape;6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latin typeface="Times New Roman"/>
                <a:ea typeface="Times New Roman"/>
                <a:cs typeface="Times New Roman"/>
                <a:sym typeface="Times New Roman"/>
              </a:rPr>
              <a:t>.</a:t>
            </a:r>
            <a:endParaRPr dirty="0"/>
          </a:p>
        </p:txBody>
      </p:sp>
      <p:sp>
        <p:nvSpPr>
          <p:cNvPr id="61" name="Google Shape;61;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38</a:t>
            </a:fld>
            <a:endParaRPr/>
          </a:p>
        </p:txBody>
      </p:sp>
    </p:spTree>
    <p:extLst>
      <p:ext uri="{BB962C8B-B14F-4D97-AF65-F5344CB8AC3E}">
        <p14:creationId xmlns:p14="http://schemas.microsoft.com/office/powerpoint/2010/main" val="22538311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 name="Google Shape;6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latin typeface="Times New Roman"/>
                <a:ea typeface="Times New Roman"/>
                <a:cs typeface="Times New Roman"/>
                <a:sym typeface="Times New Roman"/>
              </a:rPr>
              <a:t>.</a:t>
            </a:r>
            <a:endParaRPr dirty="0"/>
          </a:p>
        </p:txBody>
      </p:sp>
      <p:sp>
        <p:nvSpPr>
          <p:cNvPr id="61" name="Google Shape;61;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39</a:t>
            </a:fld>
            <a:endParaRPr/>
          </a:p>
        </p:txBody>
      </p:sp>
    </p:spTree>
    <p:extLst>
      <p:ext uri="{BB962C8B-B14F-4D97-AF65-F5344CB8AC3E}">
        <p14:creationId xmlns:p14="http://schemas.microsoft.com/office/powerpoint/2010/main" val="22894129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92b3bf485b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0" name="Google Shape;70;g92b3bf485b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r>
              <a:rPr lang="en-US" sz="1200" b="0" i="0" u="none" strike="noStrike" kern="1200" dirty="0">
                <a:solidFill>
                  <a:schemeClr val="tx1"/>
                </a:solidFill>
                <a:effectLst/>
                <a:latin typeface="Times New Roman" pitchFamily="-107" charset="0"/>
                <a:ea typeface="ＭＳ Ｐゴシック" charset="-128"/>
                <a:cs typeface="ＭＳ Ｐゴシック" charset="-128"/>
              </a:rPr>
              <a:t>Y axis shows Elo scores.</a:t>
            </a:r>
            <a:r>
              <a:rPr lang="en-US" sz="1200" b="0" i="0" u="none" strike="noStrike" kern="1200" baseline="0" dirty="0">
                <a:solidFill>
                  <a:schemeClr val="tx1"/>
                </a:solidFill>
                <a:effectLst/>
                <a:latin typeface="Times New Roman" pitchFamily="-107" charset="0"/>
                <a:ea typeface="ＭＳ Ｐゴシック" charset="-128"/>
                <a:cs typeface="ＭＳ Ｐゴシック" charset="-128"/>
              </a:rPr>
              <a:t> </a:t>
            </a:r>
            <a:r>
              <a:rPr lang="en-US" sz="1200" b="0" i="0" u="none" strike="noStrike" kern="1200" dirty="0">
                <a:solidFill>
                  <a:schemeClr val="tx1"/>
                </a:solidFill>
                <a:effectLst/>
                <a:latin typeface="Times New Roman" pitchFamily="-107" charset="0"/>
                <a:ea typeface="ＭＳ Ｐゴシック" charset="-128"/>
                <a:cs typeface="ＭＳ Ｐゴシック" charset="-128"/>
              </a:rPr>
              <a:t>The </a:t>
            </a:r>
            <a:r>
              <a:rPr lang="en-US" sz="1200" b="1" i="0" u="none" strike="noStrike" kern="1200" dirty="0">
                <a:solidFill>
                  <a:schemeClr val="tx1"/>
                </a:solidFill>
                <a:effectLst/>
                <a:latin typeface="Times New Roman" pitchFamily="-107" charset="0"/>
                <a:ea typeface="ＭＳ Ｐゴシック" charset="-128"/>
                <a:cs typeface="ＭＳ Ｐゴシック" charset="-128"/>
              </a:rPr>
              <a:t>Elo</a:t>
            </a:r>
            <a:r>
              <a:rPr lang="en-US" sz="1200" b="0" i="0" u="none" strike="noStrike" kern="1200" baseline="30000" dirty="0">
                <a:solidFill>
                  <a:schemeClr val="tx1"/>
                </a:solidFill>
                <a:effectLst/>
                <a:latin typeface="Times New Roman" pitchFamily="-107" charset="0"/>
                <a:ea typeface="ＭＳ Ｐゴシック" charset="-128"/>
                <a:cs typeface="ＭＳ Ｐゴシック" charset="-128"/>
                <a:hlinkClick r:id="rId3"/>
              </a:rPr>
              <a:t>[a]</a:t>
            </a:r>
            <a:r>
              <a:rPr lang="en-US" sz="1200" b="1" i="0" u="none" strike="noStrike" kern="1200" dirty="0">
                <a:solidFill>
                  <a:schemeClr val="tx1"/>
                </a:solidFill>
                <a:effectLst/>
                <a:latin typeface="Times New Roman" pitchFamily="-107" charset="0"/>
                <a:ea typeface="ＭＳ Ｐゴシック" charset="-128"/>
                <a:cs typeface="ＭＳ Ｐゴシック" charset="-128"/>
              </a:rPr>
              <a:t> rating system</a:t>
            </a:r>
            <a:r>
              <a:rPr lang="en-US" sz="1200" b="0" i="0" u="none" strike="noStrike" kern="1200" dirty="0">
                <a:solidFill>
                  <a:schemeClr val="tx1"/>
                </a:solidFill>
                <a:effectLst/>
                <a:latin typeface="Times New Roman" pitchFamily="-107" charset="0"/>
                <a:ea typeface="ＭＳ Ｐゴシック" charset="-128"/>
                <a:cs typeface="ＭＳ Ｐゴシック" charset="-128"/>
              </a:rPr>
              <a:t> is a method for calculating the relative skill levels of players games like </a:t>
            </a:r>
            <a:r>
              <a:rPr lang="en-US" sz="1200" b="0" i="0" u="none" strike="noStrike" kern="1200" dirty="0">
                <a:solidFill>
                  <a:schemeClr val="tx1"/>
                </a:solidFill>
                <a:effectLst/>
                <a:latin typeface="Times New Roman" pitchFamily="-107" charset="0"/>
                <a:ea typeface="ＭＳ Ｐゴシック" charset="-128"/>
                <a:cs typeface="ＭＳ Ｐゴシック" charset="-128"/>
                <a:hlinkClick r:id="rId4" tooltip="Chess"/>
              </a:rPr>
              <a:t>chess</a:t>
            </a:r>
            <a:r>
              <a:rPr lang="en-US" sz="1200" b="0" i="0" u="none" strike="noStrike" kern="1200" dirty="0">
                <a:solidFill>
                  <a:schemeClr val="tx1"/>
                </a:solidFill>
                <a:effectLst/>
                <a:latin typeface="Times New Roman" pitchFamily="-107" charset="0"/>
                <a:ea typeface="ＭＳ Ｐゴシック" charset="-128"/>
                <a:cs typeface="ＭＳ Ｐゴシック" charset="-128"/>
              </a:rPr>
              <a:t>. </a:t>
            </a:r>
            <a:endParaRPr lang="en-US" dirty="0"/>
          </a:p>
        </p:txBody>
      </p:sp>
      <p:sp>
        <p:nvSpPr>
          <p:cNvPr id="71" name="Google Shape;71;g92b3bf485b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a:t>
            </a:fld>
            <a:endParaRPr/>
          </a:p>
        </p:txBody>
      </p:sp>
    </p:spTree>
    <p:extLst>
      <p:ext uri="{BB962C8B-B14F-4D97-AF65-F5344CB8AC3E}">
        <p14:creationId xmlns:p14="http://schemas.microsoft.com/office/powerpoint/2010/main" val="55899672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 name="Google Shape;6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latin typeface="Times New Roman"/>
                <a:ea typeface="Times New Roman"/>
                <a:cs typeface="Times New Roman"/>
                <a:sym typeface="Times New Roman"/>
              </a:rPr>
              <a:t>.</a:t>
            </a:r>
            <a:endParaRPr dirty="0"/>
          </a:p>
        </p:txBody>
      </p:sp>
      <p:sp>
        <p:nvSpPr>
          <p:cNvPr id="61" name="Google Shape;61;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40</a:t>
            </a:fld>
            <a:endParaRPr/>
          </a:p>
        </p:txBody>
      </p:sp>
    </p:spTree>
    <p:extLst>
      <p:ext uri="{BB962C8B-B14F-4D97-AF65-F5344CB8AC3E}">
        <p14:creationId xmlns:p14="http://schemas.microsoft.com/office/powerpoint/2010/main" val="238208958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 name="Google Shape;6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latin typeface="Times New Roman"/>
                <a:ea typeface="Times New Roman"/>
                <a:cs typeface="Times New Roman"/>
                <a:sym typeface="Times New Roman"/>
              </a:rPr>
              <a:t>.</a:t>
            </a:r>
            <a:endParaRPr dirty="0"/>
          </a:p>
        </p:txBody>
      </p:sp>
      <p:sp>
        <p:nvSpPr>
          <p:cNvPr id="61" name="Google Shape;61;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41</a:t>
            </a:fld>
            <a:endParaRPr/>
          </a:p>
        </p:txBody>
      </p:sp>
    </p:spTree>
    <p:extLst>
      <p:ext uri="{BB962C8B-B14F-4D97-AF65-F5344CB8AC3E}">
        <p14:creationId xmlns:p14="http://schemas.microsoft.com/office/powerpoint/2010/main" val="335883338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 name="Google Shape;6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latin typeface="Times New Roman"/>
                <a:ea typeface="Times New Roman"/>
                <a:cs typeface="Times New Roman"/>
                <a:sym typeface="Times New Roman"/>
              </a:rPr>
              <a:t>.</a:t>
            </a:r>
            <a:endParaRPr dirty="0"/>
          </a:p>
        </p:txBody>
      </p:sp>
      <p:sp>
        <p:nvSpPr>
          <p:cNvPr id="61" name="Google Shape;61;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42</a:t>
            </a:fld>
            <a:endParaRPr/>
          </a:p>
        </p:txBody>
      </p:sp>
    </p:spTree>
    <p:extLst>
      <p:ext uri="{BB962C8B-B14F-4D97-AF65-F5344CB8AC3E}">
        <p14:creationId xmlns:p14="http://schemas.microsoft.com/office/powerpoint/2010/main" val="409714802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 name="Google Shape;6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latin typeface="Times New Roman"/>
                <a:ea typeface="Times New Roman"/>
                <a:cs typeface="Times New Roman"/>
                <a:sym typeface="Times New Roman"/>
              </a:rPr>
              <a:t>.</a:t>
            </a:r>
            <a:endParaRPr dirty="0"/>
          </a:p>
        </p:txBody>
      </p:sp>
      <p:sp>
        <p:nvSpPr>
          <p:cNvPr id="61" name="Google Shape;61;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43</a:t>
            </a:fld>
            <a:endParaRPr/>
          </a:p>
        </p:txBody>
      </p:sp>
    </p:spTree>
    <p:extLst>
      <p:ext uri="{BB962C8B-B14F-4D97-AF65-F5344CB8AC3E}">
        <p14:creationId xmlns:p14="http://schemas.microsoft.com/office/powerpoint/2010/main" val="352596088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 name="Google Shape;6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latin typeface="Times New Roman"/>
                <a:ea typeface="Times New Roman"/>
                <a:cs typeface="Times New Roman"/>
                <a:sym typeface="Times New Roman"/>
              </a:rPr>
              <a:t>.</a:t>
            </a:r>
            <a:endParaRPr dirty="0"/>
          </a:p>
        </p:txBody>
      </p:sp>
      <p:sp>
        <p:nvSpPr>
          <p:cNvPr id="61" name="Google Shape;61;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44</a:t>
            </a:fld>
            <a:endParaRPr/>
          </a:p>
        </p:txBody>
      </p:sp>
    </p:spTree>
    <p:extLst>
      <p:ext uri="{BB962C8B-B14F-4D97-AF65-F5344CB8AC3E}">
        <p14:creationId xmlns:p14="http://schemas.microsoft.com/office/powerpoint/2010/main" val="177202223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 name="Google Shape;6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latin typeface="Times New Roman"/>
                <a:ea typeface="Times New Roman"/>
                <a:cs typeface="Times New Roman"/>
                <a:sym typeface="Times New Roman"/>
              </a:rPr>
              <a:t>.</a:t>
            </a:r>
            <a:endParaRPr dirty="0"/>
          </a:p>
        </p:txBody>
      </p:sp>
      <p:sp>
        <p:nvSpPr>
          <p:cNvPr id="61" name="Google Shape;61;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45</a:t>
            </a:fld>
            <a:endParaRPr/>
          </a:p>
        </p:txBody>
      </p:sp>
    </p:spTree>
    <p:extLst>
      <p:ext uri="{BB962C8B-B14F-4D97-AF65-F5344CB8AC3E}">
        <p14:creationId xmlns:p14="http://schemas.microsoft.com/office/powerpoint/2010/main" val="134739755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 name="Google Shape;6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latin typeface="Times New Roman"/>
                <a:ea typeface="Times New Roman"/>
                <a:cs typeface="Times New Roman"/>
                <a:sym typeface="Times New Roman"/>
              </a:rPr>
              <a:t>.</a:t>
            </a:r>
            <a:endParaRPr dirty="0"/>
          </a:p>
        </p:txBody>
      </p:sp>
      <p:sp>
        <p:nvSpPr>
          <p:cNvPr id="61" name="Google Shape;61;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46</a:t>
            </a:fld>
            <a:endParaRPr/>
          </a:p>
        </p:txBody>
      </p:sp>
    </p:spTree>
    <p:extLst>
      <p:ext uri="{BB962C8B-B14F-4D97-AF65-F5344CB8AC3E}">
        <p14:creationId xmlns:p14="http://schemas.microsoft.com/office/powerpoint/2010/main" val="40202324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 name="Google Shape;6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latin typeface="Times New Roman"/>
                <a:ea typeface="Times New Roman"/>
                <a:cs typeface="Times New Roman"/>
                <a:sym typeface="Times New Roman"/>
              </a:rPr>
              <a:t>.</a:t>
            </a:r>
            <a:endParaRPr dirty="0"/>
          </a:p>
        </p:txBody>
      </p:sp>
      <p:sp>
        <p:nvSpPr>
          <p:cNvPr id="61" name="Google Shape;61;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47</a:t>
            </a:fld>
            <a:endParaRPr/>
          </a:p>
        </p:txBody>
      </p:sp>
    </p:spTree>
    <p:extLst>
      <p:ext uri="{BB962C8B-B14F-4D97-AF65-F5344CB8AC3E}">
        <p14:creationId xmlns:p14="http://schemas.microsoft.com/office/powerpoint/2010/main" val="337018170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 name="Google Shape;6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latin typeface="Times New Roman"/>
                <a:ea typeface="Times New Roman"/>
                <a:cs typeface="Times New Roman"/>
                <a:sym typeface="Times New Roman"/>
              </a:rPr>
              <a:t>.</a:t>
            </a:r>
            <a:endParaRPr dirty="0"/>
          </a:p>
        </p:txBody>
      </p:sp>
      <p:sp>
        <p:nvSpPr>
          <p:cNvPr id="61" name="Google Shape;61;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48</a:t>
            </a:fld>
            <a:endParaRPr/>
          </a:p>
        </p:txBody>
      </p:sp>
    </p:spTree>
    <p:extLst>
      <p:ext uri="{BB962C8B-B14F-4D97-AF65-F5344CB8AC3E}">
        <p14:creationId xmlns:p14="http://schemas.microsoft.com/office/powerpoint/2010/main" val="350178554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 name="Google Shape;6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latin typeface="Times New Roman"/>
                <a:ea typeface="Times New Roman"/>
                <a:cs typeface="Times New Roman"/>
                <a:sym typeface="Times New Roman"/>
              </a:rPr>
              <a:t>.</a:t>
            </a:r>
            <a:endParaRPr dirty="0"/>
          </a:p>
        </p:txBody>
      </p:sp>
      <p:sp>
        <p:nvSpPr>
          <p:cNvPr id="61" name="Google Shape;61;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49</a:t>
            </a:fld>
            <a:endParaRPr/>
          </a:p>
        </p:txBody>
      </p:sp>
    </p:spTree>
    <p:extLst>
      <p:ext uri="{BB962C8B-B14F-4D97-AF65-F5344CB8AC3E}">
        <p14:creationId xmlns:p14="http://schemas.microsoft.com/office/powerpoint/2010/main" val="1845576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92b3bf485b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0" name="Google Shape;70;g92b3bf485b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rtl="0"/>
            <a:r>
              <a:rPr lang="en-US" sz="1200" b="0" i="0" u="none" strike="noStrike" kern="1200" dirty="0">
                <a:solidFill>
                  <a:schemeClr val="tx1"/>
                </a:solidFill>
                <a:effectLst/>
                <a:latin typeface="Times New Roman" pitchFamily="-107" charset="0"/>
                <a:ea typeface="ＭＳ Ｐゴシック" charset="-128"/>
                <a:cs typeface="ＭＳ Ｐゴシック" charset="-128"/>
              </a:rPr>
              <a:t>The board of Go is 19×19=361 intersections while Chess has 8×8=64 squares. The possible number of first moves in chess is 20 white × 20 black = 400 moves. In Go, it is 361×360=129960. Due to symmetry though, it is reduced to 32490, but it is still way more than chess. The opening of chess is fixed by custom and strong first moves are fixed at around 64 moves. The board of Go begins empty and the players put their stones anywhere that they wish to uniquely structure the board in every game. Strong starting first moves are fixed at 992.</a:t>
            </a:r>
          </a:p>
          <a:p>
            <a:endParaRPr lang="en-US" sz="1200" kern="1200" dirty="0">
              <a:solidFill>
                <a:schemeClr val="tx1"/>
              </a:solidFill>
              <a:effectLst/>
              <a:latin typeface="Times New Roman" pitchFamily="-107" charset="0"/>
              <a:ea typeface="ＭＳ Ｐゴシック" charset="-128"/>
              <a:cs typeface="ＭＳ Ｐゴシック" charset="-128"/>
            </a:endParaRPr>
          </a:p>
          <a:p>
            <a:pPr rtl="0"/>
            <a:endParaRPr lang="en-US" sz="1200" kern="1200" dirty="0">
              <a:solidFill>
                <a:schemeClr val="tx1"/>
              </a:solidFill>
              <a:effectLst/>
              <a:latin typeface="Times New Roman" pitchFamily="-107" charset="0"/>
              <a:ea typeface="ＭＳ Ｐゴシック" charset="-128"/>
              <a:cs typeface="ＭＳ Ｐゴシック" charset="-128"/>
            </a:endParaRPr>
          </a:p>
          <a:p>
            <a:pPr rtl="0"/>
            <a:r>
              <a:rPr lang="en-US" sz="1200" kern="1200" dirty="0">
                <a:solidFill>
                  <a:schemeClr val="tx1"/>
                </a:solidFill>
                <a:effectLst/>
                <a:latin typeface="Times New Roman" pitchFamily="-107" charset="0"/>
                <a:ea typeface="ＭＳ Ｐゴシック" charset="-128"/>
                <a:cs typeface="ＭＳ Ｐゴシック" charset="-128"/>
              </a:rPr>
              <a:t>The estimated number of possible board configuration is 10¹²º in chess which is astronomical but Go has around 10¹⁷⁴. It may not seem a lot more than chess's 10¹²º but it is actually </a:t>
            </a:r>
            <a:r>
              <a:rPr lang="en-US" sz="1200" b="1" kern="1200" dirty="0">
                <a:solidFill>
                  <a:schemeClr val="tx1"/>
                </a:solidFill>
                <a:effectLst/>
                <a:latin typeface="Times New Roman" pitchFamily="-107" charset="0"/>
                <a:ea typeface="ＭＳ Ｐゴシック" charset="-128"/>
                <a:cs typeface="ＭＳ Ｐゴシック" charset="-128"/>
              </a:rPr>
              <a:t>1 million trillion trillion trillion trillion more configurations than chess!</a:t>
            </a:r>
            <a:r>
              <a:rPr lang="en-US" sz="1200" kern="1200" dirty="0">
                <a:solidFill>
                  <a:schemeClr val="tx1"/>
                </a:solidFill>
                <a:effectLst/>
                <a:latin typeface="Times New Roman" pitchFamily="-107" charset="0"/>
                <a:ea typeface="ＭＳ Ｐゴシック" charset="-128"/>
                <a:cs typeface="ＭＳ Ｐゴシック" charset="-128"/>
              </a:rPr>
              <a:t> That is a lot more.</a:t>
            </a:r>
          </a:p>
          <a:p>
            <a:pPr rtl="0"/>
            <a:r>
              <a:rPr lang="en-US" sz="1200" kern="1200" dirty="0">
                <a:solidFill>
                  <a:schemeClr val="tx1"/>
                </a:solidFill>
                <a:effectLst/>
                <a:latin typeface="Times New Roman" pitchFamily="-107" charset="0"/>
                <a:ea typeface="ＭＳ Ｐゴシック" charset="-128"/>
                <a:cs typeface="ＭＳ Ｐゴシック" charset="-128"/>
              </a:rPr>
              <a:t>The estimated number of atoms in the universe</a:t>
            </a:r>
            <a:r>
              <a:rPr lang="en-US" sz="1200" kern="1200" baseline="0" dirty="0">
                <a:solidFill>
                  <a:schemeClr val="tx1"/>
                </a:solidFill>
                <a:effectLst/>
                <a:latin typeface="Times New Roman" pitchFamily="-107" charset="0"/>
                <a:ea typeface="ＭＳ Ｐゴシック" charset="-128"/>
                <a:cs typeface="ＭＳ Ｐゴシック" charset="-128"/>
              </a:rPr>
              <a:t> is about 10^80.</a:t>
            </a:r>
            <a:endParaRPr lang="en-US" sz="1200" kern="1200" dirty="0">
              <a:solidFill>
                <a:schemeClr val="tx1"/>
              </a:solidFill>
              <a:effectLst/>
              <a:latin typeface="Times New Roman" pitchFamily="-107" charset="0"/>
              <a:ea typeface="ＭＳ Ｐゴシック" charset="-128"/>
              <a:cs typeface="ＭＳ Ｐゴシック" charset="-128"/>
            </a:endParaRPr>
          </a:p>
          <a:p>
            <a:pPr rtl="0"/>
            <a:endParaRPr lang="en-US" sz="1200" kern="1200" dirty="0">
              <a:solidFill>
                <a:schemeClr val="tx1"/>
              </a:solidFill>
              <a:effectLst/>
              <a:latin typeface="Times New Roman" pitchFamily="-107" charset="0"/>
              <a:ea typeface="ＭＳ Ｐゴシック" charset="-128"/>
              <a:cs typeface="ＭＳ Ｐゴシック" charset="-128"/>
            </a:endParaRPr>
          </a:p>
          <a:p>
            <a:pPr rtl="0"/>
            <a:r>
              <a:rPr lang="en-US" sz="1200" b="1" kern="1200" dirty="0">
                <a:solidFill>
                  <a:schemeClr val="tx1"/>
                </a:solidFill>
                <a:effectLst/>
                <a:latin typeface="Times New Roman" pitchFamily="-107" charset="0"/>
                <a:ea typeface="ＭＳ Ｐゴシック" charset="-128"/>
                <a:cs typeface="ＭＳ Ｐゴシック" charset="-128"/>
              </a:rPr>
              <a:t>Chess is more like </a:t>
            </a:r>
            <a:r>
              <a:rPr lang="en-US" sz="1200" b="1" kern="1200" dirty="0" err="1">
                <a:solidFill>
                  <a:schemeClr val="tx1"/>
                </a:solidFill>
                <a:effectLst/>
                <a:latin typeface="Times New Roman" pitchFamily="-107" charset="0"/>
                <a:ea typeface="ＭＳ Ｐゴシック" charset="-128"/>
                <a:cs typeface="ＭＳ Ｐゴシック" charset="-128"/>
              </a:rPr>
              <a:t>emphasising</a:t>
            </a:r>
            <a:r>
              <a:rPr lang="en-US" sz="1200" b="1" kern="1200" dirty="0">
                <a:solidFill>
                  <a:schemeClr val="tx1"/>
                </a:solidFill>
                <a:effectLst/>
                <a:latin typeface="Times New Roman" pitchFamily="-107" charset="0"/>
                <a:ea typeface="ＭＳ Ｐゴシック" charset="-128"/>
                <a:cs typeface="ＭＳ Ｐゴシック" charset="-128"/>
              </a:rPr>
              <a:t> in short-term profits while Go is more like long-term planning. Chess is more like a single battle while Go is like a multi-front war.</a:t>
            </a:r>
            <a:endParaRPr lang="en-US" sz="1200" kern="1200" dirty="0">
              <a:solidFill>
                <a:schemeClr val="tx1"/>
              </a:solidFill>
              <a:effectLst/>
              <a:latin typeface="Times New Roman" pitchFamily="-107" charset="0"/>
              <a:ea typeface="ＭＳ Ｐゴシック" charset="-128"/>
              <a:cs typeface="ＭＳ Ｐゴシック" charset="-128"/>
            </a:endParaRPr>
          </a:p>
          <a:p>
            <a:br>
              <a:rPr lang="en-US" dirty="0"/>
            </a:br>
            <a:r>
              <a:rPr lang="en-US" dirty="0"/>
              <a:t>https://</a:t>
            </a:r>
            <a:r>
              <a:rPr lang="en-US" dirty="0" err="1"/>
              <a:t>www.quora.com</a:t>
            </a:r>
            <a:r>
              <a:rPr lang="en-US" dirty="0"/>
              <a:t>/How-does-the-complexity-of-Go-compare-with-Chess</a:t>
            </a:r>
          </a:p>
        </p:txBody>
      </p:sp>
      <p:sp>
        <p:nvSpPr>
          <p:cNvPr id="71" name="Google Shape;71;g92b3bf485b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5</a:t>
            </a:fld>
            <a:endParaRPr/>
          </a:p>
        </p:txBody>
      </p:sp>
    </p:spTree>
    <p:extLst>
      <p:ext uri="{BB962C8B-B14F-4D97-AF65-F5344CB8AC3E}">
        <p14:creationId xmlns:p14="http://schemas.microsoft.com/office/powerpoint/2010/main" val="21226999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 name="Google Shape;6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latin typeface="Times New Roman"/>
                <a:ea typeface="Times New Roman"/>
                <a:cs typeface="Times New Roman"/>
                <a:sym typeface="Times New Roman"/>
              </a:rPr>
              <a:t>.</a:t>
            </a:r>
            <a:endParaRPr dirty="0"/>
          </a:p>
        </p:txBody>
      </p:sp>
      <p:sp>
        <p:nvSpPr>
          <p:cNvPr id="61" name="Google Shape;61;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50</a:t>
            </a:fld>
            <a:endParaRPr/>
          </a:p>
        </p:txBody>
      </p:sp>
    </p:spTree>
    <p:extLst>
      <p:ext uri="{BB962C8B-B14F-4D97-AF65-F5344CB8AC3E}">
        <p14:creationId xmlns:p14="http://schemas.microsoft.com/office/powerpoint/2010/main" val="399018449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 name="Google Shape;6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latin typeface="Times New Roman"/>
                <a:ea typeface="Times New Roman"/>
                <a:cs typeface="Times New Roman"/>
                <a:sym typeface="Times New Roman"/>
              </a:rPr>
              <a:t>.</a:t>
            </a:r>
            <a:endParaRPr dirty="0"/>
          </a:p>
        </p:txBody>
      </p:sp>
      <p:sp>
        <p:nvSpPr>
          <p:cNvPr id="61" name="Google Shape;61;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51</a:t>
            </a:fld>
            <a:endParaRPr/>
          </a:p>
        </p:txBody>
      </p:sp>
    </p:spTree>
    <p:extLst>
      <p:ext uri="{BB962C8B-B14F-4D97-AF65-F5344CB8AC3E}">
        <p14:creationId xmlns:p14="http://schemas.microsoft.com/office/powerpoint/2010/main" val="145523277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 name="Google Shape;6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latin typeface="Times New Roman"/>
                <a:ea typeface="Times New Roman"/>
                <a:cs typeface="Times New Roman"/>
                <a:sym typeface="Times New Roman"/>
              </a:rPr>
              <a:t>.</a:t>
            </a:r>
            <a:endParaRPr dirty="0"/>
          </a:p>
        </p:txBody>
      </p:sp>
      <p:sp>
        <p:nvSpPr>
          <p:cNvPr id="61" name="Google Shape;61;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52</a:t>
            </a:fld>
            <a:endParaRPr/>
          </a:p>
        </p:txBody>
      </p:sp>
    </p:spTree>
    <p:extLst>
      <p:ext uri="{BB962C8B-B14F-4D97-AF65-F5344CB8AC3E}">
        <p14:creationId xmlns:p14="http://schemas.microsoft.com/office/powerpoint/2010/main" val="222989127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 name="Google Shape;6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latin typeface="Times New Roman"/>
                <a:ea typeface="Times New Roman"/>
                <a:cs typeface="Times New Roman"/>
                <a:sym typeface="Times New Roman"/>
              </a:rPr>
              <a:t>.</a:t>
            </a:r>
            <a:endParaRPr dirty="0"/>
          </a:p>
        </p:txBody>
      </p:sp>
      <p:sp>
        <p:nvSpPr>
          <p:cNvPr id="61" name="Google Shape;61;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53</a:t>
            </a:fld>
            <a:endParaRPr/>
          </a:p>
        </p:txBody>
      </p:sp>
    </p:spTree>
    <p:extLst>
      <p:ext uri="{BB962C8B-B14F-4D97-AF65-F5344CB8AC3E}">
        <p14:creationId xmlns:p14="http://schemas.microsoft.com/office/powerpoint/2010/main" val="371340493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 name="Google Shape;6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latin typeface="Times New Roman"/>
                <a:ea typeface="Times New Roman"/>
                <a:cs typeface="Times New Roman"/>
                <a:sym typeface="Times New Roman"/>
              </a:rPr>
              <a:t>.</a:t>
            </a:r>
            <a:endParaRPr dirty="0"/>
          </a:p>
        </p:txBody>
      </p:sp>
      <p:sp>
        <p:nvSpPr>
          <p:cNvPr id="61" name="Google Shape;61;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54</a:t>
            </a:fld>
            <a:endParaRPr/>
          </a:p>
        </p:txBody>
      </p:sp>
    </p:spTree>
    <p:extLst>
      <p:ext uri="{BB962C8B-B14F-4D97-AF65-F5344CB8AC3E}">
        <p14:creationId xmlns:p14="http://schemas.microsoft.com/office/powerpoint/2010/main" val="301487163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 name="Google Shape;6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latin typeface="Times New Roman"/>
                <a:ea typeface="Times New Roman"/>
                <a:cs typeface="Times New Roman"/>
                <a:sym typeface="Times New Roman"/>
              </a:rPr>
              <a:t>.</a:t>
            </a:r>
            <a:endParaRPr dirty="0"/>
          </a:p>
        </p:txBody>
      </p:sp>
      <p:sp>
        <p:nvSpPr>
          <p:cNvPr id="61" name="Google Shape;61;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55</a:t>
            </a:fld>
            <a:endParaRPr/>
          </a:p>
        </p:txBody>
      </p:sp>
    </p:spTree>
    <p:extLst>
      <p:ext uri="{BB962C8B-B14F-4D97-AF65-F5344CB8AC3E}">
        <p14:creationId xmlns:p14="http://schemas.microsoft.com/office/powerpoint/2010/main" val="96521482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 name="Google Shape;6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latin typeface="Times New Roman"/>
                <a:ea typeface="Times New Roman"/>
                <a:cs typeface="Times New Roman"/>
                <a:sym typeface="Times New Roman"/>
              </a:rPr>
              <a:t>.</a:t>
            </a:r>
            <a:endParaRPr dirty="0"/>
          </a:p>
        </p:txBody>
      </p:sp>
      <p:sp>
        <p:nvSpPr>
          <p:cNvPr id="61" name="Google Shape;61;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56</a:t>
            </a:fld>
            <a:endParaRPr/>
          </a:p>
        </p:txBody>
      </p:sp>
    </p:spTree>
    <p:extLst>
      <p:ext uri="{BB962C8B-B14F-4D97-AF65-F5344CB8AC3E}">
        <p14:creationId xmlns:p14="http://schemas.microsoft.com/office/powerpoint/2010/main" val="355319152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 name="Google Shape;6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latin typeface="Times New Roman"/>
                <a:ea typeface="Times New Roman"/>
                <a:cs typeface="Times New Roman"/>
                <a:sym typeface="Times New Roman"/>
              </a:rPr>
              <a:t>.</a:t>
            </a:r>
            <a:endParaRPr dirty="0"/>
          </a:p>
        </p:txBody>
      </p:sp>
      <p:sp>
        <p:nvSpPr>
          <p:cNvPr id="61" name="Google Shape;61;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57</a:t>
            </a:fld>
            <a:endParaRPr/>
          </a:p>
        </p:txBody>
      </p:sp>
    </p:spTree>
    <p:extLst>
      <p:ext uri="{BB962C8B-B14F-4D97-AF65-F5344CB8AC3E}">
        <p14:creationId xmlns:p14="http://schemas.microsoft.com/office/powerpoint/2010/main" val="118749273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 name="Google Shape;6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latin typeface="Times New Roman"/>
                <a:ea typeface="Times New Roman"/>
                <a:cs typeface="Times New Roman"/>
                <a:sym typeface="Times New Roman"/>
              </a:rPr>
              <a:t>.</a:t>
            </a:r>
            <a:endParaRPr dirty="0"/>
          </a:p>
        </p:txBody>
      </p:sp>
      <p:sp>
        <p:nvSpPr>
          <p:cNvPr id="61" name="Google Shape;61;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58</a:t>
            </a:fld>
            <a:endParaRPr/>
          </a:p>
        </p:txBody>
      </p:sp>
    </p:spTree>
    <p:extLst>
      <p:ext uri="{BB962C8B-B14F-4D97-AF65-F5344CB8AC3E}">
        <p14:creationId xmlns:p14="http://schemas.microsoft.com/office/powerpoint/2010/main" val="374381541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 name="Google Shape;6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latin typeface="Times New Roman"/>
                <a:ea typeface="Times New Roman"/>
                <a:cs typeface="Times New Roman"/>
                <a:sym typeface="Times New Roman"/>
              </a:rPr>
              <a:t>.</a:t>
            </a:r>
            <a:endParaRPr dirty="0"/>
          </a:p>
        </p:txBody>
      </p:sp>
      <p:sp>
        <p:nvSpPr>
          <p:cNvPr id="61" name="Google Shape;61;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59</a:t>
            </a:fld>
            <a:endParaRPr/>
          </a:p>
        </p:txBody>
      </p:sp>
    </p:spTree>
    <p:extLst>
      <p:ext uri="{BB962C8B-B14F-4D97-AF65-F5344CB8AC3E}">
        <p14:creationId xmlns:p14="http://schemas.microsoft.com/office/powerpoint/2010/main" val="33578591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92b3bf485b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0" name="Google Shape;70;g92b3bf485b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71" name="Google Shape;71;g92b3bf485b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6</a:t>
            </a:fld>
            <a:endParaRPr/>
          </a:p>
        </p:txBody>
      </p:sp>
    </p:spTree>
    <p:extLst>
      <p:ext uri="{BB962C8B-B14F-4D97-AF65-F5344CB8AC3E}">
        <p14:creationId xmlns:p14="http://schemas.microsoft.com/office/powerpoint/2010/main" val="219320379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 name="Google Shape;6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latin typeface="Times New Roman"/>
                <a:ea typeface="Times New Roman"/>
                <a:cs typeface="Times New Roman"/>
                <a:sym typeface="Times New Roman"/>
              </a:rPr>
              <a:t>.</a:t>
            </a:r>
            <a:endParaRPr dirty="0"/>
          </a:p>
        </p:txBody>
      </p:sp>
      <p:sp>
        <p:nvSpPr>
          <p:cNvPr id="61" name="Google Shape;61;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60</a:t>
            </a:fld>
            <a:endParaRPr/>
          </a:p>
        </p:txBody>
      </p:sp>
    </p:spTree>
    <p:extLst>
      <p:ext uri="{BB962C8B-B14F-4D97-AF65-F5344CB8AC3E}">
        <p14:creationId xmlns:p14="http://schemas.microsoft.com/office/powerpoint/2010/main" val="246470739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 name="Google Shape;6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latin typeface="Times New Roman"/>
                <a:ea typeface="Times New Roman"/>
                <a:cs typeface="Times New Roman"/>
                <a:sym typeface="Times New Roman"/>
              </a:rPr>
              <a:t>.</a:t>
            </a:r>
            <a:endParaRPr dirty="0"/>
          </a:p>
        </p:txBody>
      </p:sp>
      <p:sp>
        <p:nvSpPr>
          <p:cNvPr id="61" name="Google Shape;61;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61</a:t>
            </a:fld>
            <a:endParaRPr/>
          </a:p>
        </p:txBody>
      </p:sp>
    </p:spTree>
    <p:extLst>
      <p:ext uri="{BB962C8B-B14F-4D97-AF65-F5344CB8AC3E}">
        <p14:creationId xmlns:p14="http://schemas.microsoft.com/office/powerpoint/2010/main" val="15141249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 name="Google Shape;6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latin typeface="Times New Roman"/>
                <a:ea typeface="Times New Roman"/>
                <a:cs typeface="Times New Roman"/>
                <a:sym typeface="Times New Roman"/>
              </a:rPr>
              <a:t>.</a:t>
            </a:r>
            <a:endParaRPr dirty="0"/>
          </a:p>
        </p:txBody>
      </p:sp>
      <p:sp>
        <p:nvSpPr>
          <p:cNvPr id="61" name="Google Shape;61;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62</a:t>
            </a:fld>
            <a:endParaRPr/>
          </a:p>
        </p:txBody>
      </p:sp>
    </p:spTree>
    <p:extLst>
      <p:ext uri="{BB962C8B-B14F-4D97-AF65-F5344CB8AC3E}">
        <p14:creationId xmlns:p14="http://schemas.microsoft.com/office/powerpoint/2010/main" val="183988085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 name="Google Shape;6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latin typeface="Times New Roman"/>
                <a:ea typeface="Times New Roman"/>
                <a:cs typeface="Times New Roman"/>
                <a:sym typeface="Times New Roman"/>
              </a:rPr>
              <a:t>.</a:t>
            </a:r>
            <a:endParaRPr dirty="0"/>
          </a:p>
        </p:txBody>
      </p:sp>
      <p:sp>
        <p:nvSpPr>
          <p:cNvPr id="61" name="Google Shape;61;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63</a:t>
            </a:fld>
            <a:endParaRPr/>
          </a:p>
        </p:txBody>
      </p:sp>
    </p:spTree>
    <p:extLst>
      <p:ext uri="{BB962C8B-B14F-4D97-AF65-F5344CB8AC3E}">
        <p14:creationId xmlns:p14="http://schemas.microsoft.com/office/powerpoint/2010/main" val="239227499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 name="Google Shape;6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latin typeface="Times New Roman"/>
                <a:ea typeface="Times New Roman"/>
                <a:cs typeface="Times New Roman"/>
                <a:sym typeface="Times New Roman"/>
              </a:rPr>
              <a:t>.</a:t>
            </a:r>
            <a:endParaRPr dirty="0"/>
          </a:p>
        </p:txBody>
      </p:sp>
      <p:sp>
        <p:nvSpPr>
          <p:cNvPr id="61" name="Google Shape;61;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64</a:t>
            </a:fld>
            <a:endParaRPr/>
          </a:p>
        </p:txBody>
      </p:sp>
    </p:spTree>
    <p:extLst>
      <p:ext uri="{BB962C8B-B14F-4D97-AF65-F5344CB8AC3E}">
        <p14:creationId xmlns:p14="http://schemas.microsoft.com/office/powerpoint/2010/main" val="132203232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 name="Google Shape;6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latin typeface="Times New Roman"/>
                <a:ea typeface="Times New Roman"/>
                <a:cs typeface="Times New Roman"/>
                <a:sym typeface="Times New Roman"/>
              </a:rPr>
              <a:t>.</a:t>
            </a:r>
            <a:endParaRPr dirty="0"/>
          </a:p>
        </p:txBody>
      </p:sp>
      <p:sp>
        <p:nvSpPr>
          <p:cNvPr id="61" name="Google Shape;61;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65</a:t>
            </a:fld>
            <a:endParaRPr/>
          </a:p>
        </p:txBody>
      </p:sp>
    </p:spTree>
    <p:extLst>
      <p:ext uri="{BB962C8B-B14F-4D97-AF65-F5344CB8AC3E}">
        <p14:creationId xmlns:p14="http://schemas.microsoft.com/office/powerpoint/2010/main" val="8617152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 name="Google Shape;6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latin typeface="Times New Roman"/>
                <a:ea typeface="Times New Roman"/>
                <a:cs typeface="Times New Roman"/>
                <a:sym typeface="Times New Roman"/>
              </a:rPr>
              <a:t>.</a:t>
            </a:r>
            <a:endParaRPr dirty="0"/>
          </a:p>
        </p:txBody>
      </p:sp>
      <p:sp>
        <p:nvSpPr>
          <p:cNvPr id="61" name="Google Shape;61;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66</a:t>
            </a:fld>
            <a:endParaRPr/>
          </a:p>
        </p:txBody>
      </p:sp>
    </p:spTree>
    <p:extLst>
      <p:ext uri="{BB962C8B-B14F-4D97-AF65-F5344CB8AC3E}">
        <p14:creationId xmlns:p14="http://schemas.microsoft.com/office/powerpoint/2010/main" val="129134618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 name="Google Shape;6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latin typeface="Times New Roman"/>
                <a:ea typeface="Times New Roman"/>
                <a:cs typeface="Times New Roman"/>
                <a:sym typeface="Times New Roman"/>
              </a:rPr>
              <a:t>.</a:t>
            </a:r>
            <a:endParaRPr dirty="0"/>
          </a:p>
        </p:txBody>
      </p:sp>
      <p:sp>
        <p:nvSpPr>
          <p:cNvPr id="61" name="Google Shape;61;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67</a:t>
            </a:fld>
            <a:endParaRPr/>
          </a:p>
        </p:txBody>
      </p:sp>
    </p:spTree>
    <p:extLst>
      <p:ext uri="{BB962C8B-B14F-4D97-AF65-F5344CB8AC3E}">
        <p14:creationId xmlns:p14="http://schemas.microsoft.com/office/powerpoint/2010/main" val="426737439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 name="Google Shape;6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latin typeface="Times New Roman"/>
                <a:ea typeface="Times New Roman"/>
                <a:cs typeface="Times New Roman"/>
                <a:sym typeface="Times New Roman"/>
              </a:rPr>
              <a:t>.</a:t>
            </a:r>
            <a:endParaRPr dirty="0"/>
          </a:p>
        </p:txBody>
      </p:sp>
      <p:sp>
        <p:nvSpPr>
          <p:cNvPr id="61" name="Google Shape;61;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68</a:t>
            </a:fld>
            <a:endParaRPr/>
          </a:p>
        </p:txBody>
      </p:sp>
    </p:spTree>
    <p:extLst>
      <p:ext uri="{BB962C8B-B14F-4D97-AF65-F5344CB8AC3E}">
        <p14:creationId xmlns:p14="http://schemas.microsoft.com/office/powerpoint/2010/main" val="204385231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 name="Google Shape;6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latin typeface="Times New Roman"/>
                <a:ea typeface="Times New Roman"/>
                <a:cs typeface="Times New Roman"/>
                <a:sym typeface="Times New Roman"/>
              </a:rPr>
              <a:t>.</a:t>
            </a:r>
            <a:endParaRPr dirty="0"/>
          </a:p>
        </p:txBody>
      </p:sp>
      <p:sp>
        <p:nvSpPr>
          <p:cNvPr id="61" name="Google Shape;61;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69</a:t>
            </a:fld>
            <a:endParaRPr/>
          </a:p>
        </p:txBody>
      </p:sp>
    </p:spTree>
    <p:extLst>
      <p:ext uri="{BB962C8B-B14F-4D97-AF65-F5344CB8AC3E}">
        <p14:creationId xmlns:p14="http://schemas.microsoft.com/office/powerpoint/2010/main" val="41655414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92b3bf485b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0" name="Google Shape;70;g92b3bf485b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71" name="Google Shape;71;g92b3bf485b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7</a:t>
            </a:fld>
            <a:endParaRPr/>
          </a:p>
        </p:txBody>
      </p:sp>
    </p:spTree>
    <p:extLst>
      <p:ext uri="{BB962C8B-B14F-4D97-AF65-F5344CB8AC3E}">
        <p14:creationId xmlns:p14="http://schemas.microsoft.com/office/powerpoint/2010/main" val="195569671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 name="Google Shape;6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latin typeface="Times New Roman"/>
                <a:ea typeface="Times New Roman"/>
                <a:cs typeface="Times New Roman"/>
                <a:sym typeface="Times New Roman"/>
              </a:rPr>
              <a:t>.</a:t>
            </a:r>
            <a:endParaRPr dirty="0"/>
          </a:p>
        </p:txBody>
      </p:sp>
      <p:sp>
        <p:nvSpPr>
          <p:cNvPr id="61" name="Google Shape;61;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70</a:t>
            </a:fld>
            <a:endParaRPr/>
          </a:p>
        </p:txBody>
      </p:sp>
    </p:spTree>
    <p:extLst>
      <p:ext uri="{BB962C8B-B14F-4D97-AF65-F5344CB8AC3E}">
        <p14:creationId xmlns:p14="http://schemas.microsoft.com/office/powerpoint/2010/main" val="362854791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 name="Google Shape;6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latin typeface="Times New Roman"/>
                <a:ea typeface="Times New Roman"/>
                <a:cs typeface="Times New Roman"/>
                <a:sym typeface="Times New Roman"/>
              </a:rPr>
              <a:t>The number of game states is exponential in the depth of the tree.  </a:t>
            </a:r>
            <a:r>
              <a:rPr lang="en-US" dirty="0" err="1">
                <a:latin typeface="Times New Roman"/>
                <a:ea typeface="Times New Roman"/>
                <a:cs typeface="Times New Roman"/>
                <a:sym typeface="Times New Roman"/>
              </a:rPr>
              <a:t>b^m</a:t>
            </a:r>
            <a:r>
              <a:rPr lang="en-US" dirty="0">
                <a:latin typeface="Times New Roman"/>
                <a:ea typeface="Times New Roman"/>
                <a:cs typeface="Times New Roman"/>
                <a:sym typeface="Times New Roman"/>
              </a:rPr>
              <a:t> where b is the branching factor and m is the max depth.  We can’t eliminate the exponent but we can sometimes cut it in half via pruning.</a:t>
            </a:r>
            <a:endParaRPr dirty="0"/>
          </a:p>
        </p:txBody>
      </p:sp>
      <p:sp>
        <p:nvSpPr>
          <p:cNvPr id="61" name="Google Shape;61;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71</a:t>
            </a:fld>
            <a:endParaRPr/>
          </a:p>
        </p:txBody>
      </p:sp>
    </p:spTree>
    <p:extLst>
      <p:ext uri="{BB962C8B-B14F-4D97-AF65-F5344CB8AC3E}">
        <p14:creationId xmlns:p14="http://schemas.microsoft.com/office/powerpoint/2010/main" val="207093614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mc:AlternateContent xmlns:mc="http://schemas.openxmlformats.org/markup-compatibility/2006" xmlns:a14="http://schemas.microsoft.com/office/drawing/2010/main">
        <mc:Choice Requires="a14">
          <p:sp>
            <p:nvSpPr>
              <p:cNvPr id="60" name="Google Shape;6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eaLnBrk="1" hangingPunct="1"/>
                <a:r>
                  <a:rPr lang="en-US" dirty="0">
                    <a:latin typeface="Times New Roman"/>
                    <a:ea typeface="Times New Roman"/>
                    <a:cs typeface="Times New Roman"/>
                    <a:sym typeface="Times New Roman"/>
                  </a:rPr>
                  <a:t>.</a:t>
                </a:r>
                <a:r>
                  <a:rPr lang="en-US" altLang="en-US" sz="2000" dirty="0"/>
                  <a:t> During Minimax, keep track of two additional values:</a:t>
                </a:r>
              </a:p>
              <a:p>
                <a:pPr lvl="1" eaLnBrk="1" hangingPunct="1"/>
                <a:r>
                  <a:rPr lang="el-GR" altLang="en-US" sz="2400" b="1" dirty="0">
                    <a:latin typeface="Times New Roman" panose="02020603050405020304" pitchFamily="18" charset="0"/>
                    <a:cs typeface="Times New Roman" panose="02020603050405020304" pitchFamily="18" charset="0"/>
                  </a:rPr>
                  <a:t>α</a:t>
                </a:r>
                <a:r>
                  <a:rPr lang="en-US" altLang="en-US" b="1" dirty="0"/>
                  <a:t>: MAX’s current </a:t>
                </a:r>
                <a:r>
                  <a:rPr lang="en-US" altLang="en-US" b="1" i="1" dirty="0">
                    <a:solidFill>
                      <a:srgbClr val="C00000"/>
                    </a:solidFill>
                  </a:rPr>
                  <a:t>lower</a:t>
                </a:r>
                <a:r>
                  <a:rPr lang="en-US" altLang="en-US" b="1" dirty="0"/>
                  <a:t> bound on MAX’s outcome </a:t>
                </a:r>
              </a:p>
              <a:p>
                <a:pPr lvl="1" eaLnBrk="1" hangingPunct="1"/>
                <a:r>
                  <a:rPr lang="el-GR" altLang="en-US" sz="2400" b="1" dirty="0">
                    <a:latin typeface="Times New Roman" panose="02020603050405020304" pitchFamily="18" charset="0"/>
                    <a:cs typeface="Times New Roman" panose="02020603050405020304" pitchFamily="18" charset="0"/>
                  </a:rPr>
                  <a:t>β</a:t>
                </a:r>
                <a:r>
                  <a:rPr lang="en-US" altLang="en-US" b="1" dirty="0"/>
                  <a:t>: MIN’s current </a:t>
                </a:r>
                <a:r>
                  <a:rPr lang="en-US" altLang="en-US" b="1" i="1" dirty="0">
                    <a:solidFill>
                      <a:srgbClr val="C00000"/>
                    </a:solidFill>
                  </a:rPr>
                  <a:t>upper</a:t>
                </a:r>
                <a:r>
                  <a:rPr lang="en-US" altLang="en-US" b="1" dirty="0"/>
                  <a:t> bound on MIN’s outcome</a:t>
                </a:r>
              </a:p>
              <a:p>
                <a:pPr lvl="1" eaLnBrk="1" hangingPunct="1"/>
                <a:endParaRPr lang="en-US" altLang="en-US" sz="1400" b="1" dirty="0"/>
              </a:p>
              <a:p>
                <a:pPr eaLnBrk="1" hangingPunct="1"/>
                <a:r>
                  <a:rPr lang="en-US" altLang="en-US" sz="2000" dirty="0"/>
                  <a:t>MAX will never allow a move that could lead to a worse score (for MAX) than </a:t>
                </a:r>
                <a:r>
                  <a:rPr lang="el-GR" altLang="en-US" dirty="0">
                    <a:latin typeface="Times New Roman" panose="02020603050405020304" pitchFamily="18" charset="0"/>
                    <a:ea typeface="ＭＳ Ｐゴシック" pitchFamily="-107" charset="-128"/>
                    <a:cs typeface="Times New Roman" panose="02020603050405020304" pitchFamily="18" charset="0"/>
                  </a:rPr>
                  <a:t>α</a:t>
                </a:r>
                <a:r>
                  <a:rPr lang="el-GR" altLang="en-US" sz="2000" dirty="0"/>
                  <a:t> </a:t>
                </a:r>
                <a:endParaRPr lang="en-US" altLang="en-US" sz="2000" dirty="0"/>
              </a:p>
              <a:p>
                <a:pPr eaLnBrk="1" hangingPunct="1"/>
                <a:r>
                  <a:rPr lang="en-US" altLang="en-US" sz="2000" dirty="0"/>
                  <a:t>MIN will never allow a move that could lead to a better score (for MAX) than </a:t>
                </a:r>
                <a:r>
                  <a:rPr lang="el-GR" altLang="en-US" dirty="0">
                    <a:latin typeface="Times New Roman" panose="02020603050405020304" pitchFamily="18" charset="0"/>
                    <a:ea typeface="ＭＳ Ｐゴシック" pitchFamily="-107" charset="-128"/>
                    <a:cs typeface="Times New Roman" panose="02020603050405020304" pitchFamily="18" charset="0"/>
                  </a:rPr>
                  <a:t>β</a:t>
                </a:r>
                <a:endParaRPr lang="en-US" altLang="en-US" dirty="0">
                  <a:latin typeface="Times New Roman" panose="02020603050405020304" pitchFamily="18" charset="0"/>
                  <a:ea typeface="ＭＳ Ｐゴシック" pitchFamily="-107" charset="-128"/>
                  <a:cs typeface="Times New Roman" panose="02020603050405020304" pitchFamily="18" charset="0"/>
                </a:endParaRPr>
              </a:p>
              <a:p>
                <a:pPr marL="0" indent="0" eaLnBrk="1" hangingPunct="1">
                  <a:buNone/>
                </a:pPr>
                <a:endParaRPr lang="en-US" altLang="en-US" sz="1100" dirty="0"/>
              </a:p>
              <a:p>
                <a:pPr eaLnBrk="1" hangingPunct="1"/>
                <a:r>
                  <a:rPr lang="en-US" altLang="en-US" sz="2000" dirty="0"/>
                  <a:t>Therefore, stop evaluating a branch whenever:</a:t>
                </a:r>
              </a:p>
              <a:p>
                <a:pPr lvl="1" eaLnBrk="1" hangingPunct="1"/>
                <a:r>
                  <a:rPr lang="en-US" altLang="en-US" sz="1800" dirty="0"/>
                  <a:t>When evaluating a MAX node: a value </a:t>
                </a:r>
                <a14:m>
                  <m:oMath xmlns:m="http://schemas.openxmlformats.org/officeDocument/2006/math">
                    <m:r>
                      <a:rPr lang="en-US" altLang="en-US" sz="1800" b="0" i="1" smtClean="0">
                        <a:latin typeface="Cambria Math" panose="02040503050406030204" pitchFamily="18" charset="0"/>
                        <a:ea typeface="Cambria Math" panose="02040503050406030204" pitchFamily="18" charset="0"/>
                        <a:cs typeface="Times New Roman" panose="02020603050405020304" pitchFamily="18" charset="0"/>
                      </a:rPr>
                      <m:t>𝑣</m:t>
                    </m:r>
                    <m:r>
                      <a:rPr lang="en-US" altLang="en-US" sz="1800" b="0" i="1" smtClean="0">
                        <a:latin typeface="Cambria Math" panose="02040503050406030204" pitchFamily="18" charset="0"/>
                        <a:ea typeface="Cambria Math" panose="02040503050406030204" pitchFamily="18" charset="0"/>
                        <a:cs typeface="Times New Roman" panose="02020603050405020304" pitchFamily="18" charset="0"/>
                      </a:rPr>
                      <m:t>≥</m:t>
                    </m:r>
                    <m:r>
                      <a:rPr lang="en-US" altLang="en-US" sz="1800" b="0" i="1" smtClean="0">
                        <a:latin typeface="Cambria Math" panose="02040503050406030204" pitchFamily="18" charset="0"/>
                        <a:ea typeface="Cambria Math" panose="02040503050406030204" pitchFamily="18" charset="0"/>
                        <a:cs typeface="Times New Roman" panose="02020603050405020304" pitchFamily="18" charset="0"/>
                      </a:rPr>
                      <m:t>𝛽</m:t>
                    </m:r>
                  </m:oMath>
                </a14:m>
                <a:r>
                  <a:rPr lang="el-GR" altLang="en-US" sz="1800" dirty="0"/>
                  <a:t> </a:t>
                </a:r>
                <a:r>
                  <a:rPr lang="en-US" altLang="en-US" sz="1800" dirty="0"/>
                  <a:t>is backed-up</a:t>
                </a:r>
              </a:p>
              <a:p>
                <a:pPr lvl="2" eaLnBrk="1" hangingPunct="1"/>
                <a:r>
                  <a:rPr lang="en-US" altLang="en-US" sz="1600" dirty="0"/>
                  <a:t>MIN will never select that MAX node</a:t>
                </a:r>
              </a:p>
              <a:p>
                <a:pPr lvl="1" eaLnBrk="1" hangingPunct="1"/>
                <a:r>
                  <a:rPr lang="en-US" altLang="en-US" sz="1800" dirty="0"/>
                  <a:t>When evaluating a MIN node: a value </a:t>
                </a:r>
                <a14:m>
                  <m:oMath xmlns:m="http://schemas.openxmlformats.org/officeDocument/2006/math">
                    <m:r>
                      <a:rPr lang="en-US" altLang="en-US" sz="1800" b="0" i="1" smtClean="0">
                        <a:latin typeface="Cambria Math" panose="02040503050406030204" pitchFamily="18" charset="0"/>
                        <a:ea typeface="Cambria Math" panose="02040503050406030204" pitchFamily="18" charset="0"/>
                        <a:cs typeface="Times New Roman" panose="02020603050405020304" pitchFamily="18" charset="0"/>
                      </a:rPr>
                      <m:t>𝑣</m:t>
                    </m:r>
                    <m:r>
                      <a:rPr lang="en-US" altLang="en-US" sz="1800" b="0" i="1" smtClean="0">
                        <a:latin typeface="Cambria Math" panose="02040503050406030204" pitchFamily="18" charset="0"/>
                        <a:ea typeface="Cambria Math" panose="02040503050406030204" pitchFamily="18" charset="0"/>
                        <a:cs typeface="Times New Roman" panose="02020603050405020304" pitchFamily="18" charset="0"/>
                      </a:rPr>
                      <m:t>≤</m:t>
                    </m:r>
                    <m:r>
                      <a:rPr lang="en-US" altLang="en-US" sz="1800" b="0" i="1" smtClean="0">
                        <a:latin typeface="Cambria Math" panose="02040503050406030204" pitchFamily="18" charset="0"/>
                        <a:ea typeface="Cambria Math" panose="02040503050406030204" pitchFamily="18" charset="0"/>
                        <a:cs typeface="Times New Roman" panose="02020603050405020304" pitchFamily="18" charset="0"/>
                      </a:rPr>
                      <m:t>𝛼</m:t>
                    </m:r>
                    <m:r>
                      <a:rPr lang="en-US" altLang="en-US" sz="1800" b="0" i="1" smtClean="0">
                        <a:latin typeface="Cambria Math" panose="02040503050406030204" pitchFamily="18" charset="0"/>
                        <a:ea typeface="Cambria Math" panose="02040503050406030204" pitchFamily="18" charset="0"/>
                        <a:cs typeface="Times New Roman" panose="02020603050405020304" pitchFamily="18" charset="0"/>
                      </a:rPr>
                      <m:t> </m:t>
                    </m:r>
                  </m:oMath>
                </a14:m>
                <a:r>
                  <a:rPr lang="en-US" altLang="en-US" sz="1800" dirty="0"/>
                  <a:t>is found</a:t>
                </a:r>
              </a:p>
              <a:p>
                <a:pPr lvl="2" eaLnBrk="1" hangingPunct="1"/>
                <a:r>
                  <a:rPr lang="en-US" altLang="en-US" sz="1600" dirty="0"/>
                  <a:t>MAX will never select that MIN node</a:t>
                </a:r>
              </a:p>
              <a:p>
                <a:pPr marL="0" lvl="0" indent="0" algn="l" rtl="0">
                  <a:lnSpc>
                    <a:spcPct val="100000"/>
                  </a:lnSpc>
                  <a:spcBef>
                    <a:spcPts val="0"/>
                  </a:spcBef>
                  <a:spcAft>
                    <a:spcPts val="0"/>
                  </a:spcAft>
                  <a:buSzPts val="1400"/>
                  <a:buNone/>
                </a:pPr>
                <a:endParaRPr dirty="0"/>
              </a:p>
            </p:txBody>
          </p:sp>
        </mc:Choice>
        <mc:Fallback xmlns="">
          <p:sp>
            <p:nvSpPr>
              <p:cNvPr id="60" name="Google Shape;6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eaLnBrk="1" hangingPunct="1"/>
                <a:r>
                  <a:rPr lang="en-US" dirty="0">
                    <a:latin typeface="Times New Roman"/>
                    <a:ea typeface="Times New Roman"/>
                    <a:cs typeface="Times New Roman"/>
                    <a:sym typeface="Times New Roman"/>
                  </a:rPr>
                  <a:t>.</a:t>
                </a:r>
                <a:r>
                  <a:rPr lang="en-US" altLang="en-US" sz="2000" dirty="0"/>
                  <a:t> During Minimax, keep track of two additional values:</a:t>
                </a:r>
              </a:p>
              <a:p>
                <a:pPr lvl="1" eaLnBrk="1" hangingPunct="1"/>
                <a:r>
                  <a:rPr lang="el-GR" altLang="en-US" sz="2400" b="1" dirty="0">
                    <a:latin typeface="Times New Roman" panose="02020603050405020304" pitchFamily="18" charset="0"/>
                    <a:cs typeface="Times New Roman" panose="02020603050405020304" pitchFamily="18" charset="0"/>
                  </a:rPr>
                  <a:t>α</a:t>
                </a:r>
                <a:r>
                  <a:rPr lang="en-US" altLang="en-US" b="1" dirty="0"/>
                  <a:t>: MAX’s current </a:t>
                </a:r>
                <a:r>
                  <a:rPr lang="en-US" altLang="en-US" b="1" i="1" dirty="0">
                    <a:solidFill>
                      <a:srgbClr val="C00000"/>
                    </a:solidFill>
                  </a:rPr>
                  <a:t>lower</a:t>
                </a:r>
                <a:r>
                  <a:rPr lang="en-US" altLang="en-US" b="1" dirty="0"/>
                  <a:t> bound on MAX’s outcome </a:t>
                </a:r>
              </a:p>
              <a:p>
                <a:pPr lvl="1" eaLnBrk="1" hangingPunct="1"/>
                <a:r>
                  <a:rPr lang="el-GR" altLang="en-US" sz="2400" b="1" dirty="0">
                    <a:latin typeface="Times New Roman" panose="02020603050405020304" pitchFamily="18" charset="0"/>
                    <a:cs typeface="Times New Roman" panose="02020603050405020304" pitchFamily="18" charset="0"/>
                  </a:rPr>
                  <a:t>β</a:t>
                </a:r>
                <a:r>
                  <a:rPr lang="en-US" altLang="en-US" b="1" dirty="0"/>
                  <a:t>: MIN’s current </a:t>
                </a:r>
                <a:r>
                  <a:rPr lang="en-US" altLang="en-US" b="1" i="1" dirty="0">
                    <a:solidFill>
                      <a:srgbClr val="C00000"/>
                    </a:solidFill>
                  </a:rPr>
                  <a:t>upper</a:t>
                </a:r>
                <a:r>
                  <a:rPr lang="en-US" altLang="en-US" b="1" dirty="0"/>
                  <a:t> bound on MIN’s outcome</a:t>
                </a:r>
              </a:p>
              <a:p>
                <a:pPr lvl="1" eaLnBrk="1" hangingPunct="1"/>
                <a:endParaRPr lang="en-US" altLang="en-US" sz="1400" b="1" dirty="0"/>
              </a:p>
              <a:p>
                <a:pPr eaLnBrk="1" hangingPunct="1"/>
                <a:r>
                  <a:rPr lang="en-US" altLang="en-US" sz="2000" dirty="0"/>
                  <a:t>MAX will never allow a move that could lead to a worse score (for MAX) than </a:t>
                </a:r>
                <a:r>
                  <a:rPr lang="el-GR" altLang="en-US" dirty="0">
                    <a:latin typeface="Times New Roman" panose="02020603050405020304" pitchFamily="18" charset="0"/>
                    <a:ea typeface="ＭＳ Ｐゴシック" pitchFamily="-107" charset="-128"/>
                    <a:cs typeface="Times New Roman" panose="02020603050405020304" pitchFamily="18" charset="0"/>
                  </a:rPr>
                  <a:t>α</a:t>
                </a:r>
                <a:r>
                  <a:rPr lang="el-GR" altLang="en-US" sz="2000" dirty="0"/>
                  <a:t> </a:t>
                </a:r>
                <a:endParaRPr lang="en-US" altLang="en-US" sz="2000" dirty="0"/>
              </a:p>
              <a:p>
                <a:pPr eaLnBrk="1" hangingPunct="1"/>
                <a:r>
                  <a:rPr lang="en-US" altLang="en-US" sz="2000" dirty="0"/>
                  <a:t>MIN will never allow a move that could lead to a better score (for MAX) than </a:t>
                </a:r>
                <a:r>
                  <a:rPr lang="el-GR" altLang="en-US" dirty="0">
                    <a:latin typeface="Times New Roman" panose="02020603050405020304" pitchFamily="18" charset="0"/>
                    <a:ea typeface="ＭＳ Ｐゴシック" pitchFamily="-107" charset="-128"/>
                    <a:cs typeface="Times New Roman" panose="02020603050405020304" pitchFamily="18" charset="0"/>
                  </a:rPr>
                  <a:t>β</a:t>
                </a:r>
                <a:endParaRPr lang="en-US" altLang="en-US" dirty="0">
                  <a:latin typeface="Times New Roman" panose="02020603050405020304" pitchFamily="18" charset="0"/>
                  <a:ea typeface="ＭＳ Ｐゴシック" pitchFamily="-107" charset="-128"/>
                  <a:cs typeface="Times New Roman" panose="02020603050405020304" pitchFamily="18" charset="0"/>
                </a:endParaRPr>
              </a:p>
              <a:p>
                <a:pPr marL="0" indent="0" eaLnBrk="1" hangingPunct="1">
                  <a:buNone/>
                </a:pPr>
                <a:endParaRPr lang="en-US" altLang="en-US" sz="1100" dirty="0"/>
              </a:p>
              <a:p>
                <a:pPr eaLnBrk="1" hangingPunct="1"/>
                <a:r>
                  <a:rPr lang="en-US" altLang="en-US" sz="2000" dirty="0"/>
                  <a:t>Therefore, stop evaluating a branch whenever:</a:t>
                </a:r>
              </a:p>
              <a:p>
                <a:pPr lvl="1" eaLnBrk="1" hangingPunct="1"/>
                <a:r>
                  <a:rPr lang="en-US" altLang="en-US" sz="1800" dirty="0"/>
                  <a:t>When evaluating a MAX node: a value </a:t>
                </a:r>
                <a:r>
                  <a:rPr lang="en-US" altLang="en-US" sz="1800" b="0" i="0">
                    <a:latin typeface="Cambria Math" panose="02040503050406030204" pitchFamily="18" charset="0"/>
                    <a:ea typeface="Cambria Math" panose="02040503050406030204" pitchFamily="18" charset="0"/>
                    <a:cs typeface="Times New Roman" panose="02020603050405020304" pitchFamily="18" charset="0"/>
                  </a:rPr>
                  <a:t>𝑣≥𝛽</a:t>
                </a:r>
                <a:r>
                  <a:rPr lang="el-GR" altLang="en-US" sz="1800" dirty="0"/>
                  <a:t> </a:t>
                </a:r>
                <a:r>
                  <a:rPr lang="en-US" altLang="en-US" sz="1800" dirty="0"/>
                  <a:t>is backed-up</a:t>
                </a:r>
              </a:p>
              <a:p>
                <a:pPr lvl="2" eaLnBrk="1" hangingPunct="1"/>
                <a:r>
                  <a:rPr lang="en-US" altLang="en-US" sz="1600" dirty="0"/>
                  <a:t>MIN will never select that MAX node</a:t>
                </a:r>
              </a:p>
              <a:p>
                <a:pPr lvl="1" eaLnBrk="1" hangingPunct="1"/>
                <a:r>
                  <a:rPr lang="en-US" altLang="en-US" sz="1800" dirty="0"/>
                  <a:t>When evaluating a MIN node: a value </a:t>
                </a:r>
                <a:r>
                  <a:rPr lang="en-US" altLang="en-US" sz="1800" b="0" i="0">
                    <a:latin typeface="Cambria Math" panose="02040503050406030204" pitchFamily="18" charset="0"/>
                    <a:ea typeface="Cambria Math" panose="02040503050406030204" pitchFamily="18" charset="0"/>
                    <a:cs typeface="Times New Roman" panose="02020603050405020304" pitchFamily="18" charset="0"/>
                  </a:rPr>
                  <a:t>𝑣≤𝛼 </a:t>
                </a:r>
                <a:r>
                  <a:rPr lang="en-US" altLang="en-US" sz="1800" dirty="0"/>
                  <a:t>is found</a:t>
                </a:r>
              </a:p>
              <a:p>
                <a:pPr lvl="2" eaLnBrk="1" hangingPunct="1"/>
                <a:r>
                  <a:rPr lang="en-US" altLang="en-US" sz="1600" dirty="0"/>
                  <a:t>MAX will never select that MIN node</a:t>
                </a:r>
              </a:p>
              <a:p>
                <a:pPr marL="0" lvl="0" indent="0" algn="l" rtl="0">
                  <a:lnSpc>
                    <a:spcPct val="100000"/>
                  </a:lnSpc>
                  <a:spcBef>
                    <a:spcPts val="0"/>
                  </a:spcBef>
                  <a:spcAft>
                    <a:spcPts val="0"/>
                  </a:spcAft>
                  <a:buSzPts val="1400"/>
                  <a:buNone/>
                </a:pPr>
                <a:endParaRPr dirty="0"/>
              </a:p>
            </p:txBody>
          </p:sp>
        </mc:Fallback>
      </mc:AlternateContent>
      <p:sp>
        <p:nvSpPr>
          <p:cNvPr id="61" name="Google Shape;61;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72</a:t>
            </a:fld>
            <a:endParaRPr/>
          </a:p>
        </p:txBody>
      </p:sp>
    </p:spTree>
    <p:extLst>
      <p:ext uri="{BB962C8B-B14F-4D97-AF65-F5344CB8AC3E}">
        <p14:creationId xmlns:p14="http://schemas.microsoft.com/office/powerpoint/2010/main" val="113228341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mc:AlternateContent xmlns:mc="http://schemas.openxmlformats.org/markup-compatibility/2006" xmlns:a14="http://schemas.microsoft.com/office/drawing/2010/main">
        <mc:Choice Requires="a14">
          <p:sp>
            <p:nvSpPr>
              <p:cNvPr id="60" name="Google Shape;6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eaLnBrk="1" hangingPunct="1"/>
                <a:r>
                  <a:rPr lang="en-US" altLang="en-US" sz="2000" dirty="0"/>
                  <a:t>During Minimax, keep track of two additional values:</a:t>
                </a:r>
              </a:p>
              <a:p>
                <a:pPr lvl="1" eaLnBrk="1" hangingPunct="1"/>
                <a:r>
                  <a:rPr lang="el-GR" altLang="en-US" sz="2400" b="1" dirty="0">
                    <a:latin typeface="Times New Roman" panose="02020603050405020304" pitchFamily="18" charset="0"/>
                    <a:cs typeface="Times New Roman" panose="02020603050405020304" pitchFamily="18" charset="0"/>
                  </a:rPr>
                  <a:t>α</a:t>
                </a:r>
                <a:r>
                  <a:rPr lang="en-US" altLang="en-US" b="1" dirty="0"/>
                  <a:t>: MAX’s current </a:t>
                </a:r>
                <a:r>
                  <a:rPr lang="en-US" altLang="en-US" b="1" i="1" dirty="0">
                    <a:solidFill>
                      <a:srgbClr val="C00000"/>
                    </a:solidFill>
                  </a:rPr>
                  <a:t>lower</a:t>
                </a:r>
                <a:r>
                  <a:rPr lang="en-US" altLang="en-US" b="1" dirty="0"/>
                  <a:t> bound on MAX’s outcome </a:t>
                </a:r>
              </a:p>
              <a:p>
                <a:pPr lvl="1" eaLnBrk="1" hangingPunct="1"/>
                <a:r>
                  <a:rPr lang="el-GR" altLang="en-US" sz="2400" b="1" dirty="0">
                    <a:latin typeface="Times New Roman" panose="02020603050405020304" pitchFamily="18" charset="0"/>
                    <a:cs typeface="Times New Roman" panose="02020603050405020304" pitchFamily="18" charset="0"/>
                  </a:rPr>
                  <a:t>β</a:t>
                </a:r>
                <a:r>
                  <a:rPr lang="en-US" altLang="en-US" b="1" dirty="0"/>
                  <a:t>: MIN’s current </a:t>
                </a:r>
                <a:r>
                  <a:rPr lang="en-US" altLang="en-US" b="1" i="1" dirty="0">
                    <a:solidFill>
                      <a:srgbClr val="C00000"/>
                    </a:solidFill>
                  </a:rPr>
                  <a:t>upper</a:t>
                </a:r>
                <a:r>
                  <a:rPr lang="en-US" altLang="en-US" b="1" dirty="0"/>
                  <a:t> bound on MIN’s outcome</a:t>
                </a:r>
              </a:p>
              <a:p>
                <a:pPr lvl="1" eaLnBrk="1" hangingPunct="1"/>
                <a:endParaRPr lang="en-US" altLang="en-US" sz="1400" b="1" dirty="0"/>
              </a:p>
              <a:p>
                <a:pPr eaLnBrk="1" hangingPunct="1"/>
                <a:r>
                  <a:rPr lang="en-US" altLang="en-US" sz="2000" dirty="0"/>
                  <a:t>MAX will never allow a move that could lead to a worse score (for MAX) than </a:t>
                </a:r>
                <a:r>
                  <a:rPr lang="el-GR" altLang="en-US" dirty="0">
                    <a:latin typeface="Times New Roman" panose="02020603050405020304" pitchFamily="18" charset="0"/>
                    <a:ea typeface="ＭＳ Ｐゴシック" pitchFamily="-107" charset="-128"/>
                    <a:cs typeface="Times New Roman" panose="02020603050405020304" pitchFamily="18" charset="0"/>
                  </a:rPr>
                  <a:t>α</a:t>
                </a:r>
                <a:r>
                  <a:rPr lang="el-GR" altLang="en-US" sz="2000" dirty="0"/>
                  <a:t> </a:t>
                </a:r>
                <a:endParaRPr lang="en-US" altLang="en-US" sz="2000" dirty="0"/>
              </a:p>
              <a:p>
                <a:pPr eaLnBrk="1" hangingPunct="1"/>
                <a:r>
                  <a:rPr lang="en-US" altLang="en-US" sz="2000" dirty="0"/>
                  <a:t>MIN will never allow a move that could lead to a better score (for MAX) than </a:t>
                </a:r>
                <a:r>
                  <a:rPr lang="el-GR" altLang="en-US" dirty="0">
                    <a:latin typeface="Times New Roman" panose="02020603050405020304" pitchFamily="18" charset="0"/>
                    <a:ea typeface="ＭＳ Ｐゴシック" pitchFamily="-107" charset="-128"/>
                    <a:cs typeface="Times New Roman" panose="02020603050405020304" pitchFamily="18" charset="0"/>
                  </a:rPr>
                  <a:t>β</a:t>
                </a:r>
                <a:endParaRPr lang="en-US" altLang="en-US" dirty="0">
                  <a:latin typeface="Times New Roman" panose="02020603050405020304" pitchFamily="18" charset="0"/>
                  <a:ea typeface="ＭＳ Ｐゴシック" pitchFamily="-107" charset="-128"/>
                  <a:cs typeface="Times New Roman" panose="02020603050405020304" pitchFamily="18" charset="0"/>
                </a:endParaRPr>
              </a:p>
              <a:p>
                <a:pPr marL="0" indent="0" eaLnBrk="1" hangingPunct="1">
                  <a:buNone/>
                </a:pPr>
                <a:endParaRPr lang="en-US" altLang="en-US" sz="1100" dirty="0"/>
              </a:p>
              <a:p>
                <a:pPr eaLnBrk="1" hangingPunct="1"/>
                <a:r>
                  <a:rPr lang="en-US" altLang="en-US" sz="2000" dirty="0"/>
                  <a:t>Therefore, stop evaluating a branch whenever:</a:t>
                </a:r>
              </a:p>
              <a:p>
                <a:pPr lvl="1" eaLnBrk="1" hangingPunct="1"/>
                <a:r>
                  <a:rPr lang="en-US" altLang="en-US" sz="1800" dirty="0"/>
                  <a:t>When evaluating a MAX node: a value </a:t>
                </a:r>
                <a14:m>
                  <m:oMath xmlns:m="http://schemas.openxmlformats.org/officeDocument/2006/math">
                    <m:r>
                      <a:rPr lang="en-US" altLang="en-US" sz="1800" b="0" i="1" smtClean="0">
                        <a:latin typeface="Cambria Math" panose="02040503050406030204" pitchFamily="18" charset="0"/>
                        <a:ea typeface="Cambria Math" panose="02040503050406030204" pitchFamily="18" charset="0"/>
                        <a:cs typeface="Times New Roman" panose="02020603050405020304" pitchFamily="18" charset="0"/>
                      </a:rPr>
                      <m:t>𝑣</m:t>
                    </m:r>
                    <m:r>
                      <a:rPr lang="en-US" altLang="en-US" sz="1800" b="0" i="1" smtClean="0">
                        <a:latin typeface="Cambria Math" panose="02040503050406030204" pitchFamily="18" charset="0"/>
                        <a:ea typeface="Cambria Math" panose="02040503050406030204" pitchFamily="18" charset="0"/>
                        <a:cs typeface="Times New Roman" panose="02020603050405020304" pitchFamily="18" charset="0"/>
                      </a:rPr>
                      <m:t>≥</m:t>
                    </m:r>
                    <m:r>
                      <a:rPr lang="en-US" altLang="en-US" sz="1800" b="0" i="1" smtClean="0">
                        <a:latin typeface="Cambria Math" panose="02040503050406030204" pitchFamily="18" charset="0"/>
                        <a:ea typeface="Cambria Math" panose="02040503050406030204" pitchFamily="18" charset="0"/>
                        <a:cs typeface="Times New Roman" panose="02020603050405020304" pitchFamily="18" charset="0"/>
                      </a:rPr>
                      <m:t>𝛽</m:t>
                    </m:r>
                  </m:oMath>
                </a14:m>
                <a:r>
                  <a:rPr lang="el-GR" altLang="en-US" sz="1800" dirty="0"/>
                  <a:t> </a:t>
                </a:r>
                <a:r>
                  <a:rPr lang="en-US" altLang="en-US" sz="1800" dirty="0"/>
                  <a:t>is backed-up</a:t>
                </a:r>
              </a:p>
              <a:p>
                <a:pPr lvl="2" eaLnBrk="1" hangingPunct="1"/>
                <a:r>
                  <a:rPr lang="en-US" altLang="en-US" sz="1600" dirty="0"/>
                  <a:t>MIN will never select that MAX node</a:t>
                </a:r>
              </a:p>
              <a:p>
                <a:pPr lvl="1" eaLnBrk="1" hangingPunct="1"/>
                <a:r>
                  <a:rPr lang="en-US" altLang="en-US" sz="1800" dirty="0"/>
                  <a:t>When evaluating a MIN node: a value </a:t>
                </a:r>
                <a14:m>
                  <m:oMath xmlns:m="http://schemas.openxmlformats.org/officeDocument/2006/math">
                    <m:r>
                      <a:rPr lang="en-US" altLang="en-US" sz="1800" b="0" i="1" smtClean="0">
                        <a:latin typeface="Cambria Math" panose="02040503050406030204" pitchFamily="18" charset="0"/>
                        <a:ea typeface="Cambria Math" panose="02040503050406030204" pitchFamily="18" charset="0"/>
                        <a:cs typeface="Times New Roman" panose="02020603050405020304" pitchFamily="18" charset="0"/>
                      </a:rPr>
                      <m:t>𝑣</m:t>
                    </m:r>
                    <m:r>
                      <a:rPr lang="en-US" altLang="en-US" sz="1800" b="0" i="1" smtClean="0">
                        <a:latin typeface="Cambria Math" panose="02040503050406030204" pitchFamily="18" charset="0"/>
                        <a:ea typeface="Cambria Math" panose="02040503050406030204" pitchFamily="18" charset="0"/>
                        <a:cs typeface="Times New Roman" panose="02020603050405020304" pitchFamily="18" charset="0"/>
                      </a:rPr>
                      <m:t>≤</m:t>
                    </m:r>
                    <m:r>
                      <a:rPr lang="en-US" altLang="en-US" sz="1800" b="0" i="1" smtClean="0">
                        <a:latin typeface="Cambria Math" panose="02040503050406030204" pitchFamily="18" charset="0"/>
                        <a:ea typeface="Cambria Math" panose="02040503050406030204" pitchFamily="18" charset="0"/>
                        <a:cs typeface="Times New Roman" panose="02020603050405020304" pitchFamily="18" charset="0"/>
                      </a:rPr>
                      <m:t>𝛼</m:t>
                    </m:r>
                    <m:r>
                      <a:rPr lang="en-US" altLang="en-US" sz="1800" b="0" i="1" smtClean="0">
                        <a:latin typeface="Cambria Math" panose="02040503050406030204" pitchFamily="18" charset="0"/>
                        <a:ea typeface="Cambria Math" panose="02040503050406030204" pitchFamily="18" charset="0"/>
                        <a:cs typeface="Times New Roman" panose="02020603050405020304" pitchFamily="18" charset="0"/>
                      </a:rPr>
                      <m:t> </m:t>
                    </m:r>
                  </m:oMath>
                </a14:m>
                <a:r>
                  <a:rPr lang="en-US" altLang="en-US" sz="1800" dirty="0"/>
                  <a:t>is found</a:t>
                </a:r>
              </a:p>
              <a:p>
                <a:pPr lvl="2" eaLnBrk="1" hangingPunct="1"/>
                <a:r>
                  <a:rPr lang="en-US" altLang="en-US" sz="1600" dirty="0"/>
                  <a:t>MAX will never select that MIN node</a:t>
                </a:r>
              </a:p>
            </p:txBody>
          </p:sp>
        </mc:Choice>
        <mc:Fallback xmlns="">
          <p:sp>
            <p:nvSpPr>
              <p:cNvPr id="60" name="Google Shape;6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eaLnBrk="1" hangingPunct="1"/>
                <a:r>
                  <a:rPr lang="en-US" altLang="en-US" sz="2000" dirty="0"/>
                  <a:t>During Minimax, keep track of two additional values:</a:t>
                </a:r>
              </a:p>
              <a:p>
                <a:pPr lvl="1" eaLnBrk="1" hangingPunct="1"/>
                <a:r>
                  <a:rPr lang="el-GR" altLang="en-US" sz="2400" b="1" dirty="0">
                    <a:latin typeface="Times New Roman" panose="02020603050405020304" pitchFamily="18" charset="0"/>
                    <a:cs typeface="Times New Roman" panose="02020603050405020304" pitchFamily="18" charset="0"/>
                  </a:rPr>
                  <a:t>α</a:t>
                </a:r>
                <a:r>
                  <a:rPr lang="en-US" altLang="en-US" b="1" dirty="0"/>
                  <a:t>: MAX’s current </a:t>
                </a:r>
                <a:r>
                  <a:rPr lang="en-US" altLang="en-US" b="1" i="1" dirty="0">
                    <a:solidFill>
                      <a:srgbClr val="C00000"/>
                    </a:solidFill>
                  </a:rPr>
                  <a:t>lower</a:t>
                </a:r>
                <a:r>
                  <a:rPr lang="en-US" altLang="en-US" b="1" dirty="0"/>
                  <a:t> bound on MAX’s outcome </a:t>
                </a:r>
              </a:p>
              <a:p>
                <a:pPr lvl="1" eaLnBrk="1" hangingPunct="1"/>
                <a:r>
                  <a:rPr lang="el-GR" altLang="en-US" sz="2400" b="1" dirty="0">
                    <a:latin typeface="Times New Roman" panose="02020603050405020304" pitchFamily="18" charset="0"/>
                    <a:cs typeface="Times New Roman" panose="02020603050405020304" pitchFamily="18" charset="0"/>
                  </a:rPr>
                  <a:t>β</a:t>
                </a:r>
                <a:r>
                  <a:rPr lang="en-US" altLang="en-US" b="1" dirty="0"/>
                  <a:t>: MIN’s current </a:t>
                </a:r>
                <a:r>
                  <a:rPr lang="en-US" altLang="en-US" b="1" i="1" dirty="0">
                    <a:solidFill>
                      <a:srgbClr val="C00000"/>
                    </a:solidFill>
                  </a:rPr>
                  <a:t>upper</a:t>
                </a:r>
                <a:r>
                  <a:rPr lang="en-US" altLang="en-US" b="1" dirty="0"/>
                  <a:t> bound on MIN’s outcome</a:t>
                </a:r>
              </a:p>
              <a:p>
                <a:pPr lvl="1" eaLnBrk="1" hangingPunct="1"/>
                <a:endParaRPr lang="en-US" altLang="en-US" sz="1400" b="1" dirty="0"/>
              </a:p>
              <a:p>
                <a:pPr eaLnBrk="1" hangingPunct="1"/>
                <a:r>
                  <a:rPr lang="en-US" altLang="en-US" sz="2000" dirty="0"/>
                  <a:t>MAX will never allow a move that could lead to a worse score (for MAX) than </a:t>
                </a:r>
                <a:r>
                  <a:rPr lang="el-GR" altLang="en-US" dirty="0">
                    <a:latin typeface="Times New Roman" panose="02020603050405020304" pitchFamily="18" charset="0"/>
                    <a:ea typeface="ＭＳ Ｐゴシック" pitchFamily="-107" charset="-128"/>
                    <a:cs typeface="Times New Roman" panose="02020603050405020304" pitchFamily="18" charset="0"/>
                  </a:rPr>
                  <a:t>α</a:t>
                </a:r>
                <a:r>
                  <a:rPr lang="el-GR" altLang="en-US" sz="2000" dirty="0"/>
                  <a:t> </a:t>
                </a:r>
                <a:endParaRPr lang="en-US" altLang="en-US" sz="2000" dirty="0"/>
              </a:p>
              <a:p>
                <a:pPr eaLnBrk="1" hangingPunct="1"/>
                <a:r>
                  <a:rPr lang="en-US" altLang="en-US" sz="2000" dirty="0"/>
                  <a:t>MIN will never allow a move that could lead to a better score (for MAX) than </a:t>
                </a:r>
                <a:r>
                  <a:rPr lang="el-GR" altLang="en-US" dirty="0">
                    <a:latin typeface="Times New Roman" panose="02020603050405020304" pitchFamily="18" charset="0"/>
                    <a:ea typeface="ＭＳ Ｐゴシック" pitchFamily="-107" charset="-128"/>
                    <a:cs typeface="Times New Roman" panose="02020603050405020304" pitchFamily="18" charset="0"/>
                  </a:rPr>
                  <a:t>β</a:t>
                </a:r>
                <a:endParaRPr lang="en-US" altLang="en-US" dirty="0">
                  <a:latin typeface="Times New Roman" panose="02020603050405020304" pitchFamily="18" charset="0"/>
                  <a:ea typeface="ＭＳ Ｐゴシック" pitchFamily="-107" charset="-128"/>
                  <a:cs typeface="Times New Roman" panose="02020603050405020304" pitchFamily="18" charset="0"/>
                </a:endParaRPr>
              </a:p>
              <a:p>
                <a:pPr marL="0" indent="0" eaLnBrk="1" hangingPunct="1">
                  <a:buNone/>
                </a:pPr>
                <a:endParaRPr lang="en-US" altLang="en-US" sz="1100" dirty="0"/>
              </a:p>
              <a:p>
                <a:pPr eaLnBrk="1" hangingPunct="1"/>
                <a:r>
                  <a:rPr lang="en-US" altLang="en-US" sz="2000" dirty="0"/>
                  <a:t>Therefore, stop evaluating a branch whenever:</a:t>
                </a:r>
              </a:p>
              <a:p>
                <a:pPr lvl="1" eaLnBrk="1" hangingPunct="1"/>
                <a:r>
                  <a:rPr lang="en-US" altLang="en-US" sz="1800" dirty="0"/>
                  <a:t>When evaluating a MAX node: a value </a:t>
                </a:r>
                <a:r>
                  <a:rPr lang="en-US" altLang="en-US" sz="1800" b="0" i="0">
                    <a:latin typeface="Cambria Math" panose="02040503050406030204" pitchFamily="18" charset="0"/>
                    <a:ea typeface="Cambria Math" panose="02040503050406030204" pitchFamily="18" charset="0"/>
                    <a:cs typeface="Times New Roman" panose="02020603050405020304" pitchFamily="18" charset="0"/>
                  </a:rPr>
                  <a:t>𝑣≥𝛽</a:t>
                </a:r>
                <a:r>
                  <a:rPr lang="el-GR" altLang="en-US" sz="1800" dirty="0"/>
                  <a:t> </a:t>
                </a:r>
                <a:r>
                  <a:rPr lang="en-US" altLang="en-US" sz="1800" dirty="0"/>
                  <a:t>is backed-up</a:t>
                </a:r>
              </a:p>
              <a:p>
                <a:pPr lvl="2" eaLnBrk="1" hangingPunct="1"/>
                <a:r>
                  <a:rPr lang="en-US" altLang="en-US" sz="1600" dirty="0"/>
                  <a:t>MIN will never select that MAX node</a:t>
                </a:r>
              </a:p>
              <a:p>
                <a:pPr lvl="1" eaLnBrk="1" hangingPunct="1"/>
                <a:r>
                  <a:rPr lang="en-US" altLang="en-US" sz="1800" dirty="0"/>
                  <a:t>When evaluating a MIN node: a value </a:t>
                </a:r>
                <a:r>
                  <a:rPr lang="en-US" altLang="en-US" sz="1800" b="0" i="0">
                    <a:latin typeface="Cambria Math" panose="02040503050406030204" pitchFamily="18" charset="0"/>
                    <a:ea typeface="Cambria Math" panose="02040503050406030204" pitchFamily="18" charset="0"/>
                    <a:cs typeface="Times New Roman" panose="02020603050405020304" pitchFamily="18" charset="0"/>
                  </a:rPr>
                  <a:t>𝑣≤𝛼 </a:t>
                </a:r>
                <a:r>
                  <a:rPr lang="en-US" altLang="en-US" sz="1800" dirty="0"/>
                  <a:t>is found</a:t>
                </a:r>
              </a:p>
              <a:p>
                <a:pPr lvl="2" eaLnBrk="1" hangingPunct="1"/>
                <a:r>
                  <a:rPr lang="en-US" altLang="en-US" sz="1600" dirty="0"/>
                  <a:t>MAX will never select that MIN node</a:t>
                </a:r>
              </a:p>
            </p:txBody>
          </p:sp>
        </mc:Fallback>
      </mc:AlternateContent>
      <p:sp>
        <p:nvSpPr>
          <p:cNvPr id="61" name="Google Shape;61;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73</a:t>
            </a:fld>
            <a:endParaRPr/>
          </a:p>
        </p:txBody>
      </p:sp>
    </p:spTree>
    <p:extLst>
      <p:ext uri="{BB962C8B-B14F-4D97-AF65-F5344CB8AC3E}">
        <p14:creationId xmlns:p14="http://schemas.microsoft.com/office/powerpoint/2010/main" val="317908458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mc:AlternateContent xmlns:mc="http://schemas.openxmlformats.org/markup-compatibility/2006" xmlns:a14="http://schemas.microsoft.com/office/drawing/2010/main">
        <mc:Choice Requires="a14">
          <p:sp>
            <p:nvSpPr>
              <p:cNvPr id="60" name="Google Shape;6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eaLnBrk="1" hangingPunct="1"/>
                <a:r>
                  <a:rPr lang="en-US" altLang="en-US" sz="2000" dirty="0"/>
                  <a:t>During Minimax, keep track of two additional values:</a:t>
                </a:r>
              </a:p>
              <a:p>
                <a:pPr lvl="1" eaLnBrk="1" hangingPunct="1"/>
                <a:r>
                  <a:rPr lang="el-GR" altLang="en-US" sz="2400" b="1" dirty="0">
                    <a:latin typeface="Times New Roman" panose="02020603050405020304" pitchFamily="18" charset="0"/>
                    <a:cs typeface="Times New Roman" panose="02020603050405020304" pitchFamily="18" charset="0"/>
                  </a:rPr>
                  <a:t>α</a:t>
                </a:r>
                <a:r>
                  <a:rPr lang="en-US" altLang="en-US" b="1" dirty="0"/>
                  <a:t>: MAX’s current </a:t>
                </a:r>
                <a:r>
                  <a:rPr lang="en-US" altLang="en-US" b="1" i="1" dirty="0">
                    <a:solidFill>
                      <a:srgbClr val="C00000"/>
                    </a:solidFill>
                  </a:rPr>
                  <a:t>lower</a:t>
                </a:r>
                <a:r>
                  <a:rPr lang="en-US" altLang="en-US" b="1" dirty="0"/>
                  <a:t> bound on MAX’s outcome </a:t>
                </a:r>
              </a:p>
              <a:p>
                <a:pPr lvl="1" eaLnBrk="1" hangingPunct="1"/>
                <a:r>
                  <a:rPr lang="el-GR" altLang="en-US" sz="2400" b="1" dirty="0">
                    <a:latin typeface="Times New Roman" panose="02020603050405020304" pitchFamily="18" charset="0"/>
                    <a:cs typeface="Times New Roman" panose="02020603050405020304" pitchFamily="18" charset="0"/>
                  </a:rPr>
                  <a:t>β</a:t>
                </a:r>
                <a:r>
                  <a:rPr lang="en-US" altLang="en-US" b="1" dirty="0"/>
                  <a:t>: MIN’s current </a:t>
                </a:r>
                <a:r>
                  <a:rPr lang="en-US" altLang="en-US" b="1" i="1" dirty="0">
                    <a:solidFill>
                      <a:srgbClr val="C00000"/>
                    </a:solidFill>
                  </a:rPr>
                  <a:t>upper</a:t>
                </a:r>
                <a:r>
                  <a:rPr lang="en-US" altLang="en-US" b="1" dirty="0"/>
                  <a:t> bound on MIN’s outcome</a:t>
                </a:r>
              </a:p>
              <a:p>
                <a:pPr lvl="1" eaLnBrk="1" hangingPunct="1"/>
                <a:endParaRPr lang="en-US" altLang="en-US" sz="1400" b="1" dirty="0"/>
              </a:p>
              <a:p>
                <a:pPr eaLnBrk="1" hangingPunct="1"/>
                <a:r>
                  <a:rPr lang="en-US" altLang="en-US" sz="2000" dirty="0"/>
                  <a:t>MAX will never allow a move that could lead to a worse score (for MAX) than </a:t>
                </a:r>
                <a:r>
                  <a:rPr lang="el-GR" altLang="en-US" dirty="0">
                    <a:latin typeface="Times New Roman" panose="02020603050405020304" pitchFamily="18" charset="0"/>
                    <a:ea typeface="ＭＳ Ｐゴシック" pitchFamily="-107" charset="-128"/>
                    <a:cs typeface="Times New Roman" panose="02020603050405020304" pitchFamily="18" charset="0"/>
                  </a:rPr>
                  <a:t>α</a:t>
                </a:r>
                <a:r>
                  <a:rPr lang="el-GR" altLang="en-US" sz="2000" dirty="0"/>
                  <a:t> </a:t>
                </a:r>
                <a:endParaRPr lang="en-US" altLang="en-US" sz="2000" dirty="0"/>
              </a:p>
              <a:p>
                <a:pPr eaLnBrk="1" hangingPunct="1"/>
                <a:r>
                  <a:rPr lang="en-US" altLang="en-US" sz="2000" dirty="0"/>
                  <a:t>MIN will never allow a move that could lead to a better score (for MAX) than </a:t>
                </a:r>
                <a:r>
                  <a:rPr lang="el-GR" altLang="en-US" dirty="0">
                    <a:latin typeface="Times New Roman" panose="02020603050405020304" pitchFamily="18" charset="0"/>
                    <a:ea typeface="ＭＳ Ｐゴシック" pitchFamily="-107" charset="-128"/>
                    <a:cs typeface="Times New Roman" panose="02020603050405020304" pitchFamily="18" charset="0"/>
                  </a:rPr>
                  <a:t>β</a:t>
                </a:r>
                <a:endParaRPr lang="en-US" altLang="en-US" dirty="0">
                  <a:latin typeface="Times New Roman" panose="02020603050405020304" pitchFamily="18" charset="0"/>
                  <a:ea typeface="ＭＳ Ｐゴシック" pitchFamily="-107" charset="-128"/>
                  <a:cs typeface="Times New Roman" panose="02020603050405020304" pitchFamily="18" charset="0"/>
                </a:endParaRPr>
              </a:p>
              <a:p>
                <a:pPr marL="0" indent="0" eaLnBrk="1" hangingPunct="1">
                  <a:buNone/>
                </a:pPr>
                <a:endParaRPr lang="en-US" altLang="en-US" sz="1100" dirty="0"/>
              </a:p>
              <a:p>
                <a:pPr eaLnBrk="1" hangingPunct="1"/>
                <a:r>
                  <a:rPr lang="en-US" altLang="en-US" sz="2000" dirty="0"/>
                  <a:t>Therefore, stop evaluating a branch whenever:</a:t>
                </a:r>
              </a:p>
              <a:p>
                <a:pPr lvl="1" eaLnBrk="1" hangingPunct="1"/>
                <a:r>
                  <a:rPr lang="en-US" altLang="en-US" sz="1800" dirty="0"/>
                  <a:t>When evaluating a MAX node: a value </a:t>
                </a:r>
                <a14:m>
                  <m:oMath xmlns:m="http://schemas.openxmlformats.org/officeDocument/2006/math">
                    <m:r>
                      <a:rPr lang="en-US" altLang="en-US" sz="1800" b="0" i="1" smtClean="0">
                        <a:latin typeface="Cambria Math" panose="02040503050406030204" pitchFamily="18" charset="0"/>
                        <a:ea typeface="Cambria Math" panose="02040503050406030204" pitchFamily="18" charset="0"/>
                        <a:cs typeface="Times New Roman" panose="02020603050405020304" pitchFamily="18" charset="0"/>
                      </a:rPr>
                      <m:t>𝑣</m:t>
                    </m:r>
                    <m:r>
                      <a:rPr lang="en-US" altLang="en-US" sz="1800" b="0" i="1" smtClean="0">
                        <a:latin typeface="Cambria Math" panose="02040503050406030204" pitchFamily="18" charset="0"/>
                        <a:ea typeface="Cambria Math" panose="02040503050406030204" pitchFamily="18" charset="0"/>
                        <a:cs typeface="Times New Roman" panose="02020603050405020304" pitchFamily="18" charset="0"/>
                      </a:rPr>
                      <m:t>≥</m:t>
                    </m:r>
                    <m:r>
                      <a:rPr lang="en-US" altLang="en-US" sz="1800" b="0" i="1" smtClean="0">
                        <a:latin typeface="Cambria Math" panose="02040503050406030204" pitchFamily="18" charset="0"/>
                        <a:ea typeface="Cambria Math" panose="02040503050406030204" pitchFamily="18" charset="0"/>
                        <a:cs typeface="Times New Roman" panose="02020603050405020304" pitchFamily="18" charset="0"/>
                      </a:rPr>
                      <m:t>𝛽</m:t>
                    </m:r>
                  </m:oMath>
                </a14:m>
                <a:r>
                  <a:rPr lang="el-GR" altLang="en-US" sz="1800" dirty="0"/>
                  <a:t> </a:t>
                </a:r>
                <a:r>
                  <a:rPr lang="en-US" altLang="en-US" sz="1800" dirty="0"/>
                  <a:t>is backed-up</a:t>
                </a:r>
              </a:p>
              <a:p>
                <a:pPr lvl="2" eaLnBrk="1" hangingPunct="1"/>
                <a:r>
                  <a:rPr lang="en-US" altLang="en-US" sz="1600" dirty="0"/>
                  <a:t>MIN will never select that MAX node</a:t>
                </a:r>
              </a:p>
              <a:p>
                <a:pPr lvl="1" eaLnBrk="1" hangingPunct="1"/>
                <a:r>
                  <a:rPr lang="en-US" altLang="en-US" sz="1800" dirty="0"/>
                  <a:t>When evaluating a MIN node: a value </a:t>
                </a:r>
                <a14:m>
                  <m:oMath xmlns:m="http://schemas.openxmlformats.org/officeDocument/2006/math">
                    <m:r>
                      <a:rPr lang="en-US" altLang="en-US" sz="1800" b="0" i="1" smtClean="0">
                        <a:latin typeface="Cambria Math" panose="02040503050406030204" pitchFamily="18" charset="0"/>
                        <a:ea typeface="Cambria Math" panose="02040503050406030204" pitchFamily="18" charset="0"/>
                        <a:cs typeface="Times New Roman" panose="02020603050405020304" pitchFamily="18" charset="0"/>
                      </a:rPr>
                      <m:t>𝑣</m:t>
                    </m:r>
                    <m:r>
                      <a:rPr lang="en-US" altLang="en-US" sz="1800" b="0" i="1" smtClean="0">
                        <a:latin typeface="Cambria Math" panose="02040503050406030204" pitchFamily="18" charset="0"/>
                        <a:ea typeface="Cambria Math" panose="02040503050406030204" pitchFamily="18" charset="0"/>
                        <a:cs typeface="Times New Roman" panose="02020603050405020304" pitchFamily="18" charset="0"/>
                      </a:rPr>
                      <m:t>≤</m:t>
                    </m:r>
                    <m:r>
                      <a:rPr lang="en-US" altLang="en-US" sz="1800" b="0" i="1" smtClean="0">
                        <a:latin typeface="Cambria Math" panose="02040503050406030204" pitchFamily="18" charset="0"/>
                        <a:ea typeface="Cambria Math" panose="02040503050406030204" pitchFamily="18" charset="0"/>
                        <a:cs typeface="Times New Roman" panose="02020603050405020304" pitchFamily="18" charset="0"/>
                      </a:rPr>
                      <m:t>𝛼</m:t>
                    </m:r>
                    <m:r>
                      <a:rPr lang="en-US" altLang="en-US" sz="1800" b="0" i="1" smtClean="0">
                        <a:latin typeface="Cambria Math" panose="02040503050406030204" pitchFamily="18" charset="0"/>
                        <a:ea typeface="Cambria Math" panose="02040503050406030204" pitchFamily="18" charset="0"/>
                        <a:cs typeface="Times New Roman" panose="02020603050405020304" pitchFamily="18" charset="0"/>
                      </a:rPr>
                      <m:t> </m:t>
                    </m:r>
                  </m:oMath>
                </a14:m>
                <a:r>
                  <a:rPr lang="en-US" altLang="en-US" sz="1800" dirty="0"/>
                  <a:t>is found</a:t>
                </a:r>
              </a:p>
              <a:p>
                <a:pPr lvl="2" eaLnBrk="1" hangingPunct="1"/>
                <a:r>
                  <a:rPr lang="en-US" altLang="en-US" sz="1600" dirty="0"/>
                  <a:t>MAX will never select that MIN node</a:t>
                </a:r>
              </a:p>
              <a:p>
                <a:pPr marL="0" lvl="0" indent="0" algn="l" rtl="0">
                  <a:lnSpc>
                    <a:spcPct val="100000"/>
                  </a:lnSpc>
                  <a:spcBef>
                    <a:spcPts val="0"/>
                  </a:spcBef>
                  <a:spcAft>
                    <a:spcPts val="0"/>
                  </a:spcAft>
                  <a:buSzPts val="1400"/>
                  <a:buNone/>
                </a:pPr>
                <a:endParaRPr dirty="0"/>
              </a:p>
            </p:txBody>
          </p:sp>
        </mc:Choice>
        <mc:Fallback xmlns="">
          <p:sp>
            <p:nvSpPr>
              <p:cNvPr id="60" name="Google Shape;6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eaLnBrk="1" hangingPunct="1"/>
                <a:r>
                  <a:rPr lang="en-US" altLang="en-US" sz="2000" dirty="0"/>
                  <a:t>During Minimax, keep track of two additional values:</a:t>
                </a:r>
              </a:p>
              <a:p>
                <a:pPr lvl="1" eaLnBrk="1" hangingPunct="1"/>
                <a:r>
                  <a:rPr lang="el-GR" altLang="en-US" sz="2400" b="1" dirty="0">
                    <a:latin typeface="Times New Roman" panose="02020603050405020304" pitchFamily="18" charset="0"/>
                    <a:cs typeface="Times New Roman" panose="02020603050405020304" pitchFamily="18" charset="0"/>
                  </a:rPr>
                  <a:t>α</a:t>
                </a:r>
                <a:r>
                  <a:rPr lang="en-US" altLang="en-US" b="1" dirty="0"/>
                  <a:t>: MAX’s current </a:t>
                </a:r>
                <a:r>
                  <a:rPr lang="en-US" altLang="en-US" b="1" i="1" dirty="0">
                    <a:solidFill>
                      <a:srgbClr val="C00000"/>
                    </a:solidFill>
                  </a:rPr>
                  <a:t>lower</a:t>
                </a:r>
                <a:r>
                  <a:rPr lang="en-US" altLang="en-US" b="1" dirty="0"/>
                  <a:t> bound on MAX’s outcome </a:t>
                </a:r>
              </a:p>
              <a:p>
                <a:pPr lvl="1" eaLnBrk="1" hangingPunct="1"/>
                <a:r>
                  <a:rPr lang="el-GR" altLang="en-US" sz="2400" b="1" dirty="0">
                    <a:latin typeface="Times New Roman" panose="02020603050405020304" pitchFamily="18" charset="0"/>
                    <a:cs typeface="Times New Roman" panose="02020603050405020304" pitchFamily="18" charset="0"/>
                  </a:rPr>
                  <a:t>β</a:t>
                </a:r>
                <a:r>
                  <a:rPr lang="en-US" altLang="en-US" b="1" dirty="0"/>
                  <a:t>: MIN’s current </a:t>
                </a:r>
                <a:r>
                  <a:rPr lang="en-US" altLang="en-US" b="1" i="1" dirty="0">
                    <a:solidFill>
                      <a:srgbClr val="C00000"/>
                    </a:solidFill>
                  </a:rPr>
                  <a:t>upper</a:t>
                </a:r>
                <a:r>
                  <a:rPr lang="en-US" altLang="en-US" b="1" dirty="0"/>
                  <a:t> bound on MIN’s outcome</a:t>
                </a:r>
              </a:p>
              <a:p>
                <a:pPr lvl="1" eaLnBrk="1" hangingPunct="1"/>
                <a:endParaRPr lang="en-US" altLang="en-US" sz="1400" b="1" dirty="0"/>
              </a:p>
              <a:p>
                <a:pPr eaLnBrk="1" hangingPunct="1"/>
                <a:r>
                  <a:rPr lang="en-US" altLang="en-US" sz="2000" dirty="0"/>
                  <a:t>MAX will never allow a move that could lead to a worse score (for MAX) than </a:t>
                </a:r>
                <a:r>
                  <a:rPr lang="el-GR" altLang="en-US" dirty="0">
                    <a:latin typeface="Times New Roman" panose="02020603050405020304" pitchFamily="18" charset="0"/>
                    <a:ea typeface="ＭＳ Ｐゴシック" pitchFamily="-107" charset="-128"/>
                    <a:cs typeface="Times New Roman" panose="02020603050405020304" pitchFamily="18" charset="0"/>
                  </a:rPr>
                  <a:t>α</a:t>
                </a:r>
                <a:r>
                  <a:rPr lang="el-GR" altLang="en-US" sz="2000" dirty="0"/>
                  <a:t> </a:t>
                </a:r>
                <a:endParaRPr lang="en-US" altLang="en-US" sz="2000" dirty="0"/>
              </a:p>
              <a:p>
                <a:pPr eaLnBrk="1" hangingPunct="1"/>
                <a:r>
                  <a:rPr lang="en-US" altLang="en-US" sz="2000" dirty="0"/>
                  <a:t>MIN will never allow a move that could lead to a better score (for MAX) than </a:t>
                </a:r>
                <a:r>
                  <a:rPr lang="el-GR" altLang="en-US" dirty="0">
                    <a:latin typeface="Times New Roman" panose="02020603050405020304" pitchFamily="18" charset="0"/>
                    <a:ea typeface="ＭＳ Ｐゴシック" pitchFamily="-107" charset="-128"/>
                    <a:cs typeface="Times New Roman" panose="02020603050405020304" pitchFamily="18" charset="0"/>
                  </a:rPr>
                  <a:t>β</a:t>
                </a:r>
                <a:endParaRPr lang="en-US" altLang="en-US" dirty="0">
                  <a:latin typeface="Times New Roman" panose="02020603050405020304" pitchFamily="18" charset="0"/>
                  <a:ea typeface="ＭＳ Ｐゴシック" pitchFamily="-107" charset="-128"/>
                  <a:cs typeface="Times New Roman" panose="02020603050405020304" pitchFamily="18" charset="0"/>
                </a:endParaRPr>
              </a:p>
              <a:p>
                <a:pPr marL="0" indent="0" eaLnBrk="1" hangingPunct="1">
                  <a:buNone/>
                </a:pPr>
                <a:endParaRPr lang="en-US" altLang="en-US" sz="1100" dirty="0"/>
              </a:p>
              <a:p>
                <a:pPr eaLnBrk="1" hangingPunct="1"/>
                <a:r>
                  <a:rPr lang="en-US" altLang="en-US" sz="2000" dirty="0"/>
                  <a:t>Therefore, stop evaluating a branch whenever:</a:t>
                </a:r>
              </a:p>
              <a:p>
                <a:pPr lvl="1" eaLnBrk="1" hangingPunct="1"/>
                <a:r>
                  <a:rPr lang="en-US" altLang="en-US" sz="1800" dirty="0"/>
                  <a:t>When evaluating a MAX node: a value </a:t>
                </a:r>
                <a:r>
                  <a:rPr lang="en-US" altLang="en-US" sz="1800" b="0" i="0">
                    <a:latin typeface="Cambria Math" panose="02040503050406030204" pitchFamily="18" charset="0"/>
                    <a:ea typeface="Cambria Math" panose="02040503050406030204" pitchFamily="18" charset="0"/>
                    <a:cs typeface="Times New Roman" panose="02020603050405020304" pitchFamily="18" charset="0"/>
                  </a:rPr>
                  <a:t>𝑣≥𝛽</a:t>
                </a:r>
                <a:r>
                  <a:rPr lang="el-GR" altLang="en-US" sz="1800" dirty="0"/>
                  <a:t> </a:t>
                </a:r>
                <a:r>
                  <a:rPr lang="en-US" altLang="en-US" sz="1800" dirty="0"/>
                  <a:t>is backed-up</a:t>
                </a:r>
              </a:p>
              <a:p>
                <a:pPr lvl="2" eaLnBrk="1" hangingPunct="1"/>
                <a:r>
                  <a:rPr lang="en-US" altLang="en-US" sz="1600" dirty="0"/>
                  <a:t>MIN will never select that MAX node</a:t>
                </a:r>
              </a:p>
              <a:p>
                <a:pPr lvl="1" eaLnBrk="1" hangingPunct="1"/>
                <a:r>
                  <a:rPr lang="en-US" altLang="en-US" sz="1800" dirty="0"/>
                  <a:t>When evaluating a MIN node: a value </a:t>
                </a:r>
                <a:r>
                  <a:rPr lang="en-US" altLang="en-US" sz="1800" b="0" i="0">
                    <a:latin typeface="Cambria Math" panose="02040503050406030204" pitchFamily="18" charset="0"/>
                    <a:ea typeface="Cambria Math" panose="02040503050406030204" pitchFamily="18" charset="0"/>
                    <a:cs typeface="Times New Roman" panose="02020603050405020304" pitchFamily="18" charset="0"/>
                  </a:rPr>
                  <a:t>𝑣≤𝛼 </a:t>
                </a:r>
                <a:r>
                  <a:rPr lang="en-US" altLang="en-US" sz="1800" dirty="0"/>
                  <a:t>is found</a:t>
                </a:r>
              </a:p>
              <a:p>
                <a:pPr lvl="2" eaLnBrk="1" hangingPunct="1"/>
                <a:r>
                  <a:rPr lang="en-US" altLang="en-US" sz="1600" dirty="0"/>
                  <a:t>MAX will never select that MIN node</a:t>
                </a:r>
              </a:p>
              <a:p>
                <a:pPr marL="0" lvl="0" indent="0" algn="l" rtl="0">
                  <a:lnSpc>
                    <a:spcPct val="100000"/>
                  </a:lnSpc>
                  <a:spcBef>
                    <a:spcPts val="0"/>
                  </a:spcBef>
                  <a:spcAft>
                    <a:spcPts val="0"/>
                  </a:spcAft>
                  <a:buSzPts val="1400"/>
                  <a:buNone/>
                </a:pPr>
                <a:endParaRPr dirty="0"/>
              </a:p>
            </p:txBody>
          </p:sp>
        </mc:Fallback>
      </mc:AlternateContent>
      <p:sp>
        <p:nvSpPr>
          <p:cNvPr id="61" name="Google Shape;61;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74</a:t>
            </a:fld>
            <a:endParaRPr/>
          </a:p>
        </p:txBody>
      </p:sp>
    </p:spTree>
    <p:extLst>
      <p:ext uri="{BB962C8B-B14F-4D97-AF65-F5344CB8AC3E}">
        <p14:creationId xmlns:p14="http://schemas.microsoft.com/office/powerpoint/2010/main" val="378019127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mc:AlternateContent xmlns:mc="http://schemas.openxmlformats.org/markup-compatibility/2006" xmlns:a14="http://schemas.microsoft.com/office/drawing/2010/main">
        <mc:Choice Requires="a14">
          <p:sp>
            <p:nvSpPr>
              <p:cNvPr id="60" name="Google Shape;6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eaLnBrk="1" hangingPunct="1"/>
                <a:r>
                  <a:rPr lang="en-US" altLang="en-US" sz="2000" dirty="0"/>
                  <a:t>During Minimax, keep track of two additional values:</a:t>
                </a:r>
              </a:p>
              <a:p>
                <a:pPr lvl="1" eaLnBrk="1" hangingPunct="1"/>
                <a:r>
                  <a:rPr lang="el-GR" altLang="en-US" sz="2400" b="1" dirty="0">
                    <a:latin typeface="Times New Roman" panose="02020603050405020304" pitchFamily="18" charset="0"/>
                    <a:cs typeface="Times New Roman" panose="02020603050405020304" pitchFamily="18" charset="0"/>
                  </a:rPr>
                  <a:t>α</a:t>
                </a:r>
                <a:r>
                  <a:rPr lang="en-US" altLang="en-US" b="1" dirty="0"/>
                  <a:t>: MAX’s current </a:t>
                </a:r>
                <a:r>
                  <a:rPr lang="en-US" altLang="en-US" b="1" i="1" dirty="0">
                    <a:solidFill>
                      <a:srgbClr val="C00000"/>
                    </a:solidFill>
                  </a:rPr>
                  <a:t>lower</a:t>
                </a:r>
                <a:r>
                  <a:rPr lang="en-US" altLang="en-US" b="1" dirty="0"/>
                  <a:t> bound on MAX’s outcome </a:t>
                </a:r>
              </a:p>
              <a:p>
                <a:pPr lvl="1" eaLnBrk="1" hangingPunct="1"/>
                <a:r>
                  <a:rPr lang="el-GR" altLang="en-US" sz="2400" b="1" dirty="0">
                    <a:latin typeface="Times New Roman" panose="02020603050405020304" pitchFamily="18" charset="0"/>
                    <a:cs typeface="Times New Roman" panose="02020603050405020304" pitchFamily="18" charset="0"/>
                  </a:rPr>
                  <a:t>β</a:t>
                </a:r>
                <a:r>
                  <a:rPr lang="en-US" altLang="en-US" b="1" dirty="0"/>
                  <a:t>: MIN’s current </a:t>
                </a:r>
                <a:r>
                  <a:rPr lang="en-US" altLang="en-US" b="1" i="1" dirty="0">
                    <a:solidFill>
                      <a:srgbClr val="C00000"/>
                    </a:solidFill>
                  </a:rPr>
                  <a:t>upper</a:t>
                </a:r>
                <a:r>
                  <a:rPr lang="en-US" altLang="en-US" b="1" dirty="0"/>
                  <a:t> bound on MIN’s outcome</a:t>
                </a:r>
              </a:p>
              <a:p>
                <a:pPr lvl="1" eaLnBrk="1" hangingPunct="1"/>
                <a:endParaRPr lang="en-US" altLang="en-US" sz="1400" b="1" dirty="0"/>
              </a:p>
              <a:p>
                <a:pPr eaLnBrk="1" hangingPunct="1"/>
                <a:r>
                  <a:rPr lang="en-US" altLang="en-US" sz="2000" dirty="0"/>
                  <a:t>MAX will never allow a move that could lead to a worse score (for MAX) than </a:t>
                </a:r>
                <a:r>
                  <a:rPr lang="el-GR" altLang="en-US" dirty="0">
                    <a:latin typeface="Times New Roman" panose="02020603050405020304" pitchFamily="18" charset="0"/>
                    <a:ea typeface="ＭＳ Ｐゴシック" pitchFamily="-107" charset="-128"/>
                    <a:cs typeface="Times New Roman" panose="02020603050405020304" pitchFamily="18" charset="0"/>
                  </a:rPr>
                  <a:t>α</a:t>
                </a:r>
                <a:r>
                  <a:rPr lang="el-GR" altLang="en-US" sz="2000" dirty="0"/>
                  <a:t> </a:t>
                </a:r>
                <a:endParaRPr lang="en-US" altLang="en-US" sz="2000" dirty="0"/>
              </a:p>
              <a:p>
                <a:pPr eaLnBrk="1" hangingPunct="1"/>
                <a:r>
                  <a:rPr lang="en-US" altLang="en-US" sz="2000" dirty="0"/>
                  <a:t>MIN will never allow a move that could lead to a better score (for MAX) than </a:t>
                </a:r>
                <a:r>
                  <a:rPr lang="el-GR" altLang="en-US" dirty="0">
                    <a:latin typeface="Times New Roman" panose="02020603050405020304" pitchFamily="18" charset="0"/>
                    <a:ea typeface="ＭＳ Ｐゴシック" pitchFamily="-107" charset="-128"/>
                    <a:cs typeface="Times New Roman" panose="02020603050405020304" pitchFamily="18" charset="0"/>
                  </a:rPr>
                  <a:t>β</a:t>
                </a:r>
                <a:endParaRPr lang="en-US" altLang="en-US" dirty="0">
                  <a:latin typeface="Times New Roman" panose="02020603050405020304" pitchFamily="18" charset="0"/>
                  <a:ea typeface="ＭＳ Ｐゴシック" pitchFamily="-107" charset="-128"/>
                  <a:cs typeface="Times New Roman" panose="02020603050405020304" pitchFamily="18" charset="0"/>
                </a:endParaRPr>
              </a:p>
              <a:p>
                <a:pPr marL="0" indent="0" eaLnBrk="1" hangingPunct="1">
                  <a:buNone/>
                </a:pPr>
                <a:endParaRPr lang="en-US" altLang="en-US" sz="1100" dirty="0"/>
              </a:p>
              <a:p>
                <a:pPr eaLnBrk="1" hangingPunct="1"/>
                <a:r>
                  <a:rPr lang="en-US" altLang="en-US" sz="2000" dirty="0"/>
                  <a:t>Therefore, stop evaluating a branch whenever:</a:t>
                </a:r>
              </a:p>
              <a:p>
                <a:pPr lvl="1" eaLnBrk="1" hangingPunct="1"/>
                <a:r>
                  <a:rPr lang="en-US" altLang="en-US" sz="1800" dirty="0"/>
                  <a:t>When evaluating a MAX node: a value </a:t>
                </a:r>
                <a14:m>
                  <m:oMath xmlns:m="http://schemas.openxmlformats.org/officeDocument/2006/math">
                    <m:r>
                      <a:rPr lang="en-US" altLang="en-US" sz="1800" b="0" i="1" smtClean="0">
                        <a:latin typeface="Cambria Math" panose="02040503050406030204" pitchFamily="18" charset="0"/>
                        <a:ea typeface="Cambria Math" panose="02040503050406030204" pitchFamily="18" charset="0"/>
                        <a:cs typeface="Times New Roman" panose="02020603050405020304" pitchFamily="18" charset="0"/>
                      </a:rPr>
                      <m:t>𝑣</m:t>
                    </m:r>
                    <m:r>
                      <a:rPr lang="en-US" altLang="en-US" sz="1800" b="0" i="1" smtClean="0">
                        <a:latin typeface="Cambria Math" panose="02040503050406030204" pitchFamily="18" charset="0"/>
                        <a:ea typeface="Cambria Math" panose="02040503050406030204" pitchFamily="18" charset="0"/>
                        <a:cs typeface="Times New Roman" panose="02020603050405020304" pitchFamily="18" charset="0"/>
                      </a:rPr>
                      <m:t>≥</m:t>
                    </m:r>
                    <m:r>
                      <a:rPr lang="en-US" altLang="en-US" sz="1800" b="0" i="1" smtClean="0">
                        <a:latin typeface="Cambria Math" panose="02040503050406030204" pitchFamily="18" charset="0"/>
                        <a:ea typeface="Cambria Math" panose="02040503050406030204" pitchFamily="18" charset="0"/>
                        <a:cs typeface="Times New Roman" panose="02020603050405020304" pitchFamily="18" charset="0"/>
                      </a:rPr>
                      <m:t>𝛽</m:t>
                    </m:r>
                  </m:oMath>
                </a14:m>
                <a:r>
                  <a:rPr lang="el-GR" altLang="en-US" sz="1800" dirty="0"/>
                  <a:t> </a:t>
                </a:r>
                <a:r>
                  <a:rPr lang="en-US" altLang="en-US" sz="1800" dirty="0"/>
                  <a:t>is backed-up</a:t>
                </a:r>
              </a:p>
              <a:p>
                <a:pPr lvl="2" eaLnBrk="1" hangingPunct="1"/>
                <a:r>
                  <a:rPr lang="en-US" altLang="en-US" sz="1600" dirty="0"/>
                  <a:t>MIN will never select that MAX node</a:t>
                </a:r>
              </a:p>
              <a:p>
                <a:pPr lvl="1" eaLnBrk="1" hangingPunct="1"/>
                <a:r>
                  <a:rPr lang="en-US" altLang="en-US" sz="1800" dirty="0"/>
                  <a:t>When evaluating a MIN node: a value </a:t>
                </a:r>
                <a14:m>
                  <m:oMath xmlns:m="http://schemas.openxmlformats.org/officeDocument/2006/math">
                    <m:r>
                      <a:rPr lang="en-US" altLang="en-US" sz="1800" b="0" i="1" smtClean="0">
                        <a:latin typeface="Cambria Math" panose="02040503050406030204" pitchFamily="18" charset="0"/>
                        <a:ea typeface="Cambria Math" panose="02040503050406030204" pitchFamily="18" charset="0"/>
                        <a:cs typeface="Times New Roman" panose="02020603050405020304" pitchFamily="18" charset="0"/>
                      </a:rPr>
                      <m:t>𝑣</m:t>
                    </m:r>
                    <m:r>
                      <a:rPr lang="en-US" altLang="en-US" sz="1800" b="0" i="1" smtClean="0">
                        <a:latin typeface="Cambria Math" panose="02040503050406030204" pitchFamily="18" charset="0"/>
                        <a:ea typeface="Cambria Math" panose="02040503050406030204" pitchFamily="18" charset="0"/>
                        <a:cs typeface="Times New Roman" panose="02020603050405020304" pitchFamily="18" charset="0"/>
                      </a:rPr>
                      <m:t>≤</m:t>
                    </m:r>
                    <m:r>
                      <a:rPr lang="en-US" altLang="en-US" sz="1800" b="0" i="1" smtClean="0">
                        <a:latin typeface="Cambria Math" panose="02040503050406030204" pitchFamily="18" charset="0"/>
                        <a:ea typeface="Cambria Math" panose="02040503050406030204" pitchFamily="18" charset="0"/>
                        <a:cs typeface="Times New Roman" panose="02020603050405020304" pitchFamily="18" charset="0"/>
                      </a:rPr>
                      <m:t>𝛼</m:t>
                    </m:r>
                    <m:r>
                      <a:rPr lang="en-US" altLang="en-US" sz="1800" b="0" i="1" smtClean="0">
                        <a:latin typeface="Cambria Math" panose="02040503050406030204" pitchFamily="18" charset="0"/>
                        <a:ea typeface="Cambria Math" panose="02040503050406030204" pitchFamily="18" charset="0"/>
                        <a:cs typeface="Times New Roman" panose="02020603050405020304" pitchFamily="18" charset="0"/>
                      </a:rPr>
                      <m:t> </m:t>
                    </m:r>
                  </m:oMath>
                </a14:m>
                <a:r>
                  <a:rPr lang="en-US" altLang="en-US" sz="1800" dirty="0"/>
                  <a:t>is found</a:t>
                </a:r>
              </a:p>
              <a:p>
                <a:pPr lvl="2" eaLnBrk="1" hangingPunct="1"/>
                <a:r>
                  <a:rPr lang="en-US" altLang="en-US" sz="1600" dirty="0"/>
                  <a:t>MAX will never select that MIN node</a:t>
                </a:r>
              </a:p>
            </p:txBody>
          </p:sp>
        </mc:Choice>
        <mc:Fallback xmlns="">
          <p:sp>
            <p:nvSpPr>
              <p:cNvPr id="60" name="Google Shape;6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eaLnBrk="1" hangingPunct="1"/>
                <a:r>
                  <a:rPr lang="en-US" altLang="en-US" sz="2000" dirty="0"/>
                  <a:t>During Minimax, keep track of two additional values:</a:t>
                </a:r>
              </a:p>
              <a:p>
                <a:pPr lvl="1" eaLnBrk="1" hangingPunct="1"/>
                <a:r>
                  <a:rPr lang="el-GR" altLang="en-US" sz="2400" b="1" dirty="0">
                    <a:latin typeface="Times New Roman" panose="02020603050405020304" pitchFamily="18" charset="0"/>
                    <a:cs typeface="Times New Roman" panose="02020603050405020304" pitchFamily="18" charset="0"/>
                  </a:rPr>
                  <a:t>α</a:t>
                </a:r>
                <a:r>
                  <a:rPr lang="en-US" altLang="en-US" b="1" dirty="0"/>
                  <a:t>: MAX’s current </a:t>
                </a:r>
                <a:r>
                  <a:rPr lang="en-US" altLang="en-US" b="1" i="1" dirty="0">
                    <a:solidFill>
                      <a:srgbClr val="C00000"/>
                    </a:solidFill>
                  </a:rPr>
                  <a:t>lower</a:t>
                </a:r>
                <a:r>
                  <a:rPr lang="en-US" altLang="en-US" b="1" dirty="0"/>
                  <a:t> bound on MAX’s outcome </a:t>
                </a:r>
              </a:p>
              <a:p>
                <a:pPr lvl="1" eaLnBrk="1" hangingPunct="1"/>
                <a:r>
                  <a:rPr lang="el-GR" altLang="en-US" sz="2400" b="1" dirty="0">
                    <a:latin typeface="Times New Roman" panose="02020603050405020304" pitchFamily="18" charset="0"/>
                    <a:cs typeface="Times New Roman" panose="02020603050405020304" pitchFamily="18" charset="0"/>
                  </a:rPr>
                  <a:t>β</a:t>
                </a:r>
                <a:r>
                  <a:rPr lang="en-US" altLang="en-US" b="1" dirty="0"/>
                  <a:t>: MIN’s current </a:t>
                </a:r>
                <a:r>
                  <a:rPr lang="en-US" altLang="en-US" b="1" i="1" dirty="0">
                    <a:solidFill>
                      <a:srgbClr val="C00000"/>
                    </a:solidFill>
                  </a:rPr>
                  <a:t>upper</a:t>
                </a:r>
                <a:r>
                  <a:rPr lang="en-US" altLang="en-US" b="1" dirty="0"/>
                  <a:t> bound on MIN’s outcome</a:t>
                </a:r>
              </a:p>
              <a:p>
                <a:pPr lvl="1" eaLnBrk="1" hangingPunct="1"/>
                <a:endParaRPr lang="en-US" altLang="en-US" sz="1400" b="1" dirty="0"/>
              </a:p>
              <a:p>
                <a:pPr eaLnBrk="1" hangingPunct="1"/>
                <a:r>
                  <a:rPr lang="en-US" altLang="en-US" sz="2000" dirty="0"/>
                  <a:t>MAX will never allow a move that could lead to a worse score (for MAX) than </a:t>
                </a:r>
                <a:r>
                  <a:rPr lang="el-GR" altLang="en-US" dirty="0">
                    <a:latin typeface="Times New Roman" panose="02020603050405020304" pitchFamily="18" charset="0"/>
                    <a:ea typeface="ＭＳ Ｐゴシック" pitchFamily="-107" charset="-128"/>
                    <a:cs typeface="Times New Roman" panose="02020603050405020304" pitchFamily="18" charset="0"/>
                  </a:rPr>
                  <a:t>α</a:t>
                </a:r>
                <a:r>
                  <a:rPr lang="el-GR" altLang="en-US" sz="2000" dirty="0"/>
                  <a:t> </a:t>
                </a:r>
                <a:endParaRPr lang="en-US" altLang="en-US" sz="2000" dirty="0"/>
              </a:p>
              <a:p>
                <a:pPr eaLnBrk="1" hangingPunct="1"/>
                <a:r>
                  <a:rPr lang="en-US" altLang="en-US" sz="2000" dirty="0"/>
                  <a:t>MIN will never allow a move that could lead to a better score (for MAX) than </a:t>
                </a:r>
                <a:r>
                  <a:rPr lang="el-GR" altLang="en-US" dirty="0">
                    <a:latin typeface="Times New Roman" panose="02020603050405020304" pitchFamily="18" charset="0"/>
                    <a:ea typeface="ＭＳ Ｐゴシック" pitchFamily="-107" charset="-128"/>
                    <a:cs typeface="Times New Roman" panose="02020603050405020304" pitchFamily="18" charset="0"/>
                  </a:rPr>
                  <a:t>β</a:t>
                </a:r>
                <a:endParaRPr lang="en-US" altLang="en-US" dirty="0">
                  <a:latin typeface="Times New Roman" panose="02020603050405020304" pitchFamily="18" charset="0"/>
                  <a:ea typeface="ＭＳ Ｐゴシック" pitchFamily="-107" charset="-128"/>
                  <a:cs typeface="Times New Roman" panose="02020603050405020304" pitchFamily="18" charset="0"/>
                </a:endParaRPr>
              </a:p>
              <a:p>
                <a:pPr marL="0" indent="0" eaLnBrk="1" hangingPunct="1">
                  <a:buNone/>
                </a:pPr>
                <a:endParaRPr lang="en-US" altLang="en-US" sz="1100" dirty="0"/>
              </a:p>
              <a:p>
                <a:pPr eaLnBrk="1" hangingPunct="1"/>
                <a:r>
                  <a:rPr lang="en-US" altLang="en-US" sz="2000" dirty="0"/>
                  <a:t>Therefore, stop evaluating a branch whenever:</a:t>
                </a:r>
              </a:p>
              <a:p>
                <a:pPr lvl="1" eaLnBrk="1" hangingPunct="1"/>
                <a:r>
                  <a:rPr lang="en-US" altLang="en-US" sz="1800" dirty="0"/>
                  <a:t>When evaluating a MAX node: a value </a:t>
                </a:r>
                <a:r>
                  <a:rPr lang="en-US" altLang="en-US" sz="1800" b="0" i="0">
                    <a:latin typeface="Cambria Math" panose="02040503050406030204" pitchFamily="18" charset="0"/>
                    <a:ea typeface="Cambria Math" panose="02040503050406030204" pitchFamily="18" charset="0"/>
                    <a:cs typeface="Times New Roman" panose="02020603050405020304" pitchFamily="18" charset="0"/>
                  </a:rPr>
                  <a:t>𝑣≥𝛽</a:t>
                </a:r>
                <a:r>
                  <a:rPr lang="el-GR" altLang="en-US" sz="1800" dirty="0"/>
                  <a:t> </a:t>
                </a:r>
                <a:r>
                  <a:rPr lang="en-US" altLang="en-US" sz="1800" dirty="0"/>
                  <a:t>is backed-up</a:t>
                </a:r>
              </a:p>
              <a:p>
                <a:pPr lvl="2" eaLnBrk="1" hangingPunct="1"/>
                <a:r>
                  <a:rPr lang="en-US" altLang="en-US" sz="1600" dirty="0"/>
                  <a:t>MIN will never select that MAX node</a:t>
                </a:r>
              </a:p>
              <a:p>
                <a:pPr lvl="1" eaLnBrk="1" hangingPunct="1"/>
                <a:r>
                  <a:rPr lang="en-US" altLang="en-US" sz="1800" dirty="0"/>
                  <a:t>When evaluating a MIN node: a value </a:t>
                </a:r>
                <a:r>
                  <a:rPr lang="en-US" altLang="en-US" sz="1800" b="0" i="0">
                    <a:latin typeface="Cambria Math" panose="02040503050406030204" pitchFamily="18" charset="0"/>
                    <a:ea typeface="Cambria Math" panose="02040503050406030204" pitchFamily="18" charset="0"/>
                    <a:cs typeface="Times New Roman" panose="02020603050405020304" pitchFamily="18" charset="0"/>
                  </a:rPr>
                  <a:t>𝑣≤𝛼 </a:t>
                </a:r>
                <a:r>
                  <a:rPr lang="en-US" altLang="en-US" sz="1800" dirty="0"/>
                  <a:t>is found</a:t>
                </a:r>
              </a:p>
              <a:p>
                <a:pPr lvl="2" eaLnBrk="1" hangingPunct="1"/>
                <a:r>
                  <a:rPr lang="en-US" altLang="en-US" sz="1600" dirty="0"/>
                  <a:t>MAX will never select that MIN node</a:t>
                </a:r>
              </a:p>
            </p:txBody>
          </p:sp>
        </mc:Fallback>
      </mc:AlternateContent>
      <p:sp>
        <p:nvSpPr>
          <p:cNvPr id="61" name="Google Shape;61;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75</a:t>
            </a:fld>
            <a:endParaRPr/>
          </a:p>
        </p:txBody>
      </p:sp>
    </p:spTree>
    <p:extLst>
      <p:ext uri="{BB962C8B-B14F-4D97-AF65-F5344CB8AC3E}">
        <p14:creationId xmlns:p14="http://schemas.microsoft.com/office/powerpoint/2010/main" val="318452791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mc:AlternateContent xmlns:mc="http://schemas.openxmlformats.org/markup-compatibility/2006" xmlns:a14="http://schemas.microsoft.com/office/drawing/2010/main">
        <mc:Choice Requires="a14">
          <p:sp>
            <p:nvSpPr>
              <p:cNvPr id="60" name="Google Shape;6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eaLnBrk="1" hangingPunct="1"/>
                <a:r>
                  <a:rPr lang="en-US" altLang="en-US" sz="2000" dirty="0"/>
                  <a:t>During Minimax, keep track of two additional values:</a:t>
                </a:r>
              </a:p>
              <a:p>
                <a:pPr lvl="1" eaLnBrk="1" hangingPunct="1"/>
                <a:r>
                  <a:rPr lang="el-GR" altLang="en-US" sz="2400" b="1" dirty="0">
                    <a:latin typeface="Times New Roman" panose="02020603050405020304" pitchFamily="18" charset="0"/>
                    <a:cs typeface="Times New Roman" panose="02020603050405020304" pitchFamily="18" charset="0"/>
                  </a:rPr>
                  <a:t>α</a:t>
                </a:r>
                <a:r>
                  <a:rPr lang="en-US" altLang="en-US" b="1" dirty="0"/>
                  <a:t>: MAX’s current </a:t>
                </a:r>
                <a:r>
                  <a:rPr lang="en-US" altLang="en-US" b="1" i="1" dirty="0">
                    <a:solidFill>
                      <a:srgbClr val="C00000"/>
                    </a:solidFill>
                  </a:rPr>
                  <a:t>lower</a:t>
                </a:r>
                <a:r>
                  <a:rPr lang="en-US" altLang="en-US" b="1" dirty="0"/>
                  <a:t> bound on MAX’s outcome </a:t>
                </a:r>
              </a:p>
              <a:p>
                <a:pPr lvl="1" eaLnBrk="1" hangingPunct="1"/>
                <a:r>
                  <a:rPr lang="el-GR" altLang="en-US" sz="2400" b="1" dirty="0">
                    <a:latin typeface="Times New Roman" panose="02020603050405020304" pitchFamily="18" charset="0"/>
                    <a:cs typeface="Times New Roman" panose="02020603050405020304" pitchFamily="18" charset="0"/>
                  </a:rPr>
                  <a:t>β</a:t>
                </a:r>
                <a:r>
                  <a:rPr lang="en-US" altLang="en-US" b="1" dirty="0"/>
                  <a:t>: MIN’s current </a:t>
                </a:r>
                <a:r>
                  <a:rPr lang="en-US" altLang="en-US" b="1" i="1" dirty="0">
                    <a:solidFill>
                      <a:srgbClr val="C00000"/>
                    </a:solidFill>
                  </a:rPr>
                  <a:t>upper</a:t>
                </a:r>
                <a:r>
                  <a:rPr lang="en-US" altLang="en-US" b="1" dirty="0"/>
                  <a:t> bound on MIN’s outcome</a:t>
                </a:r>
              </a:p>
              <a:p>
                <a:pPr lvl="1" eaLnBrk="1" hangingPunct="1"/>
                <a:endParaRPr lang="en-US" altLang="en-US" sz="1400" b="1" dirty="0"/>
              </a:p>
              <a:p>
                <a:pPr eaLnBrk="1" hangingPunct="1"/>
                <a:r>
                  <a:rPr lang="en-US" altLang="en-US" sz="2000" dirty="0"/>
                  <a:t>MAX will never allow a move that could lead to a worse score (for MAX) than </a:t>
                </a:r>
                <a:r>
                  <a:rPr lang="el-GR" altLang="en-US" dirty="0">
                    <a:latin typeface="Times New Roman" panose="02020603050405020304" pitchFamily="18" charset="0"/>
                    <a:ea typeface="ＭＳ Ｐゴシック" pitchFamily="-107" charset="-128"/>
                    <a:cs typeface="Times New Roman" panose="02020603050405020304" pitchFamily="18" charset="0"/>
                  </a:rPr>
                  <a:t>α</a:t>
                </a:r>
                <a:r>
                  <a:rPr lang="el-GR" altLang="en-US" sz="2000" dirty="0"/>
                  <a:t> </a:t>
                </a:r>
                <a:endParaRPr lang="en-US" altLang="en-US" sz="2000" dirty="0"/>
              </a:p>
              <a:p>
                <a:pPr eaLnBrk="1" hangingPunct="1"/>
                <a:r>
                  <a:rPr lang="en-US" altLang="en-US" sz="2000" dirty="0"/>
                  <a:t>MIN will never allow a move that could lead to a better score (for MAX) than </a:t>
                </a:r>
                <a:r>
                  <a:rPr lang="el-GR" altLang="en-US" dirty="0">
                    <a:latin typeface="Times New Roman" panose="02020603050405020304" pitchFamily="18" charset="0"/>
                    <a:ea typeface="ＭＳ Ｐゴシック" pitchFamily="-107" charset="-128"/>
                    <a:cs typeface="Times New Roman" panose="02020603050405020304" pitchFamily="18" charset="0"/>
                  </a:rPr>
                  <a:t>β</a:t>
                </a:r>
                <a:endParaRPr lang="en-US" altLang="en-US" dirty="0">
                  <a:latin typeface="Times New Roman" panose="02020603050405020304" pitchFamily="18" charset="0"/>
                  <a:ea typeface="ＭＳ Ｐゴシック" pitchFamily="-107" charset="-128"/>
                  <a:cs typeface="Times New Roman" panose="02020603050405020304" pitchFamily="18" charset="0"/>
                </a:endParaRPr>
              </a:p>
              <a:p>
                <a:pPr marL="0" indent="0" eaLnBrk="1" hangingPunct="1">
                  <a:buNone/>
                </a:pPr>
                <a:endParaRPr lang="en-US" altLang="en-US" sz="1100" dirty="0"/>
              </a:p>
              <a:p>
                <a:pPr eaLnBrk="1" hangingPunct="1"/>
                <a:r>
                  <a:rPr lang="en-US" altLang="en-US" sz="2000" dirty="0"/>
                  <a:t>Therefore, stop evaluating a branch whenever:</a:t>
                </a:r>
              </a:p>
              <a:p>
                <a:pPr lvl="1" eaLnBrk="1" hangingPunct="1"/>
                <a:r>
                  <a:rPr lang="en-US" altLang="en-US" sz="1800" dirty="0"/>
                  <a:t>When evaluating a MAX node: a value </a:t>
                </a:r>
                <a14:m>
                  <m:oMath xmlns:m="http://schemas.openxmlformats.org/officeDocument/2006/math">
                    <m:r>
                      <a:rPr lang="en-US" altLang="en-US" sz="1800" b="0" i="1" smtClean="0">
                        <a:latin typeface="Cambria Math" panose="02040503050406030204" pitchFamily="18" charset="0"/>
                        <a:ea typeface="Cambria Math" panose="02040503050406030204" pitchFamily="18" charset="0"/>
                        <a:cs typeface="Times New Roman" panose="02020603050405020304" pitchFamily="18" charset="0"/>
                      </a:rPr>
                      <m:t>𝑣</m:t>
                    </m:r>
                    <m:r>
                      <a:rPr lang="en-US" altLang="en-US" sz="1800" b="0" i="1" smtClean="0">
                        <a:latin typeface="Cambria Math" panose="02040503050406030204" pitchFamily="18" charset="0"/>
                        <a:ea typeface="Cambria Math" panose="02040503050406030204" pitchFamily="18" charset="0"/>
                        <a:cs typeface="Times New Roman" panose="02020603050405020304" pitchFamily="18" charset="0"/>
                      </a:rPr>
                      <m:t>≥</m:t>
                    </m:r>
                    <m:r>
                      <a:rPr lang="en-US" altLang="en-US" sz="1800" b="0" i="1" smtClean="0">
                        <a:latin typeface="Cambria Math" panose="02040503050406030204" pitchFamily="18" charset="0"/>
                        <a:ea typeface="Cambria Math" panose="02040503050406030204" pitchFamily="18" charset="0"/>
                        <a:cs typeface="Times New Roman" panose="02020603050405020304" pitchFamily="18" charset="0"/>
                      </a:rPr>
                      <m:t>𝛽</m:t>
                    </m:r>
                  </m:oMath>
                </a14:m>
                <a:r>
                  <a:rPr lang="el-GR" altLang="en-US" sz="1800" dirty="0"/>
                  <a:t> </a:t>
                </a:r>
                <a:r>
                  <a:rPr lang="en-US" altLang="en-US" sz="1800" dirty="0"/>
                  <a:t>is backed-up</a:t>
                </a:r>
              </a:p>
              <a:p>
                <a:pPr lvl="2" eaLnBrk="1" hangingPunct="1"/>
                <a:r>
                  <a:rPr lang="en-US" altLang="en-US" sz="1600" dirty="0"/>
                  <a:t>MIN will never select that MAX node</a:t>
                </a:r>
              </a:p>
              <a:p>
                <a:pPr lvl="1" eaLnBrk="1" hangingPunct="1"/>
                <a:r>
                  <a:rPr lang="en-US" altLang="en-US" sz="1800" dirty="0"/>
                  <a:t>When evaluating a MIN node: a value </a:t>
                </a:r>
                <a14:m>
                  <m:oMath xmlns:m="http://schemas.openxmlformats.org/officeDocument/2006/math">
                    <m:r>
                      <a:rPr lang="en-US" altLang="en-US" sz="1800" b="0" i="1" smtClean="0">
                        <a:latin typeface="Cambria Math" panose="02040503050406030204" pitchFamily="18" charset="0"/>
                        <a:ea typeface="Cambria Math" panose="02040503050406030204" pitchFamily="18" charset="0"/>
                        <a:cs typeface="Times New Roman" panose="02020603050405020304" pitchFamily="18" charset="0"/>
                      </a:rPr>
                      <m:t>𝑣</m:t>
                    </m:r>
                    <m:r>
                      <a:rPr lang="en-US" altLang="en-US" sz="1800" b="0" i="1" smtClean="0">
                        <a:latin typeface="Cambria Math" panose="02040503050406030204" pitchFamily="18" charset="0"/>
                        <a:ea typeface="Cambria Math" panose="02040503050406030204" pitchFamily="18" charset="0"/>
                        <a:cs typeface="Times New Roman" panose="02020603050405020304" pitchFamily="18" charset="0"/>
                      </a:rPr>
                      <m:t>≤</m:t>
                    </m:r>
                    <m:r>
                      <a:rPr lang="en-US" altLang="en-US" sz="1800" b="0" i="1" smtClean="0">
                        <a:latin typeface="Cambria Math" panose="02040503050406030204" pitchFamily="18" charset="0"/>
                        <a:ea typeface="Cambria Math" panose="02040503050406030204" pitchFamily="18" charset="0"/>
                        <a:cs typeface="Times New Roman" panose="02020603050405020304" pitchFamily="18" charset="0"/>
                      </a:rPr>
                      <m:t>𝛼</m:t>
                    </m:r>
                    <m:r>
                      <a:rPr lang="en-US" altLang="en-US" sz="1800" b="0" i="1" smtClean="0">
                        <a:latin typeface="Cambria Math" panose="02040503050406030204" pitchFamily="18" charset="0"/>
                        <a:ea typeface="Cambria Math" panose="02040503050406030204" pitchFamily="18" charset="0"/>
                        <a:cs typeface="Times New Roman" panose="02020603050405020304" pitchFamily="18" charset="0"/>
                      </a:rPr>
                      <m:t> </m:t>
                    </m:r>
                  </m:oMath>
                </a14:m>
                <a:r>
                  <a:rPr lang="en-US" altLang="en-US" sz="1800" dirty="0"/>
                  <a:t>is found</a:t>
                </a:r>
              </a:p>
              <a:p>
                <a:pPr lvl="2" eaLnBrk="1" hangingPunct="1"/>
                <a:r>
                  <a:rPr lang="en-US" altLang="en-US" sz="1600" dirty="0"/>
                  <a:t>MAX will never select that MIN node</a:t>
                </a:r>
              </a:p>
            </p:txBody>
          </p:sp>
        </mc:Choice>
        <mc:Fallback xmlns="">
          <p:sp>
            <p:nvSpPr>
              <p:cNvPr id="60" name="Google Shape;6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eaLnBrk="1" hangingPunct="1"/>
                <a:r>
                  <a:rPr lang="en-US" altLang="en-US" sz="2000" dirty="0"/>
                  <a:t>During Minimax, keep track of two additional values:</a:t>
                </a:r>
              </a:p>
              <a:p>
                <a:pPr lvl="1" eaLnBrk="1" hangingPunct="1"/>
                <a:r>
                  <a:rPr lang="el-GR" altLang="en-US" sz="2400" b="1" dirty="0">
                    <a:latin typeface="Times New Roman" panose="02020603050405020304" pitchFamily="18" charset="0"/>
                    <a:cs typeface="Times New Roman" panose="02020603050405020304" pitchFamily="18" charset="0"/>
                  </a:rPr>
                  <a:t>α</a:t>
                </a:r>
                <a:r>
                  <a:rPr lang="en-US" altLang="en-US" b="1" dirty="0"/>
                  <a:t>: MAX’s current </a:t>
                </a:r>
                <a:r>
                  <a:rPr lang="en-US" altLang="en-US" b="1" i="1" dirty="0">
                    <a:solidFill>
                      <a:srgbClr val="C00000"/>
                    </a:solidFill>
                  </a:rPr>
                  <a:t>lower</a:t>
                </a:r>
                <a:r>
                  <a:rPr lang="en-US" altLang="en-US" b="1" dirty="0"/>
                  <a:t> bound on MAX’s outcome </a:t>
                </a:r>
              </a:p>
              <a:p>
                <a:pPr lvl="1" eaLnBrk="1" hangingPunct="1"/>
                <a:r>
                  <a:rPr lang="el-GR" altLang="en-US" sz="2400" b="1" dirty="0">
                    <a:latin typeface="Times New Roman" panose="02020603050405020304" pitchFamily="18" charset="0"/>
                    <a:cs typeface="Times New Roman" panose="02020603050405020304" pitchFamily="18" charset="0"/>
                  </a:rPr>
                  <a:t>β</a:t>
                </a:r>
                <a:r>
                  <a:rPr lang="en-US" altLang="en-US" b="1" dirty="0"/>
                  <a:t>: MIN’s current </a:t>
                </a:r>
                <a:r>
                  <a:rPr lang="en-US" altLang="en-US" b="1" i="1" dirty="0">
                    <a:solidFill>
                      <a:srgbClr val="C00000"/>
                    </a:solidFill>
                  </a:rPr>
                  <a:t>upper</a:t>
                </a:r>
                <a:r>
                  <a:rPr lang="en-US" altLang="en-US" b="1" dirty="0"/>
                  <a:t> bound on MIN’s outcome</a:t>
                </a:r>
              </a:p>
              <a:p>
                <a:pPr lvl="1" eaLnBrk="1" hangingPunct="1"/>
                <a:endParaRPr lang="en-US" altLang="en-US" sz="1400" b="1" dirty="0"/>
              </a:p>
              <a:p>
                <a:pPr eaLnBrk="1" hangingPunct="1"/>
                <a:r>
                  <a:rPr lang="en-US" altLang="en-US" sz="2000" dirty="0"/>
                  <a:t>MAX will never allow a move that could lead to a worse score (for MAX) than </a:t>
                </a:r>
                <a:r>
                  <a:rPr lang="el-GR" altLang="en-US" dirty="0">
                    <a:latin typeface="Times New Roman" panose="02020603050405020304" pitchFamily="18" charset="0"/>
                    <a:ea typeface="ＭＳ Ｐゴシック" pitchFamily="-107" charset="-128"/>
                    <a:cs typeface="Times New Roman" panose="02020603050405020304" pitchFamily="18" charset="0"/>
                  </a:rPr>
                  <a:t>α</a:t>
                </a:r>
                <a:r>
                  <a:rPr lang="el-GR" altLang="en-US" sz="2000" dirty="0"/>
                  <a:t> </a:t>
                </a:r>
                <a:endParaRPr lang="en-US" altLang="en-US" sz="2000" dirty="0"/>
              </a:p>
              <a:p>
                <a:pPr eaLnBrk="1" hangingPunct="1"/>
                <a:r>
                  <a:rPr lang="en-US" altLang="en-US" sz="2000" dirty="0"/>
                  <a:t>MIN will never allow a move that could lead to a better score (for MAX) than </a:t>
                </a:r>
                <a:r>
                  <a:rPr lang="el-GR" altLang="en-US" dirty="0">
                    <a:latin typeface="Times New Roman" panose="02020603050405020304" pitchFamily="18" charset="0"/>
                    <a:ea typeface="ＭＳ Ｐゴシック" pitchFamily="-107" charset="-128"/>
                    <a:cs typeface="Times New Roman" panose="02020603050405020304" pitchFamily="18" charset="0"/>
                  </a:rPr>
                  <a:t>β</a:t>
                </a:r>
                <a:endParaRPr lang="en-US" altLang="en-US" dirty="0">
                  <a:latin typeface="Times New Roman" panose="02020603050405020304" pitchFamily="18" charset="0"/>
                  <a:ea typeface="ＭＳ Ｐゴシック" pitchFamily="-107" charset="-128"/>
                  <a:cs typeface="Times New Roman" panose="02020603050405020304" pitchFamily="18" charset="0"/>
                </a:endParaRPr>
              </a:p>
              <a:p>
                <a:pPr marL="0" indent="0" eaLnBrk="1" hangingPunct="1">
                  <a:buNone/>
                </a:pPr>
                <a:endParaRPr lang="en-US" altLang="en-US" sz="1100" dirty="0"/>
              </a:p>
              <a:p>
                <a:pPr eaLnBrk="1" hangingPunct="1"/>
                <a:r>
                  <a:rPr lang="en-US" altLang="en-US" sz="2000" dirty="0"/>
                  <a:t>Therefore, stop evaluating a branch whenever:</a:t>
                </a:r>
              </a:p>
              <a:p>
                <a:pPr lvl="1" eaLnBrk="1" hangingPunct="1"/>
                <a:r>
                  <a:rPr lang="en-US" altLang="en-US" sz="1800" dirty="0"/>
                  <a:t>When evaluating a MAX node: a value </a:t>
                </a:r>
                <a:r>
                  <a:rPr lang="en-US" altLang="en-US" sz="1800" b="0" i="0">
                    <a:latin typeface="Cambria Math" panose="02040503050406030204" pitchFamily="18" charset="0"/>
                    <a:ea typeface="Cambria Math" panose="02040503050406030204" pitchFamily="18" charset="0"/>
                    <a:cs typeface="Times New Roman" panose="02020603050405020304" pitchFamily="18" charset="0"/>
                  </a:rPr>
                  <a:t>𝑣≥𝛽</a:t>
                </a:r>
                <a:r>
                  <a:rPr lang="el-GR" altLang="en-US" sz="1800" dirty="0"/>
                  <a:t> </a:t>
                </a:r>
                <a:r>
                  <a:rPr lang="en-US" altLang="en-US" sz="1800" dirty="0"/>
                  <a:t>is backed-up</a:t>
                </a:r>
              </a:p>
              <a:p>
                <a:pPr lvl="2" eaLnBrk="1" hangingPunct="1"/>
                <a:r>
                  <a:rPr lang="en-US" altLang="en-US" sz="1600" dirty="0"/>
                  <a:t>MIN will never select that MAX node</a:t>
                </a:r>
              </a:p>
              <a:p>
                <a:pPr lvl="1" eaLnBrk="1" hangingPunct="1"/>
                <a:r>
                  <a:rPr lang="en-US" altLang="en-US" sz="1800" dirty="0"/>
                  <a:t>When evaluating a MIN node: a value </a:t>
                </a:r>
                <a:r>
                  <a:rPr lang="en-US" altLang="en-US" sz="1800" b="0" i="0">
                    <a:latin typeface="Cambria Math" panose="02040503050406030204" pitchFamily="18" charset="0"/>
                    <a:ea typeface="Cambria Math" panose="02040503050406030204" pitchFamily="18" charset="0"/>
                    <a:cs typeface="Times New Roman" panose="02020603050405020304" pitchFamily="18" charset="0"/>
                  </a:rPr>
                  <a:t>𝑣≤𝛼 </a:t>
                </a:r>
                <a:r>
                  <a:rPr lang="en-US" altLang="en-US" sz="1800" dirty="0"/>
                  <a:t>is found</a:t>
                </a:r>
              </a:p>
              <a:p>
                <a:pPr lvl="2" eaLnBrk="1" hangingPunct="1"/>
                <a:r>
                  <a:rPr lang="en-US" altLang="en-US" sz="1600" dirty="0"/>
                  <a:t>MAX will never select that MIN node</a:t>
                </a:r>
              </a:p>
            </p:txBody>
          </p:sp>
        </mc:Fallback>
      </mc:AlternateContent>
      <p:sp>
        <p:nvSpPr>
          <p:cNvPr id="61" name="Google Shape;61;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76</a:t>
            </a:fld>
            <a:endParaRPr/>
          </a:p>
        </p:txBody>
      </p:sp>
    </p:spTree>
    <p:extLst>
      <p:ext uri="{BB962C8B-B14F-4D97-AF65-F5344CB8AC3E}">
        <p14:creationId xmlns:p14="http://schemas.microsoft.com/office/powerpoint/2010/main" val="174770938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mc:AlternateContent xmlns:mc="http://schemas.openxmlformats.org/markup-compatibility/2006" xmlns:a14="http://schemas.microsoft.com/office/drawing/2010/main">
        <mc:Choice Requires="a14">
          <p:sp>
            <p:nvSpPr>
              <p:cNvPr id="60" name="Google Shape;6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eaLnBrk="1" hangingPunct="1"/>
                <a:r>
                  <a:rPr lang="en-US" altLang="en-US" sz="2000" dirty="0"/>
                  <a:t>During Minimax, keep track of two additional values:</a:t>
                </a:r>
              </a:p>
              <a:p>
                <a:pPr lvl="1" eaLnBrk="1" hangingPunct="1"/>
                <a:r>
                  <a:rPr lang="el-GR" altLang="en-US" sz="2400" b="1" dirty="0">
                    <a:latin typeface="Times New Roman" panose="02020603050405020304" pitchFamily="18" charset="0"/>
                    <a:cs typeface="Times New Roman" panose="02020603050405020304" pitchFamily="18" charset="0"/>
                  </a:rPr>
                  <a:t>α</a:t>
                </a:r>
                <a:r>
                  <a:rPr lang="en-US" altLang="en-US" b="1" dirty="0"/>
                  <a:t>: MAX’s current </a:t>
                </a:r>
                <a:r>
                  <a:rPr lang="en-US" altLang="en-US" b="1" i="1" dirty="0">
                    <a:solidFill>
                      <a:srgbClr val="C00000"/>
                    </a:solidFill>
                  </a:rPr>
                  <a:t>lower</a:t>
                </a:r>
                <a:r>
                  <a:rPr lang="en-US" altLang="en-US" b="1" dirty="0"/>
                  <a:t> bound on MAX’s outcome </a:t>
                </a:r>
              </a:p>
              <a:p>
                <a:pPr lvl="1" eaLnBrk="1" hangingPunct="1"/>
                <a:r>
                  <a:rPr lang="el-GR" altLang="en-US" sz="2400" b="1" dirty="0">
                    <a:latin typeface="Times New Roman" panose="02020603050405020304" pitchFamily="18" charset="0"/>
                    <a:cs typeface="Times New Roman" panose="02020603050405020304" pitchFamily="18" charset="0"/>
                  </a:rPr>
                  <a:t>β</a:t>
                </a:r>
                <a:r>
                  <a:rPr lang="en-US" altLang="en-US" b="1" dirty="0"/>
                  <a:t>: MIN’s current </a:t>
                </a:r>
                <a:r>
                  <a:rPr lang="en-US" altLang="en-US" b="1" i="1" dirty="0">
                    <a:solidFill>
                      <a:srgbClr val="C00000"/>
                    </a:solidFill>
                  </a:rPr>
                  <a:t>upper</a:t>
                </a:r>
                <a:r>
                  <a:rPr lang="en-US" altLang="en-US" b="1" dirty="0"/>
                  <a:t> bound on MIN’s outcome</a:t>
                </a:r>
              </a:p>
              <a:p>
                <a:pPr lvl="1" eaLnBrk="1" hangingPunct="1"/>
                <a:endParaRPr lang="en-US" altLang="en-US" sz="1400" b="1" dirty="0"/>
              </a:p>
              <a:p>
                <a:pPr eaLnBrk="1" hangingPunct="1"/>
                <a:r>
                  <a:rPr lang="en-US" altLang="en-US" sz="2000" dirty="0"/>
                  <a:t>MAX will never allow a move that could lead to a worse score (for MAX) than </a:t>
                </a:r>
                <a:r>
                  <a:rPr lang="el-GR" altLang="en-US" dirty="0">
                    <a:latin typeface="Times New Roman" panose="02020603050405020304" pitchFamily="18" charset="0"/>
                    <a:ea typeface="ＭＳ Ｐゴシック" pitchFamily="-107" charset="-128"/>
                    <a:cs typeface="Times New Roman" panose="02020603050405020304" pitchFamily="18" charset="0"/>
                  </a:rPr>
                  <a:t>α</a:t>
                </a:r>
                <a:r>
                  <a:rPr lang="el-GR" altLang="en-US" sz="2000" dirty="0"/>
                  <a:t> </a:t>
                </a:r>
                <a:endParaRPr lang="en-US" altLang="en-US" sz="2000" dirty="0"/>
              </a:p>
              <a:p>
                <a:pPr eaLnBrk="1" hangingPunct="1"/>
                <a:r>
                  <a:rPr lang="en-US" altLang="en-US" sz="2000" dirty="0"/>
                  <a:t>MIN will never allow a move that could lead to a better score (for MAX) than </a:t>
                </a:r>
                <a:r>
                  <a:rPr lang="el-GR" altLang="en-US" dirty="0">
                    <a:latin typeface="Times New Roman" panose="02020603050405020304" pitchFamily="18" charset="0"/>
                    <a:ea typeface="ＭＳ Ｐゴシック" pitchFamily="-107" charset="-128"/>
                    <a:cs typeface="Times New Roman" panose="02020603050405020304" pitchFamily="18" charset="0"/>
                  </a:rPr>
                  <a:t>β</a:t>
                </a:r>
                <a:endParaRPr lang="en-US" altLang="en-US" dirty="0">
                  <a:latin typeface="Times New Roman" panose="02020603050405020304" pitchFamily="18" charset="0"/>
                  <a:ea typeface="ＭＳ Ｐゴシック" pitchFamily="-107" charset="-128"/>
                  <a:cs typeface="Times New Roman" panose="02020603050405020304" pitchFamily="18" charset="0"/>
                </a:endParaRPr>
              </a:p>
              <a:p>
                <a:pPr marL="0" indent="0" eaLnBrk="1" hangingPunct="1">
                  <a:buNone/>
                </a:pPr>
                <a:endParaRPr lang="en-US" altLang="en-US" sz="1100" dirty="0"/>
              </a:p>
              <a:p>
                <a:pPr eaLnBrk="1" hangingPunct="1"/>
                <a:r>
                  <a:rPr lang="en-US" altLang="en-US" sz="2000" dirty="0"/>
                  <a:t>Therefore, stop evaluating a branch whenever:</a:t>
                </a:r>
              </a:p>
              <a:p>
                <a:pPr lvl="1" eaLnBrk="1" hangingPunct="1"/>
                <a:r>
                  <a:rPr lang="en-US" altLang="en-US" sz="1800" dirty="0"/>
                  <a:t>When evaluating a MAX node: a value </a:t>
                </a:r>
                <a14:m>
                  <m:oMath xmlns:m="http://schemas.openxmlformats.org/officeDocument/2006/math">
                    <m:r>
                      <a:rPr lang="en-US" altLang="en-US" sz="1800" b="0" i="1" smtClean="0">
                        <a:latin typeface="Cambria Math" panose="02040503050406030204" pitchFamily="18" charset="0"/>
                        <a:ea typeface="Cambria Math" panose="02040503050406030204" pitchFamily="18" charset="0"/>
                        <a:cs typeface="Times New Roman" panose="02020603050405020304" pitchFamily="18" charset="0"/>
                      </a:rPr>
                      <m:t>𝑣</m:t>
                    </m:r>
                    <m:r>
                      <a:rPr lang="en-US" altLang="en-US" sz="1800" b="0" i="1" smtClean="0">
                        <a:latin typeface="Cambria Math" panose="02040503050406030204" pitchFamily="18" charset="0"/>
                        <a:ea typeface="Cambria Math" panose="02040503050406030204" pitchFamily="18" charset="0"/>
                        <a:cs typeface="Times New Roman" panose="02020603050405020304" pitchFamily="18" charset="0"/>
                      </a:rPr>
                      <m:t>≥</m:t>
                    </m:r>
                    <m:r>
                      <a:rPr lang="en-US" altLang="en-US" sz="1800" b="0" i="1" smtClean="0">
                        <a:latin typeface="Cambria Math" panose="02040503050406030204" pitchFamily="18" charset="0"/>
                        <a:ea typeface="Cambria Math" panose="02040503050406030204" pitchFamily="18" charset="0"/>
                        <a:cs typeface="Times New Roman" panose="02020603050405020304" pitchFamily="18" charset="0"/>
                      </a:rPr>
                      <m:t>𝛽</m:t>
                    </m:r>
                  </m:oMath>
                </a14:m>
                <a:r>
                  <a:rPr lang="el-GR" altLang="en-US" sz="1800" dirty="0"/>
                  <a:t> </a:t>
                </a:r>
                <a:r>
                  <a:rPr lang="en-US" altLang="en-US" sz="1800" dirty="0"/>
                  <a:t>is backed-up</a:t>
                </a:r>
              </a:p>
              <a:p>
                <a:pPr lvl="2" eaLnBrk="1" hangingPunct="1"/>
                <a:r>
                  <a:rPr lang="en-US" altLang="en-US" sz="1600" dirty="0"/>
                  <a:t>MIN will never select that MAX node</a:t>
                </a:r>
              </a:p>
              <a:p>
                <a:pPr lvl="1" eaLnBrk="1" hangingPunct="1"/>
                <a:r>
                  <a:rPr lang="en-US" altLang="en-US" sz="1800" dirty="0"/>
                  <a:t>When evaluating a MIN node: a value </a:t>
                </a:r>
                <a14:m>
                  <m:oMath xmlns:m="http://schemas.openxmlformats.org/officeDocument/2006/math">
                    <m:r>
                      <a:rPr lang="en-US" altLang="en-US" sz="1800" b="0" i="1" smtClean="0">
                        <a:latin typeface="Cambria Math" panose="02040503050406030204" pitchFamily="18" charset="0"/>
                        <a:ea typeface="Cambria Math" panose="02040503050406030204" pitchFamily="18" charset="0"/>
                        <a:cs typeface="Times New Roman" panose="02020603050405020304" pitchFamily="18" charset="0"/>
                      </a:rPr>
                      <m:t>𝑣</m:t>
                    </m:r>
                    <m:r>
                      <a:rPr lang="en-US" altLang="en-US" sz="1800" b="0" i="1" smtClean="0">
                        <a:latin typeface="Cambria Math" panose="02040503050406030204" pitchFamily="18" charset="0"/>
                        <a:ea typeface="Cambria Math" panose="02040503050406030204" pitchFamily="18" charset="0"/>
                        <a:cs typeface="Times New Roman" panose="02020603050405020304" pitchFamily="18" charset="0"/>
                      </a:rPr>
                      <m:t>≤</m:t>
                    </m:r>
                    <m:r>
                      <a:rPr lang="en-US" altLang="en-US" sz="1800" b="0" i="1" smtClean="0">
                        <a:latin typeface="Cambria Math" panose="02040503050406030204" pitchFamily="18" charset="0"/>
                        <a:ea typeface="Cambria Math" panose="02040503050406030204" pitchFamily="18" charset="0"/>
                        <a:cs typeface="Times New Roman" panose="02020603050405020304" pitchFamily="18" charset="0"/>
                      </a:rPr>
                      <m:t>𝛼</m:t>
                    </m:r>
                    <m:r>
                      <a:rPr lang="en-US" altLang="en-US" sz="1800" b="0" i="1" smtClean="0">
                        <a:latin typeface="Cambria Math" panose="02040503050406030204" pitchFamily="18" charset="0"/>
                        <a:ea typeface="Cambria Math" panose="02040503050406030204" pitchFamily="18" charset="0"/>
                        <a:cs typeface="Times New Roman" panose="02020603050405020304" pitchFamily="18" charset="0"/>
                      </a:rPr>
                      <m:t> </m:t>
                    </m:r>
                  </m:oMath>
                </a14:m>
                <a:r>
                  <a:rPr lang="en-US" altLang="en-US" sz="1800" dirty="0"/>
                  <a:t>is found</a:t>
                </a:r>
              </a:p>
              <a:p>
                <a:pPr lvl="2" eaLnBrk="1" hangingPunct="1"/>
                <a:r>
                  <a:rPr lang="en-US" altLang="en-US" sz="1600" dirty="0"/>
                  <a:t>MAX will never select that MIN node</a:t>
                </a:r>
              </a:p>
            </p:txBody>
          </p:sp>
        </mc:Choice>
        <mc:Fallback xmlns="">
          <p:sp>
            <p:nvSpPr>
              <p:cNvPr id="60" name="Google Shape;6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eaLnBrk="1" hangingPunct="1"/>
                <a:r>
                  <a:rPr lang="en-US" altLang="en-US" sz="2000" dirty="0"/>
                  <a:t>During Minimax, keep track of two additional values:</a:t>
                </a:r>
              </a:p>
              <a:p>
                <a:pPr lvl="1" eaLnBrk="1" hangingPunct="1"/>
                <a:r>
                  <a:rPr lang="el-GR" altLang="en-US" sz="2400" b="1" dirty="0">
                    <a:latin typeface="Times New Roman" panose="02020603050405020304" pitchFamily="18" charset="0"/>
                    <a:cs typeface="Times New Roman" panose="02020603050405020304" pitchFamily="18" charset="0"/>
                  </a:rPr>
                  <a:t>α</a:t>
                </a:r>
                <a:r>
                  <a:rPr lang="en-US" altLang="en-US" b="1" dirty="0"/>
                  <a:t>: MAX’s current </a:t>
                </a:r>
                <a:r>
                  <a:rPr lang="en-US" altLang="en-US" b="1" i="1" dirty="0">
                    <a:solidFill>
                      <a:srgbClr val="C00000"/>
                    </a:solidFill>
                  </a:rPr>
                  <a:t>lower</a:t>
                </a:r>
                <a:r>
                  <a:rPr lang="en-US" altLang="en-US" b="1" dirty="0"/>
                  <a:t> bound on MAX’s outcome </a:t>
                </a:r>
              </a:p>
              <a:p>
                <a:pPr lvl="1" eaLnBrk="1" hangingPunct="1"/>
                <a:r>
                  <a:rPr lang="el-GR" altLang="en-US" sz="2400" b="1" dirty="0">
                    <a:latin typeface="Times New Roman" panose="02020603050405020304" pitchFamily="18" charset="0"/>
                    <a:cs typeface="Times New Roman" panose="02020603050405020304" pitchFamily="18" charset="0"/>
                  </a:rPr>
                  <a:t>β</a:t>
                </a:r>
                <a:r>
                  <a:rPr lang="en-US" altLang="en-US" b="1" dirty="0"/>
                  <a:t>: MIN’s current </a:t>
                </a:r>
                <a:r>
                  <a:rPr lang="en-US" altLang="en-US" b="1" i="1" dirty="0">
                    <a:solidFill>
                      <a:srgbClr val="C00000"/>
                    </a:solidFill>
                  </a:rPr>
                  <a:t>upper</a:t>
                </a:r>
                <a:r>
                  <a:rPr lang="en-US" altLang="en-US" b="1" dirty="0"/>
                  <a:t> bound on MIN’s outcome</a:t>
                </a:r>
              </a:p>
              <a:p>
                <a:pPr lvl="1" eaLnBrk="1" hangingPunct="1"/>
                <a:endParaRPr lang="en-US" altLang="en-US" sz="1400" b="1" dirty="0"/>
              </a:p>
              <a:p>
                <a:pPr eaLnBrk="1" hangingPunct="1"/>
                <a:r>
                  <a:rPr lang="en-US" altLang="en-US" sz="2000" dirty="0"/>
                  <a:t>MAX will never allow a move that could lead to a worse score (for MAX) than </a:t>
                </a:r>
                <a:r>
                  <a:rPr lang="el-GR" altLang="en-US" dirty="0">
                    <a:latin typeface="Times New Roman" panose="02020603050405020304" pitchFamily="18" charset="0"/>
                    <a:ea typeface="ＭＳ Ｐゴシック" pitchFamily="-107" charset="-128"/>
                    <a:cs typeface="Times New Roman" panose="02020603050405020304" pitchFamily="18" charset="0"/>
                  </a:rPr>
                  <a:t>α</a:t>
                </a:r>
                <a:r>
                  <a:rPr lang="el-GR" altLang="en-US" sz="2000" dirty="0"/>
                  <a:t> </a:t>
                </a:r>
                <a:endParaRPr lang="en-US" altLang="en-US" sz="2000" dirty="0"/>
              </a:p>
              <a:p>
                <a:pPr eaLnBrk="1" hangingPunct="1"/>
                <a:r>
                  <a:rPr lang="en-US" altLang="en-US" sz="2000" dirty="0"/>
                  <a:t>MIN will never allow a move that could lead to a better score (for MAX) than </a:t>
                </a:r>
                <a:r>
                  <a:rPr lang="el-GR" altLang="en-US" dirty="0">
                    <a:latin typeface="Times New Roman" panose="02020603050405020304" pitchFamily="18" charset="0"/>
                    <a:ea typeface="ＭＳ Ｐゴシック" pitchFamily="-107" charset="-128"/>
                    <a:cs typeface="Times New Roman" panose="02020603050405020304" pitchFamily="18" charset="0"/>
                  </a:rPr>
                  <a:t>β</a:t>
                </a:r>
                <a:endParaRPr lang="en-US" altLang="en-US" dirty="0">
                  <a:latin typeface="Times New Roman" panose="02020603050405020304" pitchFamily="18" charset="0"/>
                  <a:ea typeface="ＭＳ Ｐゴシック" pitchFamily="-107" charset="-128"/>
                  <a:cs typeface="Times New Roman" panose="02020603050405020304" pitchFamily="18" charset="0"/>
                </a:endParaRPr>
              </a:p>
              <a:p>
                <a:pPr marL="0" indent="0" eaLnBrk="1" hangingPunct="1">
                  <a:buNone/>
                </a:pPr>
                <a:endParaRPr lang="en-US" altLang="en-US" sz="1100" dirty="0"/>
              </a:p>
              <a:p>
                <a:pPr eaLnBrk="1" hangingPunct="1"/>
                <a:r>
                  <a:rPr lang="en-US" altLang="en-US" sz="2000" dirty="0"/>
                  <a:t>Therefore, stop evaluating a branch whenever:</a:t>
                </a:r>
              </a:p>
              <a:p>
                <a:pPr lvl="1" eaLnBrk="1" hangingPunct="1"/>
                <a:r>
                  <a:rPr lang="en-US" altLang="en-US" sz="1800" dirty="0"/>
                  <a:t>When evaluating a MAX node: a value </a:t>
                </a:r>
                <a:r>
                  <a:rPr lang="en-US" altLang="en-US" sz="1800" b="0" i="0">
                    <a:latin typeface="Cambria Math" panose="02040503050406030204" pitchFamily="18" charset="0"/>
                    <a:ea typeface="Cambria Math" panose="02040503050406030204" pitchFamily="18" charset="0"/>
                    <a:cs typeface="Times New Roman" panose="02020603050405020304" pitchFamily="18" charset="0"/>
                  </a:rPr>
                  <a:t>𝑣≥𝛽</a:t>
                </a:r>
                <a:r>
                  <a:rPr lang="el-GR" altLang="en-US" sz="1800" dirty="0"/>
                  <a:t> </a:t>
                </a:r>
                <a:r>
                  <a:rPr lang="en-US" altLang="en-US" sz="1800" dirty="0"/>
                  <a:t>is backed-up</a:t>
                </a:r>
              </a:p>
              <a:p>
                <a:pPr lvl="2" eaLnBrk="1" hangingPunct="1"/>
                <a:r>
                  <a:rPr lang="en-US" altLang="en-US" sz="1600" dirty="0"/>
                  <a:t>MIN will never select that MAX node</a:t>
                </a:r>
              </a:p>
              <a:p>
                <a:pPr lvl="1" eaLnBrk="1" hangingPunct="1"/>
                <a:r>
                  <a:rPr lang="en-US" altLang="en-US" sz="1800" dirty="0"/>
                  <a:t>When evaluating a MIN node: a value </a:t>
                </a:r>
                <a:r>
                  <a:rPr lang="en-US" altLang="en-US" sz="1800" b="0" i="0">
                    <a:latin typeface="Cambria Math" panose="02040503050406030204" pitchFamily="18" charset="0"/>
                    <a:ea typeface="Cambria Math" panose="02040503050406030204" pitchFamily="18" charset="0"/>
                    <a:cs typeface="Times New Roman" panose="02020603050405020304" pitchFamily="18" charset="0"/>
                  </a:rPr>
                  <a:t>𝑣≤𝛼 </a:t>
                </a:r>
                <a:r>
                  <a:rPr lang="en-US" altLang="en-US" sz="1800" dirty="0"/>
                  <a:t>is found</a:t>
                </a:r>
              </a:p>
              <a:p>
                <a:pPr lvl="2" eaLnBrk="1" hangingPunct="1"/>
                <a:r>
                  <a:rPr lang="en-US" altLang="en-US" sz="1600" dirty="0"/>
                  <a:t>MAX will never select that MIN node</a:t>
                </a:r>
              </a:p>
            </p:txBody>
          </p:sp>
        </mc:Fallback>
      </mc:AlternateContent>
      <p:sp>
        <p:nvSpPr>
          <p:cNvPr id="61" name="Google Shape;61;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77</a:t>
            </a:fld>
            <a:endParaRPr/>
          </a:p>
        </p:txBody>
      </p:sp>
    </p:spTree>
    <p:extLst>
      <p:ext uri="{BB962C8B-B14F-4D97-AF65-F5344CB8AC3E}">
        <p14:creationId xmlns:p14="http://schemas.microsoft.com/office/powerpoint/2010/main" val="396346848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mc:AlternateContent xmlns:mc="http://schemas.openxmlformats.org/markup-compatibility/2006" xmlns:a14="http://schemas.microsoft.com/office/drawing/2010/main">
        <mc:Choice Requires="a14">
          <p:sp>
            <p:nvSpPr>
              <p:cNvPr id="60" name="Google Shape;6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eaLnBrk="1" hangingPunct="1"/>
                <a:r>
                  <a:rPr lang="en-US" altLang="en-US" sz="2000" dirty="0"/>
                  <a:t>During Minimax, keep track of two additional values:</a:t>
                </a:r>
              </a:p>
              <a:p>
                <a:pPr lvl="1" eaLnBrk="1" hangingPunct="1"/>
                <a:r>
                  <a:rPr lang="el-GR" altLang="en-US" sz="2400" b="1" dirty="0">
                    <a:latin typeface="Times New Roman" panose="02020603050405020304" pitchFamily="18" charset="0"/>
                    <a:cs typeface="Times New Roman" panose="02020603050405020304" pitchFamily="18" charset="0"/>
                  </a:rPr>
                  <a:t>α</a:t>
                </a:r>
                <a:r>
                  <a:rPr lang="en-US" altLang="en-US" b="1" dirty="0"/>
                  <a:t>: MAX’s current </a:t>
                </a:r>
                <a:r>
                  <a:rPr lang="en-US" altLang="en-US" b="1" i="1" dirty="0">
                    <a:solidFill>
                      <a:srgbClr val="C00000"/>
                    </a:solidFill>
                  </a:rPr>
                  <a:t>lower</a:t>
                </a:r>
                <a:r>
                  <a:rPr lang="en-US" altLang="en-US" b="1" dirty="0"/>
                  <a:t> bound on MAX’s outcome </a:t>
                </a:r>
              </a:p>
              <a:p>
                <a:pPr lvl="1" eaLnBrk="1" hangingPunct="1"/>
                <a:r>
                  <a:rPr lang="el-GR" altLang="en-US" sz="2400" b="1" dirty="0">
                    <a:latin typeface="Times New Roman" panose="02020603050405020304" pitchFamily="18" charset="0"/>
                    <a:cs typeface="Times New Roman" panose="02020603050405020304" pitchFamily="18" charset="0"/>
                  </a:rPr>
                  <a:t>β</a:t>
                </a:r>
                <a:r>
                  <a:rPr lang="en-US" altLang="en-US" b="1" dirty="0"/>
                  <a:t>: MIN’s current </a:t>
                </a:r>
                <a:r>
                  <a:rPr lang="en-US" altLang="en-US" b="1" i="1" dirty="0">
                    <a:solidFill>
                      <a:srgbClr val="C00000"/>
                    </a:solidFill>
                  </a:rPr>
                  <a:t>upper</a:t>
                </a:r>
                <a:r>
                  <a:rPr lang="en-US" altLang="en-US" b="1" dirty="0"/>
                  <a:t> bound on MIN’s outcome</a:t>
                </a:r>
              </a:p>
              <a:p>
                <a:pPr lvl="1" eaLnBrk="1" hangingPunct="1"/>
                <a:endParaRPr lang="en-US" altLang="en-US" sz="1400" b="1" dirty="0"/>
              </a:p>
              <a:p>
                <a:pPr eaLnBrk="1" hangingPunct="1"/>
                <a:r>
                  <a:rPr lang="en-US" altLang="en-US" sz="2000" dirty="0"/>
                  <a:t>MAX will never allow a move that could lead to a worse score (for MAX) than </a:t>
                </a:r>
                <a:r>
                  <a:rPr lang="el-GR" altLang="en-US" dirty="0">
                    <a:latin typeface="Times New Roman" panose="02020603050405020304" pitchFamily="18" charset="0"/>
                    <a:ea typeface="ＭＳ Ｐゴシック" pitchFamily="-107" charset="-128"/>
                    <a:cs typeface="Times New Roman" panose="02020603050405020304" pitchFamily="18" charset="0"/>
                  </a:rPr>
                  <a:t>α</a:t>
                </a:r>
                <a:r>
                  <a:rPr lang="el-GR" altLang="en-US" sz="2000" dirty="0"/>
                  <a:t> </a:t>
                </a:r>
                <a:endParaRPr lang="en-US" altLang="en-US" sz="2000" dirty="0"/>
              </a:p>
              <a:p>
                <a:pPr eaLnBrk="1" hangingPunct="1"/>
                <a:r>
                  <a:rPr lang="en-US" altLang="en-US" sz="2000" dirty="0"/>
                  <a:t>MIN will never allow a move that could lead to a better score (for MAX) than </a:t>
                </a:r>
                <a:r>
                  <a:rPr lang="el-GR" altLang="en-US" dirty="0">
                    <a:latin typeface="Times New Roman" panose="02020603050405020304" pitchFamily="18" charset="0"/>
                    <a:ea typeface="ＭＳ Ｐゴシック" pitchFamily="-107" charset="-128"/>
                    <a:cs typeface="Times New Roman" panose="02020603050405020304" pitchFamily="18" charset="0"/>
                  </a:rPr>
                  <a:t>β</a:t>
                </a:r>
                <a:endParaRPr lang="en-US" altLang="en-US" dirty="0">
                  <a:latin typeface="Times New Roman" panose="02020603050405020304" pitchFamily="18" charset="0"/>
                  <a:ea typeface="ＭＳ Ｐゴシック" pitchFamily="-107" charset="-128"/>
                  <a:cs typeface="Times New Roman" panose="02020603050405020304" pitchFamily="18" charset="0"/>
                </a:endParaRPr>
              </a:p>
              <a:p>
                <a:pPr marL="0" indent="0" eaLnBrk="1" hangingPunct="1">
                  <a:buNone/>
                </a:pPr>
                <a:endParaRPr lang="en-US" altLang="en-US" sz="1100" dirty="0"/>
              </a:p>
              <a:p>
                <a:pPr eaLnBrk="1" hangingPunct="1"/>
                <a:r>
                  <a:rPr lang="en-US" altLang="en-US" sz="2000" dirty="0"/>
                  <a:t>Therefore, stop evaluating a branch whenever:</a:t>
                </a:r>
              </a:p>
              <a:p>
                <a:pPr lvl="1" eaLnBrk="1" hangingPunct="1"/>
                <a:r>
                  <a:rPr lang="en-US" altLang="en-US" sz="1800" dirty="0"/>
                  <a:t>When evaluating a MAX node: a value </a:t>
                </a:r>
                <a14:m>
                  <m:oMath xmlns:m="http://schemas.openxmlformats.org/officeDocument/2006/math">
                    <m:r>
                      <a:rPr lang="en-US" altLang="en-US" sz="1800" b="0" i="1" smtClean="0">
                        <a:latin typeface="Cambria Math" panose="02040503050406030204" pitchFamily="18" charset="0"/>
                        <a:ea typeface="Cambria Math" panose="02040503050406030204" pitchFamily="18" charset="0"/>
                        <a:cs typeface="Times New Roman" panose="02020603050405020304" pitchFamily="18" charset="0"/>
                      </a:rPr>
                      <m:t>𝑣</m:t>
                    </m:r>
                    <m:r>
                      <a:rPr lang="en-US" altLang="en-US" sz="1800" b="0" i="1" smtClean="0">
                        <a:latin typeface="Cambria Math" panose="02040503050406030204" pitchFamily="18" charset="0"/>
                        <a:ea typeface="Cambria Math" panose="02040503050406030204" pitchFamily="18" charset="0"/>
                        <a:cs typeface="Times New Roman" panose="02020603050405020304" pitchFamily="18" charset="0"/>
                      </a:rPr>
                      <m:t>≥</m:t>
                    </m:r>
                    <m:r>
                      <a:rPr lang="en-US" altLang="en-US" sz="1800" b="0" i="1" smtClean="0">
                        <a:latin typeface="Cambria Math" panose="02040503050406030204" pitchFamily="18" charset="0"/>
                        <a:ea typeface="Cambria Math" panose="02040503050406030204" pitchFamily="18" charset="0"/>
                        <a:cs typeface="Times New Roman" panose="02020603050405020304" pitchFamily="18" charset="0"/>
                      </a:rPr>
                      <m:t>𝛽</m:t>
                    </m:r>
                  </m:oMath>
                </a14:m>
                <a:r>
                  <a:rPr lang="el-GR" altLang="en-US" sz="1800" dirty="0"/>
                  <a:t> </a:t>
                </a:r>
                <a:r>
                  <a:rPr lang="en-US" altLang="en-US" sz="1800" dirty="0"/>
                  <a:t>is backed-up</a:t>
                </a:r>
              </a:p>
              <a:p>
                <a:pPr lvl="2" eaLnBrk="1" hangingPunct="1"/>
                <a:r>
                  <a:rPr lang="en-US" altLang="en-US" sz="1600" dirty="0"/>
                  <a:t>MIN will never select that MAX node</a:t>
                </a:r>
              </a:p>
              <a:p>
                <a:pPr lvl="1" eaLnBrk="1" hangingPunct="1"/>
                <a:r>
                  <a:rPr lang="en-US" altLang="en-US" sz="1800" dirty="0"/>
                  <a:t>When evaluating a MIN node: a value </a:t>
                </a:r>
                <a14:m>
                  <m:oMath xmlns:m="http://schemas.openxmlformats.org/officeDocument/2006/math">
                    <m:r>
                      <a:rPr lang="en-US" altLang="en-US" sz="1800" b="0" i="1" smtClean="0">
                        <a:latin typeface="Cambria Math" panose="02040503050406030204" pitchFamily="18" charset="0"/>
                        <a:ea typeface="Cambria Math" panose="02040503050406030204" pitchFamily="18" charset="0"/>
                        <a:cs typeface="Times New Roman" panose="02020603050405020304" pitchFamily="18" charset="0"/>
                      </a:rPr>
                      <m:t>𝑣</m:t>
                    </m:r>
                    <m:r>
                      <a:rPr lang="en-US" altLang="en-US" sz="1800" b="0" i="1" smtClean="0">
                        <a:latin typeface="Cambria Math" panose="02040503050406030204" pitchFamily="18" charset="0"/>
                        <a:ea typeface="Cambria Math" panose="02040503050406030204" pitchFamily="18" charset="0"/>
                        <a:cs typeface="Times New Roman" panose="02020603050405020304" pitchFamily="18" charset="0"/>
                      </a:rPr>
                      <m:t>≤</m:t>
                    </m:r>
                    <m:r>
                      <a:rPr lang="en-US" altLang="en-US" sz="1800" b="0" i="1" smtClean="0">
                        <a:latin typeface="Cambria Math" panose="02040503050406030204" pitchFamily="18" charset="0"/>
                        <a:ea typeface="Cambria Math" panose="02040503050406030204" pitchFamily="18" charset="0"/>
                        <a:cs typeface="Times New Roman" panose="02020603050405020304" pitchFamily="18" charset="0"/>
                      </a:rPr>
                      <m:t>𝛼</m:t>
                    </m:r>
                    <m:r>
                      <a:rPr lang="en-US" altLang="en-US" sz="1800" b="0" i="1" smtClean="0">
                        <a:latin typeface="Cambria Math" panose="02040503050406030204" pitchFamily="18" charset="0"/>
                        <a:ea typeface="Cambria Math" panose="02040503050406030204" pitchFamily="18" charset="0"/>
                        <a:cs typeface="Times New Roman" panose="02020603050405020304" pitchFamily="18" charset="0"/>
                      </a:rPr>
                      <m:t> </m:t>
                    </m:r>
                  </m:oMath>
                </a14:m>
                <a:r>
                  <a:rPr lang="en-US" altLang="en-US" sz="1800" dirty="0"/>
                  <a:t>is found</a:t>
                </a:r>
              </a:p>
              <a:p>
                <a:pPr lvl="2" eaLnBrk="1" hangingPunct="1"/>
                <a:r>
                  <a:rPr lang="en-US" altLang="en-US" sz="1600" dirty="0"/>
                  <a:t>MAX will never select that MIN node</a:t>
                </a:r>
              </a:p>
            </p:txBody>
          </p:sp>
        </mc:Choice>
        <mc:Fallback xmlns="">
          <p:sp>
            <p:nvSpPr>
              <p:cNvPr id="60" name="Google Shape;6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eaLnBrk="1" hangingPunct="1"/>
                <a:r>
                  <a:rPr lang="en-US" altLang="en-US" sz="2000" dirty="0"/>
                  <a:t>During Minimax, keep track of two additional values:</a:t>
                </a:r>
              </a:p>
              <a:p>
                <a:pPr lvl="1" eaLnBrk="1" hangingPunct="1"/>
                <a:r>
                  <a:rPr lang="el-GR" altLang="en-US" sz="2400" b="1" dirty="0">
                    <a:latin typeface="Times New Roman" panose="02020603050405020304" pitchFamily="18" charset="0"/>
                    <a:cs typeface="Times New Roman" panose="02020603050405020304" pitchFamily="18" charset="0"/>
                  </a:rPr>
                  <a:t>α</a:t>
                </a:r>
                <a:r>
                  <a:rPr lang="en-US" altLang="en-US" b="1" dirty="0"/>
                  <a:t>: MAX’s current </a:t>
                </a:r>
                <a:r>
                  <a:rPr lang="en-US" altLang="en-US" b="1" i="1" dirty="0">
                    <a:solidFill>
                      <a:srgbClr val="C00000"/>
                    </a:solidFill>
                  </a:rPr>
                  <a:t>lower</a:t>
                </a:r>
                <a:r>
                  <a:rPr lang="en-US" altLang="en-US" b="1" dirty="0"/>
                  <a:t> bound on MAX’s outcome </a:t>
                </a:r>
              </a:p>
              <a:p>
                <a:pPr lvl="1" eaLnBrk="1" hangingPunct="1"/>
                <a:r>
                  <a:rPr lang="el-GR" altLang="en-US" sz="2400" b="1" dirty="0">
                    <a:latin typeface="Times New Roman" panose="02020603050405020304" pitchFamily="18" charset="0"/>
                    <a:cs typeface="Times New Roman" panose="02020603050405020304" pitchFamily="18" charset="0"/>
                  </a:rPr>
                  <a:t>β</a:t>
                </a:r>
                <a:r>
                  <a:rPr lang="en-US" altLang="en-US" b="1" dirty="0"/>
                  <a:t>: MIN’s current </a:t>
                </a:r>
                <a:r>
                  <a:rPr lang="en-US" altLang="en-US" b="1" i="1" dirty="0">
                    <a:solidFill>
                      <a:srgbClr val="C00000"/>
                    </a:solidFill>
                  </a:rPr>
                  <a:t>upper</a:t>
                </a:r>
                <a:r>
                  <a:rPr lang="en-US" altLang="en-US" b="1" dirty="0"/>
                  <a:t> bound on MIN’s outcome</a:t>
                </a:r>
              </a:p>
              <a:p>
                <a:pPr lvl="1" eaLnBrk="1" hangingPunct="1"/>
                <a:endParaRPr lang="en-US" altLang="en-US" sz="1400" b="1" dirty="0"/>
              </a:p>
              <a:p>
                <a:pPr eaLnBrk="1" hangingPunct="1"/>
                <a:r>
                  <a:rPr lang="en-US" altLang="en-US" sz="2000" dirty="0"/>
                  <a:t>MAX will never allow a move that could lead to a worse score (for MAX) than </a:t>
                </a:r>
                <a:r>
                  <a:rPr lang="el-GR" altLang="en-US" dirty="0">
                    <a:latin typeface="Times New Roman" panose="02020603050405020304" pitchFamily="18" charset="0"/>
                    <a:ea typeface="ＭＳ Ｐゴシック" pitchFamily="-107" charset="-128"/>
                    <a:cs typeface="Times New Roman" panose="02020603050405020304" pitchFamily="18" charset="0"/>
                  </a:rPr>
                  <a:t>α</a:t>
                </a:r>
                <a:r>
                  <a:rPr lang="el-GR" altLang="en-US" sz="2000" dirty="0"/>
                  <a:t> </a:t>
                </a:r>
                <a:endParaRPr lang="en-US" altLang="en-US" sz="2000" dirty="0"/>
              </a:p>
              <a:p>
                <a:pPr eaLnBrk="1" hangingPunct="1"/>
                <a:r>
                  <a:rPr lang="en-US" altLang="en-US" sz="2000" dirty="0"/>
                  <a:t>MIN will never allow a move that could lead to a better score (for MAX) than </a:t>
                </a:r>
                <a:r>
                  <a:rPr lang="el-GR" altLang="en-US" dirty="0">
                    <a:latin typeface="Times New Roman" panose="02020603050405020304" pitchFamily="18" charset="0"/>
                    <a:ea typeface="ＭＳ Ｐゴシック" pitchFamily="-107" charset="-128"/>
                    <a:cs typeface="Times New Roman" panose="02020603050405020304" pitchFamily="18" charset="0"/>
                  </a:rPr>
                  <a:t>β</a:t>
                </a:r>
                <a:endParaRPr lang="en-US" altLang="en-US" dirty="0">
                  <a:latin typeface="Times New Roman" panose="02020603050405020304" pitchFamily="18" charset="0"/>
                  <a:ea typeface="ＭＳ Ｐゴシック" pitchFamily="-107" charset="-128"/>
                  <a:cs typeface="Times New Roman" panose="02020603050405020304" pitchFamily="18" charset="0"/>
                </a:endParaRPr>
              </a:p>
              <a:p>
                <a:pPr marL="0" indent="0" eaLnBrk="1" hangingPunct="1">
                  <a:buNone/>
                </a:pPr>
                <a:endParaRPr lang="en-US" altLang="en-US" sz="1100" dirty="0"/>
              </a:p>
              <a:p>
                <a:pPr eaLnBrk="1" hangingPunct="1"/>
                <a:r>
                  <a:rPr lang="en-US" altLang="en-US" sz="2000" dirty="0"/>
                  <a:t>Therefore, stop evaluating a branch whenever:</a:t>
                </a:r>
              </a:p>
              <a:p>
                <a:pPr lvl="1" eaLnBrk="1" hangingPunct="1"/>
                <a:r>
                  <a:rPr lang="en-US" altLang="en-US" sz="1800" dirty="0"/>
                  <a:t>When evaluating a MAX node: a value </a:t>
                </a:r>
                <a:r>
                  <a:rPr lang="en-US" altLang="en-US" sz="1800" b="0" i="0">
                    <a:latin typeface="Cambria Math" panose="02040503050406030204" pitchFamily="18" charset="0"/>
                    <a:ea typeface="Cambria Math" panose="02040503050406030204" pitchFamily="18" charset="0"/>
                    <a:cs typeface="Times New Roman" panose="02020603050405020304" pitchFamily="18" charset="0"/>
                  </a:rPr>
                  <a:t>𝑣≥𝛽</a:t>
                </a:r>
                <a:r>
                  <a:rPr lang="el-GR" altLang="en-US" sz="1800" dirty="0"/>
                  <a:t> </a:t>
                </a:r>
                <a:r>
                  <a:rPr lang="en-US" altLang="en-US" sz="1800" dirty="0"/>
                  <a:t>is backed-up</a:t>
                </a:r>
              </a:p>
              <a:p>
                <a:pPr lvl="2" eaLnBrk="1" hangingPunct="1"/>
                <a:r>
                  <a:rPr lang="en-US" altLang="en-US" sz="1600" dirty="0"/>
                  <a:t>MIN will never select that MAX node</a:t>
                </a:r>
              </a:p>
              <a:p>
                <a:pPr lvl="1" eaLnBrk="1" hangingPunct="1"/>
                <a:r>
                  <a:rPr lang="en-US" altLang="en-US" sz="1800" dirty="0"/>
                  <a:t>When evaluating a MIN node: a value </a:t>
                </a:r>
                <a:r>
                  <a:rPr lang="en-US" altLang="en-US" sz="1800" b="0" i="0">
                    <a:latin typeface="Cambria Math" panose="02040503050406030204" pitchFamily="18" charset="0"/>
                    <a:ea typeface="Cambria Math" panose="02040503050406030204" pitchFamily="18" charset="0"/>
                    <a:cs typeface="Times New Roman" panose="02020603050405020304" pitchFamily="18" charset="0"/>
                  </a:rPr>
                  <a:t>𝑣≤𝛼 </a:t>
                </a:r>
                <a:r>
                  <a:rPr lang="en-US" altLang="en-US" sz="1800" dirty="0"/>
                  <a:t>is found</a:t>
                </a:r>
              </a:p>
              <a:p>
                <a:pPr lvl="2" eaLnBrk="1" hangingPunct="1"/>
                <a:r>
                  <a:rPr lang="en-US" altLang="en-US" sz="1600" dirty="0"/>
                  <a:t>MAX will never select that MIN node</a:t>
                </a:r>
              </a:p>
            </p:txBody>
          </p:sp>
        </mc:Fallback>
      </mc:AlternateContent>
      <p:sp>
        <p:nvSpPr>
          <p:cNvPr id="61" name="Google Shape;61;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78</a:t>
            </a:fld>
            <a:endParaRPr/>
          </a:p>
        </p:txBody>
      </p:sp>
    </p:spTree>
    <p:extLst>
      <p:ext uri="{BB962C8B-B14F-4D97-AF65-F5344CB8AC3E}">
        <p14:creationId xmlns:p14="http://schemas.microsoft.com/office/powerpoint/2010/main" val="2120690450"/>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mc:AlternateContent xmlns:mc="http://schemas.openxmlformats.org/markup-compatibility/2006" xmlns:a14="http://schemas.microsoft.com/office/drawing/2010/main">
        <mc:Choice Requires="a14">
          <p:sp>
            <p:nvSpPr>
              <p:cNvPr id="60" name="Google Shape;6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eaLnBrk="1" hangingPunct="1"/>
                <a:r>
                  <a:rPr lang="en-US" altLang="en-US" sz="2000" dirty="0"/>
                  <a:t>During Minimax, keep track of two additional values:</a:t>
                </a:r>
              </a:p>
              <a:p>
                <a:pPr lvl="1" eaLnBrk="1" hangingPunct="1"/>
                <a:r>
                  <a:rPr lang="el-GR" altLang="en-US" sz="2400" b="1" dirty="0">
                    <a:latin typeface="Times New Roman" panose="02020603050405020304" pitchFamily="18" charset="0"/>
                    <a:cs typeface="Times New Roman" panose="02020603050405020304" pitchFamily="18" charset="0"/>
                  </a:rPr>
                  <a:t>α</a:t>
                </a:r>
                <a:r>
                  <a:rPr lang="en-US" altLang="en-US" b="1" dirty="0"/>
                  <a:t>: MAX’s current </a:t>
                </a:r>
                <a:r>
                  <a:rPr lang="en-US" altLang="en-US" b="1" i="1" dirty="0">
                    <a:solidFill>
                      <a:srgbClr val="C00000"/>
                    </a:solidFill>
                  </a:rPr>
                  <a:t>lower</a:t>
                </a:r>
                <a:r>
                  <a:rPr lang="en-US" altLang="en-US" b="1" dirty="0"/>
                  <a:t> bound on MAX’s outcome </a:t>
                </a:r>
              </a:p>
              <a:p>
                <a:pPr lvl="1" eaLnBrk="1" hangingPunct="1"/>
                <a:r>
                  <a:rPr lang="el-GR" altLang="en-US" sz="2400" b="1" dirty="0">
                    <a:latin typeface="Times New Roman" panose="02020603050405020304" pitchFamily="18" charset="0"/>
                    <a:cs typeface="Times New Roman" panose="02020603050405020304" pitchFamily="18" charset="0"/>
                  </a:rPr>
                  <a:t>β</a:t>
                </a:r>
                <a:r>
                  <a:rPr lang="en-US" altLang="en-US" b="1" dirty="0"/>
                  <a:t>: MIN’s current </a:t>
                </a:r>
                <a:r>
                  <a:rPr lang="en-US" altLang="en-US" b="1" i="1" dirty="0">
                    <a:solidFill>
                      <a:srgbClr val="C00000"/>
                    </a:solidFill>
                  </a:rPr>
                  <a:t>upper</a:t>
                </a:r>
                <a:r>
                  <a:rPr lang="en-US" altLang="en-US" b="1" dirty="0"/>
                  <a:t> bound on MIN’s outcome</a:t>
                </a:r>
              </a:p>
              <a:p>
                <a:pPr lvl="1" eaLnBrk="1" hangingPunct="1"/>
                <a:endParaRPr lang="en-US" altLang="en-US" sz="1400" b="1" dirty="0"/>
              </a:p>
              <a:p>
                <a:pPr eaLnBrk="1" hangingPunct="1"/>
                <a:r>
                  <a:rPr lang="en-US" altLang="en-US" sz="2000" dirty="0"/>
                  <a:t>MAX will never allow a move that could lead to a worse score (for MAX) than </a:t>
                </a:r>
                <a:r>
                  <a:rPr lang="el-GR" altLang="en-US" dirty="0">
                    <a:latin typeface="Times New Roman" panose="02020603050405020304" pitchFamily="18" charset="0"/>
                    <a:ea typeface="ＭＳ Ｐゴシック" pitchFamily="-107" charset="-128"/>
                    <a:cs typeface="Times New Roman" panose="02020603050405020304" pitchFamily="18" charset="0"/>
                  </a:rPr>
                  <a:t>α</a:t>
                </a:r>
                <a:r>
                  <a:rPr lang="el-GR" altLang="en-US" sz="2000" dirty="0"/>
                  <a:t> </a:t>
                </a:r>
                <a:endParaRPr lang="en-US" altLang="en-US" sz="2000" dirty="0"/>
              </a:p>
              <a:p>
                <a:pPr eaLnBrk="1" hangingPunct="1"/>
                <a:r>
                  <a:rPr lang="en-US" altLang="en-US" sz="2000" dirty="0"/>
                  <a:t>MIN will never allow a move that could lead to a better score (for MAX) than </a:t>
                </a:r>
                <a:r>
                  <a:rPr lang="el-GR" altLang="en-US" dirty="0">
                    <a:latin typeface="Times New Roman" panose="02020603050405020304" pitchFamily="18" charset="0"/>
                    <a:ea typeface="ＭＳ Ｐゴシック" pitchFamily="-107" charset="-128"/>
                    <a:cs typeface="Times New Roman" panose="02020603050405020304" pitchFamily="18" charset="0"/>
                  </a:rPr>
                  <a:t>β</a:t>
                </a:r>
                <a:endParaRPr lang="en-US" altLang="en-US" dirty="0">
                  <a:latin typeface="Times New Roman" panose="02020603050405020304" pitchFamily="18" charset="0"/>
                  <a:ea typeface="ＭＳ Ｐゴシック" pitchFamily="-107" charset="-128"/>
                  <a:cs typeface="Times New Roman" panose="02020603050405020304" pitchFamily="18" charset="0"/>
                </a:endParaRPr>
              </a:p>
              <a:p>
                <a:pPr marL="0" indent="0" eaLnBrk="1" hangingPunct="1">
                  <a:buNone/>
                </a:pPr>
                <a:endParaRPr lang="en-US" altLang="en-US" sz="1100" dirty="0"/>
              </a:p>
              <a:p>
                <a:pPr eaLnBrk="1" hangingPunct="1"/>
                <a:r>
                  <a:rPr lang="en-US" altLang="en-US" sz="2000" dirty="0"/>
                  <a:t>Therefore, stop evaluating a branch whenever:</a:t>
                </a:r>
              </a:p>
              <a:p>
                <a:pPr lvl="1" eaLnBrk="1" hangingPunct="1"/>
                <a:r>
                  <a:rPr lang="en-US" altLang="en-US" sz="1800" dirty="0"/>
                  <a:t>When evaluating a MAX node: a value </a:t>
                </a:r>
                <a14:m>
                  <m:oMath xmlns:m="http://schemas.openxmlformats.org/officeDocument/2006/math">
                    <m:r>
                      <a:rPr lang="en-US" altLang="en-US" sz="1800" b="0" i="1" smtClean="0">
                        <a:latin typeface="Cambria Math" panose="02040503050406030204" pitchFamily="18" charset="0"/>
                        <a:ea typeface="Cambria Math" panose="02040503050406030204" pitchFamily="18" charset="0"/>
                        <a:cs typeface="Times New Roman" panose="02020603050405020304" pitchFamily="18" charset="0"/>
                      </a:rPr>
                      <m:t>𝑣</m:t>
                    </m:r>
                    <m:r>
                      <a:rPr lang="en-US" altLang="en-US" sz="1800" b="0" i="1" smtClean="0">
                        <a:latin typeface="Cambria Math" panose="02040503050406030204" pitchFamily="18" charset="0"/>
                        <a:ea typeface="Cambria Math" panose="02040503050406030204" pitchFamily="18" charset="0"/>
                        <a:cs typeface="Times New Roman" panose="02020603050405020304" pitchFamily="18" charset="0"/>
                      </a:rPr>
                      <m:t>≥</m:t>
                    </m:r>
                    <m:r>
                      <a:rPr lang="en-US" altLang="en-US" sz="1800" b="0" i="1" smtClean="0">
                        <a:latin typeface="Cambria Math" panose="02040503050406030204" pitchFamily="18" charset="0"/>
                        <a:ea typeface="Cambria Math" panose="02040503050406030204" pitchFamily="18" charset="0"/>
                        <a:cs typeface="Times New Roman" panose="02020603050405020304" pitchFamily="18" charset="0"/>
                      </a:rPr>
                      <m:t>𝛽</m:t>
                    </m:r>
                  </m:oMath>
                </a14:m>
                <a:r>
                  <a:rPr lang="el-GR" altLang="en-US" sz="1800" dirty="0"/>
                  <a:t> </a:t>
                </a:r>
                <a:r>
                  <a:rPr lang="en-US" altLang="en-US" sz="1800" dirty="0"/>
                  <a:t>is backed-up</a:t>
                </a:r>
              </a:p>
              <a:p>
                <a:pPr lvl="2" eaLnBrk="1" hangingPunct="1"/>
                <a:r>
                  <a:rPr lang="en-US" altLang="en-US" sz="1600" dirty="0"/>
                  <a:t>MIN will never select that MAX node</a:t>
                </a:r>
              </a:p>
              <a:p>
                <a:pPr lvl="1" eaLnBrk="1" hangingPunct="1"/>
                <a:r>
                  <a:rPr lang="en-US" altLang="en-US" sz="1800" dirty="0"/>
                  <a:t>When evaluating a MIN node: a value </a:t>
                </a:r>
                <a14:m>
                  <m:oMath xmlns:m="http://schemas.openxmlformats.org/officeDocument/2006/math">
                    <m:r>
                      <a:rPr lang="en-US" altLang="en-US" sz="1800" b="0" i="1" smtClean="0">
                        <a:latin typeface="Cambria Math" panose="02040503050406030204" pitchFamily="18" charset="0"/>
                        <a:ea typeface="Cambria Math" panose="02040503050406030204" pitchFamily="18" charset="0"/>
                        <a:cs typeface="Times New Roman" panose="02020603050405020304" pitchFamily="18" charset="0"/>
                      </a:rPr>
                      <m:t>𝑣</m:t>
                    </m:r>
                    <m:r>
                      <a:rPr lang="en-US" altLang="en-US" sz="1800" b="0" i="1" smtClean="0">
                        <a:latin typeface="Cambria Math" panose="02040503050406030204" pitchFamily="18" charset="0"/>
                        <a:ea typeface="Cambria Math" panose="02040503050406030204" pitchFamily="18" charset="0"/>
                        <a:cs typeface="Times New Roman" panose="02020603050405020304" pitchFamily="18" charset="0"/>
                      </a:rPr>
                      <m:t>≤</m:t>
                    </m:r>
                    <m:r>
                      <a:rPr lang="en-US" altLang="en-US" sz="1800" b="0" i="1" smtClean="0">
                        <a:latin typeface="Cambria Math" panose="02040503050406030204" pitchFamily="18" charset="0"/>
                        <a:ea typeface="Cambria Math" panose="02040503050406030204" pitchFamily="18" charset="0"/>
                        <a:cs typeface="Times New Roman" panose="02020603050405020304" pitchFamily="18" charset="0"/>
                      </a:rPr>
                      <m:t>𝛼</m:t>
                    </m:r>
                    <m:r>
                      <a:rPr lang="en-US" altLang="en-US" sz="1800" b="0" i="1" smtClean="0">
                        <a:latin typeface="Cambria Math" panose="02040503050406030204" pitchFamily="18" charset="0"/>
                        <a:ea typeface="Cambria Math" panose="02040503050406030204" pitchFamily="18" charset="0"/>
                        <a:cs typeface="Times New Roman" panose="02020603050405020304" pitchFamily="18" charset="0"/>
                      </a:rPr>
                      <m:t> </m:t>
                    </m:r>
                  </m:oMath>
                </a14:m>
                <a:r>
                  <a:rPr lang="en-US" altLang="en-US" sz="1800" dirty="0"/>
                  <a:t>is found</a:t>
                </a:r>
              </a:p>
              <a:p>
                <a:pPr lvl="2" eaLnBrk="1" hangingPunct="1"/>
                <a:r>
                  <a:rPr lang="en-US" altLang="en-US" sz="1600" dirty="0"/>
                  <a:t>MAX will never select that MIN node</a:t>
                </a:r>
              </a:p>
            </p:txBody>
          </p:sp>
        </mc:Choice>
        <mc:Fallback xmlns="">
          <p:sp>
            <p:nvSpPr>
              <p:cNvPr id="60" name="Google Shape;6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eaLnBrk="1" hangingPunct="1"/>
                <a:r>
                  <a:rPr lang="en-US" altLang="en-US" sz="2000" dirty="0"/>
                  <a:t>During Minimax, keep track of two additional values:</a:t>
                </a:r>
              </a:p>
              <a:p>
                <a:pPr lvl="1" eaLnBrk="1" hangingPunct="1"/>
                <a:r>
                  <a:rPr lang="el-GR" altLang="en-US" sz="2400" b="1" dirty="0">
                    <a:latin typeface="Times New Roman" panose="02020603050405020304" pitchFamily="18" charset="0"/>
                    <a:cs typeface="Times New Roman" panose="02020603050405020304" pitchFamily="18" charset="0"/>
                  </a:rPr>
                  <a:t>α</a:t>
                </a:r>
                <a:r>
                  <a:rPr lang="en-US" altLang="en-US" b="1" dirty="0"/>
                  <a:t>: MAX’s current </a:t>
                </a:r>
                <a:r>
                  <a:rPr lang="en-US" altLang="en-US" b="1" i="1" dirty="0">
                    <a:solidFill>
                      <a:srgbClr val="C00000"/>
                    </a:solidFill>
                  </a:rPr>
                  <a:t>lower</a:t>
                </a:r>
                <a:r>
                  <a:rPr lang="en-US" altLang="en-US" b="1" dirty="0"/>
                  <a:t> bound on MAX’s outcome </a:t>
                </a:r>
              </a:p>
              <a:p>
                <a:pPr lvl="1" eaLnBrk="1" hangingPunct="1"/>
                <a:r>
                  <a:rPr lang="el-GR" altLang="en-US" sz="2400" b="1" dirty="0">
                    <a:latin typeface="Times New Roman" panose="02020603050405020304" pitchFamily="18" charset="0"/>
                    <a:cs typeface="Times New Roman" panose="02020603050405020304" pitchFamily="18" charset="0"/>
                  </a:rPr>
                  <a:t>β</a:t>
                </a:r>
                <a:r>
                  <a:rPr lang="en-US" altLang="en-US" b="1" dirty="0"/>
                  <a:t>: MIN’s current </a:t>
                </a:r>
                <a:r>
                  <a:rPr lang="en-US" altLang="en-US" b="1" i="1" dirty="0">
                    <a:solidFill>
                      <a:srgbClr val="C00000"/>
                    </a:solidFill>
                  </a:rPr>
                  <a:t>upper</a:t>
                </a:r>
                <a:r>
                  <a:rPr lang="en-US" altLang="en-US" b="1" dirty="0"/>
                  <a:t> bound on MIN’s outcome</a:t>
                </a:r>
              </a:p>
              <a:p>
                <a:pPr lvl="1" eaLnBrk="1" hangingPunct="1"/>
                <a:endParaRPr lang="en-US" altLang="en-US" sz="1400" b="1" dirty="0"/>
              </a:p>
              <a:p>
                <a:pPr eaLnBrk="1" hangingPunct="1"/>
                <a:r>
                  <a:rPr lang="en-US" altLang="en-US" sz="2000" dirty="0"/>
                  <a:t>MAX will never allow a move that could lead to a worse score (for MAX) than </a:t>
                </a:r>
                <a:r>
                  <a:rPr lang="el-GR" altLang="en-US" dirty="0">
                    <a:latin typeface="Times New Roman" panose="02020603050405020304" pitchFamily="18" charset="0"/>
                    <a:ea typeface="ＭＳ Ｐゴシック" pitchFamily="-107" charset="-128"/>
                    <a:cs typeface="Times New Roman" panose="02020603050405020304" pitchFamily="18" charset="0"/>
                  </a:rPr>
                  <a:t>α</a:t>
                </a:r>
                <a:r>
                  <a:rPr lang="el-GR" altLang="en-US" sz="2000" dirty="0"/>
                  <a:t> </a:t>
                </a:r>
                <a:endParaRPr lang="en-US" altLang="en-US" sz="2000" dirty="0"/>
              </a:p>
              <a:p>
                <a:pPr eaLnBrk="1" hangingPunct="1"/>
                <a:r>
                  <a:rPr lang="en-US" altLang="en-US" sz="2000" dirty="0"/>
                  <a:t>MIN will never allow a move that could lead to a better score (for MAX) than </a:t>
                </a:r>
                <a:r>
                  <a:rPr lang="el-GR" altLang="en-US" dirty="0">
                    <a:latin typeface="Times New Roman" panose="02020603050405020304" pitchFamily="18" charset="0"/>
                    <a:ea typeface="ＭＳ Ｐゴシック" pitchFamily="-107" charset="-128"/>
                    <a:cs typeface="Times New Roman" panose="02020603050405020304" pitchFamily="18" charset="0"/>
                  </a:rPr>
                  <a:t>β</a:t>
                </a:r>
                <a:endParaRPr lang="en-US" altLang="en-US" dirty="0">
                  <a:latin typeface="Times New Roman" panose="02020603050405020304" pitchFamily="18" charset="0"/>
                  <a:ea typeface="ＭＳ Ｐゴシック" pitchFamily="-107" charset="-128"/>
                  <a:cs typeface="Times New Roman" panose="02020603050405020304" pitchFamily="18" charset="0"/>
                </a:endParaRPr>
              </a:p>
              <a:p>
                <a:pPr marL="0" indent="0" eaLnBrk="1" hangingPunct="1">
                  <a:buNone/>
                </a:pPr>
                <a:endParaRPr lang="en-US" altLang="en-US" sz="1100" dirty="0"/>
              </a:p>
              <a:p>
                <a:pPr eaLnBrk="1" hangingPunct="1"/>
                <a:r>
                  <a:rPr lang="en-US" altLang="en-US" sz="2000" dirty="0"/>
                  <a:t>Therefore, stop evaluating a branch whenever:</a:t>
                </a:r>
              </a:p>
              <a:p>
                <a:pPr lvl="1" eaLnBrk="1" hangingPunct="1"/>
                <a:r>
                  <a:rPr lang="en-US" altLang="en-US" sz="1800" dirty="0"/>
                  <a:t>When evaluating a MAX node: a value </a:t>
                </a:r>
                <a:r>
                  <a:rPr lang="en-US" altLang="en-US" sz="1800" b="0" i="0">
                    <a:latin typeface="Cambria Math" panose="02040503050406030204" pitchFamily="18" charset="0"/>
                    <a:ea typeface="Cambria Math" panose="02040503050406030204" pitchFamily="18" charset="0"/>
                    <a:cs typeface="Times New Roman" panose="02020603050405020304" pitchFamily="18" charset="0"/>
                  </a:rPr>
                  <a:t>𝑣≥𝛽</a:t>
                </a:r>
                <a:r>
                  <a:rPr lang="el-GR" altLang="en-US" sz="1800" dirty="0"/>
                  <a:t> </a:t>
                </a:r>
                <a:r>
                  <a:rPr lang="en-US" altLang="en-US" sz="1800" dirty="0"/>
                  <a:t>is backed-up</a:t>
                </a:r>
              </a:p>
              <a:p>
                <a:pPr lvl="2" eaLnBrk="1" hangingPunct="1"/>
                <a:r>
                  <a:rPr lang="en-US" altLang="en-US" sz="1600" dirty="0"/>
                  <a:t>MIN will never select that MAX node</a:t>
                </a:r>
              </a:p>
              <a:p>
                <a:pPr lvl="1" eaLnBrk="1" hangingPunct="1"/>
                <a:r>
                  <a:rPr lang="en-US" altLang="en-US" sz="1800" dirty="0"/>
                  <a:t>When evaluating a MIN node: a value </a:t>
                </a:r>
                <a:r>
                  <a:rPr lang="en-US" altLang="en-US" sz="1800" b="0" i="0">
                    <a:latin typeface="Cambria Math" panose="02040503050406030204" pitchFamily="18" charset="0"/>
                    <a:ea typeface="Cambria Math" panose="02040503050406030204" pitchFamily="18" charset="0"/>
                    <a:cs typeface="Times New Roman" panose="02020603050405020304" pitchFamily="18" charset="0"/>
                  </a:rPr>
                  <a:t>𝑣≤𝛼 </a:t>
                </a:r>
                <a:r>
                  <a:rPr lang="en-US" altLang="en-US" sz="1800" dirty="0"/>
                  <a:t>is found</a:t>
                </a:r>
              </a:p>
              <a:p>
                <a:pPr lvl="2" eaLnBrk="1" hangingPunct="1"/>
                <a:r>
                  <a:rPr lang="en-US" altLang="en-US" sz="1600" dirty="0"/>
                  <a:t>MAX will never select that MIN node</a:t>
                </a:r>
              </a:p>
            </p:txBody>
          </p:sp>
        </mc:Fallback>
      </mc:AlternateContent>
      <p:sp>
        <p:nvSpPr>
          <p:cNvPr id="61" name="Google Shape;61;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79</a:t>
            </a:fld>
            <a:endParaRPr/>
          </a:p>
        </p:txBody>
      </p:sp>
    </p:spTree>
    <p:extLst>
      <p:ext uri="{BB962C8B-B14F-4D97-AF65-F5344CB8AC3E}">
        <p14:creationId xmlns:p14="http://schemas.microsoft.com/office/powerpoint/2010/main" val="33761194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92b3bf485b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0" name="Google Shape;70;g92b3bf485b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71" name="Google Shape;71;g92b3bf485b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8</a:t>
            </a:fld>
            <a:endParaRPr/>
          </a:p>
        </p:txBody>
      </p:sp>
    </p:spTree>
    <p:extLst>
      <p:ext uri="{BB962C8B-B14F-4D97-AF65-F5344CB8AC3E}">
        <p14:creationId xmlns:p14="http://schemas.microsoft.com/office/powerpoint/2010/main" val="1847319298"/>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mc:AlternateContent xmlns:mc="http://schemas.openxmlformats.org/markup-compatibility/2006" xmlns:a14="http://schemas.microsoft.com/office/drawing/2010/main">
        <mc:Choice Requires="a14">
          <p:sp>
            <p:nvSpPr>
              <p:cNvPr id="60" name="Google Shape;6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eaLnBrk="1" hangingPunct="1"/>
                <a:r>
                  <a:rPr lang="en-US" altLang="en-US" sz="2000" dirty="0"/>
                  <a:t>During Minimax, keep track of two additional values:</a:t>
                </a:r>
              </a:p>
              <a:p>
                <a:pPr lvl="1" eaLnBrk="1" hangingPunct="1"/>
                <a:r>
                  <a:rPr lang="el-GR" altLang="en-US" sz="2400" b="1" dirty="0">
                    <a:latin typeface="Times New Roman" panose="02020603050405020304" pitchFamily="18" charset="0"/>
                    <a:cs typeface="Times New Roman" panose="02020603050405020304" pitchFamily="18" charset="0"/>
                  </a:rPr>
                  <a:t>α</a:t>
                </a:r>
                <a:r>
                  <a:rPr lang="en-US" altLang="en-US" b="1" dirty="0"/>
                  <a:t>: MAX’s current </a:t>
                </a:r>
                <a:r>
                  <a:rPr lang="en-US" altLang="en-US" b="1" i="1" dirty="0">
                    <a:solidFill>
                      <a:srgbClr val="C00000"/>
                    </a:solidFill>
                  </a:rPr>
                  <a:t>lower</a:t>
                </a:r>
                <a:r>
                  <a:rPr lang="en-US" altLang="en-US" b="1" dirty="0"/>
                  <a:t> bound on MAX’s outcome </a:t>
                </a:r>
              </a:p>
              <a:p>
                <a:pPr lvl="1" eaLnBrk="1" hangingPunct="1"/>
                <a:r>
                  <a:rPr lang="el-GR" altLang="en-US" sz="2400" b="1" dirty="0">
                    <a:latin typeface="Times New Roman" panose="02020603050405020304" pitchFamily="18" charset="0"/>
                    <a:cs typeface="Times New Roman" panose="02020603050405020304" pitchFamily="18" charset="0"/>
                  </a:rPr>
                  <a:t>β</a:t>
                </a:r>
                <a:r>
                  <a:rPr lang="en-US" altLang="en-US" b="1" dirty="0"/>
                  <a:t>: MIN’s current </a:t>
                </a:r>
                <a:r>
                  <a:rPr lang="en-US" altLang="en-US" b="1" i="1" dirty="0">
                    <a:solidFill>
                      <a:srgbClr val="C00000"/>
                    </a:solidFill>
                  </a:rPr>
                  <a:t>upper</a:t>
                </a:r>
                <a:r>
                  <a:rPr lang="en-US" altLang="en-US" b="1" dirty="0"/>
                  <a:t> bound on MIN’s outcome</a:t>
                </a:r>
              </a:p>
              <a:p>
                <a:pPr lvl="1" eaLnBrk="1" hangingPunct="1"/>
                <a:endParaRPr lang="en-US" altLang="en-US" sz="1400" b="1" dirty="0"/>
              </a:p>
              <a:p>
                <a:pPr eaLnBrk="1" hangingPunct="1"/>
                <a:r>
                  <a:rPr lang="en-US" altLang="en-US" sz="2000" dirty="0"/>
                  <a:t>MAX will never allow a move that could lead to a worse score (for MAX) than </a:t>
                </a:r>
                <a:r>
                  <a:rPr lang="el-GR" altLang="en-US" dirty="0">
                    <a:latin typeface="Times New Roman" panose="02020603050405020304" pitchFamily="18" charset="0"/>
                    <a:ea typeface="ＭＳ Ｐゴシック" pitchFamily="-107" charset="-128"/>
                    <a:cs typeface="Times New Roman" panose="02020603050405020304" pitchFamily="18" charset="0"/>
                  </a:rPr>
                  <a:t>α</a:t>
                </a:r>
                <a:r>
                  <a:rPr lang="el-GR" altLang="en-US" sz="2000" dirty="0"/>
                  <a:t> </a:t>
                </a:r>
                <a:endParaRPr lang="en-US" altLang="en-US" sz="2000" dirty="0"/>
              </a:p>
              <a:p>
                <a:pPr eaLnBrk="1" hangingPunct="1"/>
                <a:r>
                  <a:rPr lang="en-US" altLang="en-US" sz="2000" dirty="0"/>
                  <a:t>MIN will never allow a move that could lead to a better score (for MAX) than </a:t>
                </a:r>
                <a:r>
                  <a:rPr lang="el-GR" altLang="en-US" dirty="0">
                    <a:latin typeface="Times New Roman" panose="02020603050405020304" pitchFamily="18" charset="0"/>
                    <a:ea typeface="ＭＳ Ｐゴシック" pitchFamily="-107" charset="-128"/>
                    <a:cs typeface="Times New Roman" panose="02020603050405020304" pitchFamily="18" charset="0"/>
                  </a:rPr>
                  <a:t>β</a:t>
                </a:r>
                <a:endParaRPr lang="en-US" altLang="en-US" dirty="0">
                  <a:latin typeface="Times New Roman" panose="02020603050405020304" pitchFamily="18" charset="0"/>
                  <a:ea typeface="ＭＳ Ｐゴシック" pitchFamily="-107" charset="-128"/>
                  <a:cs typeface="Times New Roman" panose="02020603050405020304" pitchFamily="18" charset="0"/>
                </a:endParaRPr>
              </a:p>
              <a:p>
                <a:pPr marL="0" indent="0" eaLnBrk="1" hangingPunct="1">
                  <a:buNone/>
                </a:pPr>
                <a:endParaRPr lang="en-US" altLang="en-US" sz="1100" dirty="0"/>
              </a:p>
              <a:p>
                <a:pPr eaLnBrk="1" hangingPunct="1"/>
                <a:r>
                  <a:rPr lang="en-US" altLang="en-US" sz="2000" dirty="0"/>
                  <a:t>Therefore, stop evaluating a branch whenever:</a:t>
                </a:r>
              </a:p>
              <a:p>
                <a:pPr lvl="1" eaLnBrk="1" hangingPunct="1"/>
                <a:r>
                  <a:rPr lang="en-US" altLang="en-US" sz="1800" dirty="0"/>
                  <a:t>When evaluating a MAX node: a value </a:t>
                </a:r>
                <a14:m>
                  <m:oMath xmlns:m="http://schemas.openxmlformats.org/officeDocument/2006/math">
                    <m:r>
                      <a:rPr lang="en-US" altLang="en-US" sz="1800" b="0" i="1" smtClean="0">
                        <a:latin typeface="Cambria Math" panose="02040503050406030204" pitchFamily="18" charset="0"/>
                        <a:ea typeface="Cambria Math" panose="02040503050406030204" pitchFamily="18" charset="0"/>
                        <a:cs typeface="Times New Roman" panose="02020603050405020304" pitchFamily="18" charset="0"/>
                      </a:rPr>
                      <m:t>𝑣</m:t>
                    </m:r>
                    <m:r>
                      <a:rPr lang="en-US" altLang="en-US" sz="1800" b="0" i="1" smtClean="0">
                        <a:latin typeface="Cambria Math" panose="02040503050406030204" pitchFamily="18" charset="0"/>
                        <a:ea typeface="Cambria Math" panose="02040503050406030204" pitchFamily="18" charset="0"/>
                        <a:cs typeface="Times New Roman" panose="02020603050405020304" pitchFamily="18" charset="0"/>
                      </a:rPr>
                      <m:t>≥</m:t>
                    </m:r>
                    <m:r>
                      <a:rPr lang="en-US" altLang="en-US" sz="1800" b="0" i="1" smtClean="0">
                        <a:latin typeface="Cambria Math" panose="02040503050406030204" pitchFamily="18" charset="0"/>
                        <a:ea typeface="Cambria Math" panose="02040503050406030204" pitchFamily="18" charset="0"/>
                        <a:cs typeface="Times New Roman" panose="02020603050405020304" pitchFamily="18" charset="0"/>
                      </a:rPr>
                      <m:t>𝛽</m:t>
                    </m:r>
                  </m:oMath>
                </a14:m>
                <a:r>
                  <a:rPr lang="el-GR" altLang="en-US" sz="1800" dirty="0"/>
                  <a:t> </a:t>
                </a:r>
                <a:r>
                  <a:rPr lang="en-US" altLang="en-US" sz="1800" dirty="0"/>
                  <a:t>is backed-up</a:t>
                </a:r>
              </a:p>
              <a:p>
                <a:pPr lvl="2" eaLnBrk="1" hangingPunct="1"/>
                <a:r>
                  <a:rPr lang="en-US" altLang="en-US" sz="1600" dirty="0"/>
                  <a:t>MIN will never select that MAX node</a:t>
                </a:r>
              </a:p>
              <a:p>
                <a:pPr lvl="1" eaLnBrk="1" hangingPunct="1"/>
                <a:r>
                  <a:rPr lang="en-US" altLang="en-US" sz="1800" dirty="0"/>
                  <a:t>When evaluating a MIN node: a value </a:t>
                </a:r>
                <a14:m>
                  <m:oMath xmlns:m="http://schemas.openxmlformats.org/officeDocument/2006/math">
                    <m:r>
                      <a:rPr lang="en-US" altLang="en-US" sz="1800" b="0" i="1" smtClean="0">
                        <a:latin typeface="Cambria Math" panose="02040503050406030204" pitchFamily="18" charset="0"/>
                        <a:ea typeface="Cambria Math" panose="02040503050406030204" pitchFamily="18" charset="0"/>
                        <a:cs typeface="Times New Roman" panose="02020603050405020304" pitchFamily="18" charset="0"/>
                      </a:rPr>
                      <m:t>𝑣</m:t>
                    </m:r>
                    <m:r>
                      <a:rPr lang="en-US" altLang="en-US" sz="1800" b="0" i="1" smtClean="0">
                        <a:latin typeface="Cambria Math" panose="02040503050406030204" pitchFamily="18" charset="0"/>
                        <a:ea typeface="Cambria Math" panose="02040503050406030204" pitchFamily="18" charset="0"/>
                        <a:cs typeface="Times New Roman" panose="02020603050405020304" pitchFamily="18" charset="0"/>
                      </a:rPr>
                      <m:t>≤</m:t>
                    </m:r>
                    <m:r>
                      <a:rPr lang="en-US" altLang="en-US" sz="1800" b="0" i="1" smtClean="0">
                        <a:latin typeface="Cambria Math" panose="02040503050406030204" pitchFamily="18" charset="0"/>
                        <a:ea typeface="Cambria Math" panose="02040503050406030204" pitchFamily="18" charset="0"/>
                        <a:cs typeface="Times New Roman" panose="02020603050405020304" pitchFamily="18" charset="0"/>
                      </a:rPr>
                      <m:t>𝛼</m:t>
                    </m:r>
                    <m:r>
                      <a:rPr lang="en-US" altLang="en-US" sz="1800" b="0" i="1" smtClean="0">
                        <a:latin typeface="Cambria Math" panose="02040503050406030204" pitchFamily="18" charset="0"/>
                        <a:ea typeface="Cambria Math" panose="02040503050406030204" pitchFamily="18" charset="0"/>
                        <a:cs typeface="Times New Roman" panose="02020603050405020304" pitchFamily="18" charset="0"/>
                      </a:rPr>
                      <m:t> </m:t>
                    </m:r>
                  </m:oMath>
                </a14:m>
                <a:r>
                  <a:rPr lang="en-US" altLang="en-US" sz="1800" dirty="0"/>
                  <a:t>is found</a:t>
                </a:r>
              </a:p>
              <a:p>
                <a:pPr lvl="2" eaLnBrk="1" hangingPunct="1"/>
                <a:r>
                  <a:rPr lang="en-US" altLang="en-US" sz="1600" dirty="0"/>
                  <a:t>MAX will never select that MIN node</a:t>
                </a:r>
              </a:p>
            </p:txBody>
          </p:sp>
        </mc:Choice>
        <mc:Fallback xmlns="">
          <p:sp>
            <p:nvSpPr>
              <p:cNvPr id="60" name="Google Shape;6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eaLnBrk="1" hangingPunct="1"/>
                <a:r>
                  <a:rPr lang="en-US" altLang="en-US" sz="2000" dirty="0"/>
                  <a:t>During Minimax, keep track of two additional values:</a:t>
                </a:r>
              </a:p>
              <a:p>
                <a:pPr lvl="1" eaLnBrk="1" hangingPunct="1"/>
                <a:r>
                  <a:rPr lang="el-GR" altLang="en-US" sz="2400" b="1" dirty="0">
                    <a:latin typeface="Times New Roman" panose="02020603050405020304" pitchFamily="18" charset="0"/>
                    <a:cs typeface="Times New Roman" panose="02020603050405020304" pitchFamily="18" charset="0"/>
                  </a:rPr>
                  <a:t>α</a:t>
                </a:r>
                <a:r>
                  <a:rPr lang="en-US" altLang="en-US" b="1" dirty="0"/>
                  <a:t>: MAX’s current </a:t>
                </a:r>
                <a:r>
                  <a:rPr lang="en-US" altLang="en-US" b="1" i="1" dirty="0">
                    <a:solidFill>
                      <a:srgbClr val="C00000"/>
                    </a:solidFill>
                  </a:rPr>
                  <a:t>lower</a:t>
                </a:r>
                <a:r>
                  <a:rPr lang="en-US" altLang="en-US" b="1" dirty="0"/>
                  <a:t> bound on MAX’s outcome </a:t>
                </a:r>
              </a:p>
              <a:p>
                <a:pPr lvl="1" eaLnBrk="1" hangingPunct="1"/>
                <a:r>
                  <a:rPr lang="el-GR" altLang="en-US" sz="2400" b="1" dirty="0">
                    <a:latin typeface="Times New Roman" panose="02020603050405020304" pitchFamily="18" charset="0"/>
                    <a:cs typeface="Times New Roman" panose="02020603050405020304" pitchFamily="18" charset="0"/>
                  </a:rPr>
                  <a:t>β</a:t>
                </a:r>
                <a:r>
                  <a:rPr lang="en-US" altLang="en-US" b="1" dirty="0"/>
                  <a:t>: MIN’s current </a:t>
                </a:r>
                <a:r>
                  <a:rPr lang="en-US" altLang="en-US" b="1" i="1" dirty="0">
                    <a:solidFill>
                      <a:srgbClr val="C00000"/>
                    </a:solidFill>
                  </a:rPr>
                  <a:t>upper</a:t>
                </a:r>
                <a:r>
                  <a:rPr lang="en-US" altLang="en-US" b="1" dirty="0"/>
                  <a:t> bound on MIN’s outcome</a:t>
                </a:r>
              </a:p>
              <a:p>
                <a:pPr lvl="1" eaLnBrk="1" hangingPunct="1"/>
                <a:endParaRPr lang="en-US" altLang="en-US" sz="1400" b="1" dirty="0"/>
              </a:p>
              <a:p>
                <a:pPr eaLnBrk="1" hangingPunct="1"/>
                <a:r>
                  <a:rPr lang="en-US" altLang="en-US" sz="2000" dirty="0"/>
                  <a:t>MAX will never allow a move that could lead to a worse score (for MAX) than </a:t>
                </a:r>
                <a:r>
                  <a:rPr lang="el-GR" altLang="en-US" dirty="0">
                    <a:latin typeface="Times New Roman" panose="02020603050405020304" pitchFamily="18" charset="0"/>
                    <a:ea typeface="ＭＳ Ｐゴシック" pitchFamily="-107" charset="-128"/>
                    <a:cs typeface="Times New Roman" panose="02020603050405020304" pitchFamily="18" charset="0"/>
                  </a:rPr>
                  <a:t>α</a:t>
                </a:r>
                <a:r>
                  <a:rPr lang="el-GR" altLang="en-US" sz="2000" dirty="0"/>
                  <a:t> </a:t>
                </a:r>
                <a:endParaRPr lang="en-US" altLang="en-US" sz="2000" dirty="0"/>
              </a:p>
              <a:p>
                <a:pPr eaLnBrk="1" hangingPunct="1"/>
                <a:r>
                  <a:rPr lang="en-US" altLang="en-US" sz="2000" dirty="0"/>
                  <a:t>MIN will never allow a move that could lead to a better score (for MAX) than </a:t>
                </a:r>
                <a:r>
                  <a:rPr lang="el-GR" altLang="en-US" dirty="0">
                    <a:latin typeface="Times New Roman" panose="02020603050405020304" pitchFamily="18" charset="0"/>
                    <a:ea typeface="ＭＳ Ｐゴシック" pitchFamily="-107" charset="-128"/>
                    <a:cs typeface="Times New Roman" panose="02020603050405020304" pitchFamily="18" charset="0"/>
                  </a:rPr>
                  <a:t>β</a:t>
                </a:r>
                <a:endParaRPr lang="en-US" altLang="en-US" dirty="0">
                  <a:latin typeface="Times New Roman" panose="02020603050405020304" pitchFamily="18" charset="0"/>
                  <a:ea typeface="ＭＳ Ｐゴシック" pitchFamily="-107" charset="-128"/>
                  <a:cs typeface="Times New Roman" panose="02020603050405020304" pitchFamily="18" charset="0"/>
                </a:endParaRPr>
              </a:p>
              <a:p>
                <a:pPr marL="0" indent="0" eaLnBrk="1" hangingPunct="1">
                  <a:buNone/>
                </a:pPr>
                <a:endParaRPr lang="en-US" altLang="en-US" sz="1100" dirty="0"/>
              </a:p>
              <a:p>
                <a:pPr eaLnBrk="1" hangingPunct="1"/>
                <a:r>
                  <a:rPr lang="en-US" altLang="en-US" sz="2000" dirty="0"/>
                  <a:t>Therefore, stop evaluating a branch whenever:</a:t>
                </a:r>
              </a:p>
              <a:p>
                <a:pPr lvl="1" eaLnBrk="1" hangingPunct="1"/>
                <a:r>
                  <a:rPr lang="en-US" altLang="en-US" sz="1800" dirty="0"/>
                  <a:t>When evaluating a MAX node: a value </a:t>
                </a:r>
                <a:r>
                  <a:rPr lang="en-US" altLang="en-US" sz="1800" b="0" i="0">
                    <a:latin typeface="Cambria Math" panose="02040503050406030204" pitchFamily="18" charset="0"/>
                    <a:ea typeface="Cambria Math" panose="02040503050406030204" pitchFamily="18" charset="0"/>
                    <a:cs typeface="Times New Roman" panose="02020603050405020304" pitchFamily="18" charset="0"/>
                  </a:rPr>
                  <a:t>𝑣≥𝛽</a:t>
                </a:r>
                <a:r>
                  <a:rPr lang="el-GR" altLang="en-US" sz="1800" dirty="0"/>
                  <a:t> </a:t>
                </a:r>
                <a:r>
                  <a:rPr lang="en-US" altLang="en-US" sz="1800" dirty="0"/>
                  <a:t>is backed-up</a:t>
                </a:r>
              </a:p>
              <a:p>
                <a:pPr lvl="2" eaLnBrk="1" hangingPunct="1"/>
                <a:r>
                  <a:rPr lang="en-US" altLang="en-US" sz="1600" dirty="0"/>
                  <a:t>MIN will never select that MAX node</a:t>
                </a:r>
              </a:p>
              <a:p>
                <a:pPr lvl="1" eaLnBrk="1" hangingPunct="1"/>
                <a:r>
                  <a:rPr lang="en-US" altLang="en-US" sz="1800" dirty="0"/>
                  <a:t>When evaluating a MIN node: a value </a:t>
                </a:r>
                <a:r>
                  <a:rPr lang="en-US" altLang="en-US" sz="1800" b="0" i="0">
                    <a:latin typeface="Cambria Math" panose="02040503050406030204" pitchFamily="18" charset="0"/>
                    <a:ea typeface="Cambria Math" panose="02040503050406030204" pitchFamily="18" charset="0"/>
                    <a:cs typeface="Times New Roman" panose="02020603050405020304" pitchFamily="18" charset="0"/>
                  </a:rPr>
                  <a:t>𝑣≤𝛼 </a:t>
                </a:r>
                <a:r>
                  <a:rPr lang="en-US" altLang="en-US" sz="1800" dirty="0"/>
                  <a:t>is found</a:t>
                </a:r>
              </a:p>
              <a:p>
                <a:pPr lvl="2" eaLnBrk="1" hangingPunct="1"/>
                <a:r>
                  <a:rPr lang="en-US" altLang="en-US" sz="1600" dirty="0"/>
                  <a:t>MAX will never select that MIN node</a:t>
                </a:r>
              </a:p>
            </p:txBody>
          </p:sp>
        </mc:Fallback>
      </mc:AlternateContent>
      <p:sp>
        <p:nvSpPr>
          <p:cNvPr id="61" name="Google Shape;61;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80</a:t>
            </a:fld>
            <a:endParaRPr/>
          </a:p>
        </p:txBody>
      </p:sp>
    </p:spTree>
    <p:extLst>
      <p:ext uri="{BB962C8B-B14F-4D97-AF65-F5344CB8AC3E}">
        <p14:creationId xmlns:p14="http://schemas.microsoft.com/office/powerpoint/2010/main" val="45774848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mc:AlternateContent xmlns:mc="http://schemas.openxmlformats.org/markup-compatibility/2006" xmlns:a14="http://schemas.microsoft.com/office/drawing/2010/main">
        <mc:Choice Requires="a14">
          <p:sp>
            <p:nvSpPr>
              <p:cNvPr id="60" name="Google Shape;6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eaLnBrk="1" hangingPunct="1"/>
                <a:r>
                  <a:rPr lang="en-US" altLang="en-US" sz="2000" dirty="0"/>
                  <a:t>During Minimax, keep track of two additional values:</a:t>
                </a:r>
              </a:p>
              <a:p>
                <a:pPr lvl="1" eaLnBrk="1" hangingPunct="1"/>
                <a:r>
                  <a:rPr lang="el-GR" altLang="en-US" sz="2400" b="1" dirty="0">
                    <a:latin typeface="Times New Roman" panose="02020603050405020304" pitchFamily="18" charset="0"/>
                    <a:cs typeface="Times New Roman" panose="02020603050405020304" pitchFamily="18" charset="0"/>
                  </a:rPr>
                  <a:t>α</a:t>
                </a:r>
                <a:r>
                  <a:rPr lang="en-US" altLang="en-US" b="1" dirty="0"/>
                  <a:t>: MAX’s current </a:t>
                </a:r>
                <a:r>
                  <a:rPr lang="en-US" altLang="en-US" b="1" i="1" dirty="0">
                    <a:solidFill>
                      <a:srgbClr val="C00000"/>
                    </a:solidFill>
                  </a:rPr>
                  <a:t>lower</a:t>
                </a:r>
                <a:r>
                  <a:rPr lang="en-US" altLang="en-US" b="1" dirty="0"/>
                  <a:t> bound on MAX’s outcome </a:t>
                </a:r>
              </a:p>
              <a:p>
                <a:pPr lvl="1" eaLnBrk="1" hangingPunct="1"/>
                <a:r>
                  <a:rPr lang="el-GR" altLang="en-US" sz="2400" b="1" dirty="0">
                    <a:latin typeface="Times New Roman" panose="02020603050405020304" pitchFamily="18" charset="0"/>
                    <a:cs typeface="Times New Roman" panose="02020603050405020304" pitchFamily="18" charset="0"/>
                  </a:rPr>
                  <a:t>β</a:t>
                </a:r>
                <a:r>
                  <a:rPr lang="en-US" altLang="en-US" b="1" dirty="0"/>
                  <a:t>: MIN’s current </a:t>
                </a:r>
                <a:r>
                  <a:rPr lang="en-US" altLang="en-US" b="1" i="1" dirty="0">
                    <a:solidFill>
                      <a:srgbClr val="C00000"/>
                    </a:solidFill>
                  </a:rPr>
                  <a:t>upper</a:t>
                </a:r>
                <a:r>
                  <a:rPr lang="en-US" altLang="en-US" b="1" dirty="0"/>
                  <a:t> bound on MIN’s outcome</a:t>
                </a:r>
              </a:p>
              <a:p>
                <a:pPr lvl="1" eaLnBrk="1" hangingPunct="1"/>
                <a:endParaRPr lang="en-US" altLang="en-US" sz="1400" b="1" dirty="0"/>
              </a:p>
              <a:p>
                <a:pPr eaLnBrk="1" hangingPunct="1"/>
                <a:r>
                  <a:rPr lang="en-US" altLang="en-US" sz="2000" dirty="0"/>
                  <a:t>MAX will never allow a move that could lead to a worse score (for MAX) than </a:t>
                </a:r>
                <a:r>
                  <a:rPr lang="el-GR" altLang="en-US" dirty="0">
                    <a:latin typeface="Times New Roman" panose="02020603050405020304" pitchFamily="18" charset="0"/>
                    <a:ea typeface="ＭＳ Ｐゴシック" pitchFamily="-107" charset="-128"/>
                    <a:cs typeface="Times New Roman" panose="02020603050405020304" pitchFamily="18" charset="0"/>
                  </a:rPr>
                  <a:t>α</a:t>
                </a:r>
                <a:r>
                  <a:rPr lang="el-GR" altLang="en-US" sz="2000" dirty="0"/>
                  <a:t> </a:t>
                </a:r>
                <a:endParaRPr lang="en-US" altLang="en-US" sz="2000" dirty="0"/>
              </a:p>
              <a:p>
                <a:pPr eaLnBrk="1" hangingPunct="1"/>
                <a:r>
                  <a:rPr lang="en-US" altLang="en-US" sz="2000" dirty="0"/>
                  <a:t>MIN will never allow a move that could lead to a better score (for MAX) than </a:t>
                </a:r>
                <a:r>
                  <a:rPr lang="el-GR" altLang="en-US" dirty="0">
                    <a:latin typeface="Times New Roman" panose="02020603050405020304" pitchFamily="18" charset="0"/>
                    <a:ea typeface="ＭＳ Ｐゴシック" pitchFamily="-107" charset="-128"/>
                    <a:cs typeface="Times New Roman" panose="02020603050405020304" pitchFamily="18" charset="0"/>
                  </a:rPr>
                  <a:t>β</a:t>
                </a:r>
                <a:endParaRPr lang="en-US" altLang="en-US" dirty="0">
                  <a:latin typeface="Times New Roman" panose="02020603050405020304" pitchFamily="18" charset="0"/>
                  <a:ea typeface="ＭＳ Ｐゴシック" pitchFamily="-107" charset="-128"/>
                  <a:cs typeface="Times New Roman" panose="02020603050405020304" pitchFamily="18" charset="0"/>
                </a:endParaRPr>
              </a:p>
              <a:p>
                <a:pPr marL="0" indent="0" eaLnBrk="1" hangingPunct="1">
                  <a:buNone/>
                </a:pPr>
                <a:endParaRPr lang="en-US" altLang="en-US" sz="1100" dirty="0"/>
              </a:p>
              <a:p>
                <a:pPr eaLnBrk="1" hangingPunct="1"/>
                <a:r>
                  <a:rPr lang="en-US" altLang="en-US" sz="2000" dirty="0"/>
                  <a:t>Therefore, stop evaluating a branch whenever:</a:t>
                </a:r>
              </a:p>
              <a:p>
                <a:pPr lvl="1" eaLnBrk="1" hangingPunct="1"/>
                <a:r>
                  <a:rPr lang="en-US" altLang="en-US" sz="1800" dirty="0"/>
                  <a:t>When evaluating a MAX node: a value </a:t>
                </a:r>
                <a14:m>
                  <m:oMath xmlns:m="http://schemas.openxmlformats.org/officeDocument/2006/math">
                    <m:r>
                      <a:rPr lang="en-US" altLang="en-US" sz="1800" b="0" i="1" smtClean="0">
                        <a:latin typeface="Cambria Math" panose="02040503050406030204" pitchFamily="18" charset="0"/>
                        <a:ea typeface="Cambria Math" panose="02040503050406030204" pitchFamily="18" charset="0"/>
                        <a:cs typeface="Times New Roman" panose="02020603050405020304" pitchFamily="18" charset="0"/>
                      </a:rPr>
                      <m:t>𝑣</m:t>
                    </m:r>
                    <m:r>
                      <a:rPr lang="en-US" altLang="en-US" sz="1800" b="0" i="1" smtClean="0">
                        <a:latin typeface="Cambria Math" panose="02040503050406030204" pitchFamily="18" charset="0"/>
                        <a:ea typeface="Cambria Math" panose="02040503050406030204" pitchFamily="18" charset="0"/>
                        <a:cs typeface="Times New Roman" panose="02020603050405020304" pitchFamily="18" charset="0"/>
                      </a:rPr>
                      <m:t>≥</m:t>
                    </m:r>
                    <m:r>
                      <a:rPr lang="en-US" altLang="en-US" sz="1800" b="0" i="1" smtClean="0">
                        <a:latin typeface="Cambria Math" panose="02040503050406030204" pitchFamily="18" charset="0"/>
                        <a:ea typeface="Cambria Math" panose="02040503050406030204" pitchFamily="18" charset="0"/>
                        <a:cs typeface="Times New Roman" panose="02020603050405020304" pitchFamily="18" charset="0"/>
                      </a:rPr>
                      <m:t>𝛽</m:t>
                    </m:r>
                  </m:oMath>
                </a14:m>
                <a:r>
                  <a:rPr lang="el-GR" altLang="en-US" sz="1800" dirty="0"/>
                  <a:t> </a:t>
                </a:r>
                <a:r>
                  <a:rPr lang="en-US" altLang="en-US" sz="1800" dirty="0"/>
                  <a:t>is backed-up</a:t>
                </a:r>
              </a:p>
              <a:p>
                <a:pPr lvl="2" eaLnBrk="1" hangingPunct="1"/>
                <a:r>
                  <a:rPr lang="en-US" altLang="en-US" sz="1600" dirty="0"/>
                  <a:t>MIN will never select that MAX node</a:t>
                </a:r>
              </a:p>
              <a:p>
                <a:pPr lvl="1" eaLnBrk="1" hangingPunct="1"/>
                <a:r>
                  <a:rPr lang="en-US" altLang="en-US" sz="1800" dirty="0"/>
                  <a:t>When evaluating a MIN node: a value </a:t>
                </a:r>
                <a14:m>
                  <m:oMath xmlns:m="http://schemas.openxmlformats.org/officeDocument/2006/math">
                    <m:r>
                      <a:rPr lang="en-US" altLang="en-US" sz="1800" b="0" i="1" smtClean="0">
                        <a:latin typeface="Cambria Math" panose="02040503050406030204" pitchFamily="18" charset="0"/>
                        <a:ea typeface="Cambria Math" panose="02040503050406030204" pitchFamily="18" charset="0"/>
                        <a:cs typeface="Times New Roman" panose="02020603050405020304" pitchFamily="18" charset="0"/>
                      </a:rPr>
                      <m:t>𝑣</m:t>
                    </m:r>
                    <m:r>
                      <a:rPr lang="en-US" altLang="en-US" sz="1800" b="0" i="1" smtClean="0">
                        <a:latin typeface="Cambria Math" panose="02040503050406030204" pitchFamily="18" charset="0"/>
                        <a:ea typeface="Cambria Math" panose="02040503050406030204" pitchFamily="18" charset="0"/>
                        <a:cs typeface="Times New Roman" panose="02020603050405020304" pitchFamily="18" charset="0"/>
                      </a:rPr>
                      <m:t>≤</m:t>
                    </m:r>
                    <m:r>
                      <a:rPr lang="en-US" altLang="en-US" sz="1800" b="0" i="1" smtClean="0">
                        <a:latin typeface="Cambria Math" panose="02040503050406030204" pitchFamily="18" charset="0"/>
                        <a:ea typeface="Cambria Math" panose="02040503050406030204" pitchFamily="18" charset="0"/>
                        <a:cs typeface="Times New Roman" panose="02020603050405020304" pitchFamily="18" charset="0"/>
                      </a:rPr>
                      <m:t>𝛼</m:t>
                    </m:r>
                    <m:r>
                      <a:rPr lang="en-US" altLang="en-US" sz="1800" b="0" i="1" smtClean="0">
                        <a:latin typeface="Cambria Math" panose="02040503050406030204" pitchFamily="18" charset="0"/>
                        <a:ea typeface="Cambria Math" panose="02040503050406030204" pitchFamily="18" charset="0"/>
                        <a:cs typeface="Times New Roman" panose="02020603050405020304" pitchFamily="18" charset="0"/>
                      </a:rPr>
                      <m:t> </m:t>
                    </m:r>
                  </m:oMath>
                </a14:m>
                <a:r>
                  <a:rPr lang="en-US" altLang="en-US" sz="1800" dirty="0"/>
                  <a:t>is found</a:t>
                </a:r>
              </a:p>
              <a:p>
                <a:pPr lvl="2" eaLnBrk="1" hangingPunct="1"/>
                <a:r>
                  <a:rPr lang="en-US" altLang="en-US" sz="1600" dirty="0"/>
                  <a:t>MAX will never select that MIN node</a:t>
                </a:r>
              </a:p>
            </p:txBody>
          </p:sp>
        </mc:Choice>
        <mc:Fallback xmlns="">
          <p:sp>
            <p:nvSpPr>
              <p:cNvPr id="60" name="Google Shape;6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eaLnBrk="1" hangingPunct="1"/>
                <a:r>
                  <a:rPr lang="en-US" altLang="en-US" sz="2000" dirty="0"/>
                  <a:t>During Minimax, keep track of two additional values:</a:t>
                </a:r>
              </a:p>
              <a:p>
                <a:pPr lvl="1" eaLnBrk="1" hangingPunct="1"/>
                <a:r>
                  <a:rPr lang="el-GR" altLang="en-US" sz="2400" b="1" dirty="0">
                    <a:latin typeface="Times New Roman" panose="02020603050405020304" pitchFamily="18" charset="0"/>
                    <a:cs typeface="Times New Roman" panose="02020603050405020304" pitchFamily="18" charset="0"/>
                  </a:rPr>
                  <a:t>α</a:t>
                </a:r>
                <a:r>
                  <a:rPr lang="en-US" altLang="en-US" b="1" dirty="0"/>
                  <a:t>: MAX’s current </a:t>
                </a:r>
                <a:r>
                  <a:rPr lang="en-US" altLang="en-US" b="1" i="1" dirty="0">
                    <a:solidFill>
                      <a:srgbClr val="C00000"/>
                    </a:solidFill>
                  </a:rPr>
                  <a:t>lower</a:t>
                </a:r>
                <a:r>
                  <a:rPr lang="en-US" altLang="en-US" b="1" dirty="0"/>
                  <a:t> bound on MAX’s outcome </a:t>
                </a:r>
              </a:p>
              <a:p>
                <a:pPr lvl="1" eaLnBrk="1" hangingPunct="1"/>
                <a:r>
                  <a:rPr lang="el-GR" altLang="en-US" sz="2400" b="1" dirty="0">
                    <a:latin typeface="Times New Roman" panose="02020603050405020304" pitchFamily="18" charset="0"/>
                    <a:cs typeface="Times New Roman" panose="02020603050405020304" pitchFamily="18" charset="0"/>
                  </a:rPr>
                  <a:t>β</a:t>
                </a:r>
                <a:r>
                  <a:rPr lang="en-US" altLang="en-US" b="1" dirty="0"/>
                  <a:t>: MIN’s current </a:t>
                </a:r>
                <a:r>
                  <a:rPr lang="en-US" altLang="en-US" b="1" i="1" dirty="0">
                    <a:solidFill>
                      <a:srgbClr val="C00000"/>
                    </a:solidFill>
                  </a:rPr>
                  <a:t>upper</a:t>
                </a:r>
                <a:r>
                  <a:rPr lang="en-US" altLang="en-US" b="1" dirty="0"/>
                  <a:t> bound on MIN’s outcome</a:t>
                </a:r>
              </a:p>
              <a:p>
                <a:pPr lvl="1" eaLnBrk="1" hangingPunct="1"/>
                <a:endParaRPr lang="en-US" altLang="en-US" sz="1400" b="1" dirty="0"/>
              </a:p>
              <a:p>
                <a:pPr eaLnBrk="1" hangingPunct="1"/>
                <a:r>
                  <a:rPr lang="en-US" altLang="en-US" sz="2000" dirty="0"/>
                  <a:t>MAX will never allow a move that could lead to a worse score (for MAX) than </a:t>
                </a:r>
                <a:r>
                  <a:rPr lang="el-GR" altLang="en-US" dirty="0">
                    <a:latin typeface="Times New Roman" panose="02020603050405020304" pitchFamily="18" charset="0"/>
                    <a:ea typeface="ＭＳ Ｐゴシック" pitchFamily="-107" charset="-128"/>
                    <a:cs typeface="Times New Roman" panose="02020603050405020304" pitchFamily="18" charset="0"/>
                  </a:rPr>
                  <a:t>α</a:t>
                </a:r>
                <a:r>
                  <a:rPr lang="el-GR" altLang="en-US" sz="2000" dirty="0"/>
                  <a:t> </a:t>
                </a:r>
                <a:endParaRPr lang="en-US" altLang="en-US" sz="2000" dirty="0"/>
              </a:p>
              <a:p>
                <a:pPr eaLnBrk="1" hangingPunct="1"/>
                <a:r>
                  <a:rPr lang="en-US" altLang="en-US" sz="2000" dirty="0"/>
                  <a:t>MIN will never allow a move that could lead to a better score (for MAX) than </a:t>
                </a:r>
                <a:r>
                  <a:rPr lang="el-GR" altLang="en-US" dirty="0">
                    <a:latin typeface="Times New Roman" panose="02020603050405020304" pitchFamily="18" charset="0"/>
                    <a:ea typeface="ＭＳ Ｐゴシック" pitchFamily="-107" charset="-128"/>
                    <a:cs typeface="Times New Roman" panose="02020603050405020304" pitchFamily="18" charset="0"/>
                  </a:rPr>
                  <a:t>β</a:t>
                </a:r>
                <a:endParaRPr lang="en-US" altLang="en-US" dirty="0">
                  <a:latin typeface="Times New Roman" panose="02020603050405020304" pitchFamily="18" charset="0"/>
                  <a:ea typeface="ＭＳ Ｐゴシック" pitchFamily="-107" charset="-128"/>
                  <a:cs typeface="Times New Roman" panose="02020603050405020304" pitchFamily="18" charset="0"/>
                </a:endParaRPr>
              </a:p>
              <a:p>
                <a:pPr marL="0" indent="0" eaLnBrk="1" hangingPunct="1">
                  <a:buNone/>
                </a:pPr>
                <a:endParaRPr lang="en-US" altLang="en-US" sz="1100" dirty="0"/>
              </a:p>
              <a:p>
                <a:pPr eaLnBrk="1" hangingPunct="1"/>
                <a:r>
                  <a:rPr lang="en-US" altLang="en-US" sz="2000" dirty="0"/>
                  <a:t>Therefore, stop evaluating a branch whenever:</a:t>
                </a:r>
              </a:p>
              <a:p>
                <a:pPr lvl="1" eaLnBrk="1" hangingPunct="1"/>
                <a:r>
                  <a:rPr lang="en-US" altLang="en-US" sz="1800" dirty="0"/>
                  <a:t>When evaluating a MAX node: a value </a:t>
                </a:r>
                <a:r>
                  <a:rPr lang="en-US" altLang="en-US" sz="1800" b="0" i="0">
                    <a:latin typeface="Cambria Math" panose="02040503050406030204" pitchFamily="18" charset="0"/>
                    <a:ea typeface="Cambria Math" panose="02040503050406030204" pitchFamily="18" charset="0"/>
                    <a:cs typeface="Times New Roman" panose="02020603050405020304" pitchFamily="18" charset="0"/>
                  </a:rPr>
                  <a:t>𝑣≥𝛽</a:t>
                </a:r>
                <a:r>
                  <a:rPr lang="el-GR" altLang="en-US" sz="1800" dirty="0"/>
                  <a:t> </a:t>
                </a:r>
                <a:r>
                  <a:rPr lang="en-US" altLang="en-US" sz="1800" dirty="0"/>
                  <a:t>is backed-up</a:t>
                </a:r>
              </a:p>
              <a:p>
                <a:pPr lvl="2" eaLnBrk="1" hangingPunct="1"/>
                <a:r>
                  <a:rPr lang="en-US" altLang="en-US" sz="1600" dirty="0"/>
                  <a:t>MIN will never select that MAX node</a:t>
                </a:r>
              </a:p>
              <a:p>
                <a:pPr lvl="1" eaLnBrk="1" hangingPunct="1"/>
                <a:r>
                  <a:rPr lang="en-US" altLang="en-US" sz="1800" dirty="0"/>
                  <a:t>When evaluating a MIN node: a value </a:t>
                </a:r>
                <a:r>
                  <a:rPr lang="en-US" altLang="en-US" sz="1800" b="0" i="0">
                    <a:latin typeface="Cambria Math" panose="02040503050406030204" pitchFamily="18" charset="0"/>
                    <a:ea typeface="Cambria Math" panose="02040503050406030204" pitchFamily="18" charset="0"/>
                    <a:cs typeface="Times New Roman" panose="02020603050405020304" pitchFamily="18" charset="0"/>
                  </a:rPr>
                  <a:t>𝑣≤𝛼 </a:t>
                </a:r>
                <a:r>
                  <a:rPr lang="en-US" altLang="en-US" sz="1800" dirty="0"/>
                  <a:t>is found</a:t>
                </a:r>
              </a:p>
              <a:p>
                <a:pPr lvl="2" eaLnBrk="1" hangingPunct="1"/>
                <a:r>
                  <a:rPr lang="en-US" altLang="en-US" sz="1600" dirty="0"/>
                  <a:t>MAX will never select that MIN node</a:t>
                </a:r>
              </a:p>
            </p:txBody>
          </p:sp>
        </mc:Fallback>
      </mc:AlternateContent>
      <p:sp>
        <p:nvSpPr>
          <p:cNvPr id="61" name="Google Shape;61;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81</a:t>
            </a:fld>
            <a:endParaRPr/>
          </a:p>
        </p:txBody>
      </p:sp>
    </p:spTree>
    <p:extLst>
      <p:ext uri="{BB962C8B-B14F-4D97-AF65-F5344CB8AC3E}">
        <p14:creationId xmlns:p14="http://schemas.microsoft.com/office/powerpoint/2010/main" val="298816519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mc:AlternateContent xmlns:mc="http://schemas.openxmlformats.org/markup-compatibility/2006" xmlns:a14="http://schemas.microsoft.com/office/drawing/2010/main">
        <mc:Choice Requires="a14">
          <p:sp>
            <p:nvSpPr>
              <p:cNvPr id="60" name="Google Shape;6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eaLnBrk="1" hangingPunct="1"/>
                <a:r>
                  <a:rPr lang="en-US" altLang="en-US" sz="2000" dirty="0"/>
                  <a:t>During Minimax, keep track of two additional values:</a:t>
                </a:r>
              </a:p>
              <a:p>
                <a:pPr lvl="1" eaLnBrk="1" hangingPunct="1"/>
                <a:r>
                  <a:rPr lang="el-GR" altLang="en-US" sz="2400" b="1" dirty="0">
                    <a:latin typeface="Times New Roman" panose="02020603050405020304" pitchFamily="18" charset="0"/>
                    <a:cs typeface="Times New Roman" panose="02020603050405020304" pitchFamily="18" charset="0"/>
                  </a:rPr>
                  <a:t>α</a:t>
                </a:r>
                <a:r>
                  <a:rPr lang="en-US" altLang="en-US" b="1" dirty="0"/>
                  <a:t>: MAX’s current </a:t>
                </a:r>
                <a:r>
                  <a:rPr lang="en-US" altLang="en-US" b="1" i="1" dirty="0">
                    <a:solidFill>
                      <a:srgbClr val="C00000"/>
                    </a:solidFill>
                  </a:rPr>
                  <a:t>lower</a:t>
                </a:r>
                <a:r>
                  <a:rPr lang="en-US" altLang="en-US" b="1" dirty="0"/>
                  <a:t> bound on MAX’s outcome </a:t>
                </a:r>
              </a:p>
              <a:p>
                <a:pPr lvl="1" eaLnBrk="1" hangingPunct="1"/>
                <a:r>
                  <a:rPr lang="el-GR" altLang="en-US" sz="2400" b="1" dirty="0">
                    <a:latin typeface="Times New Roman" panose="02020603050405020304" pitchFamily="18" charset="0"/>
                    <a:cs typeface="Times New Roman" panose="02020603050405020304" pitchFamily="18" charset="0"/>
                  </a:rPr>
                  <a:t>β</a:t>
                </a:r>
                <a:r>
                  <a:rPr lang="en-US" altLang="en-US" b="1" dirty="0"/>
                  <a:t>: MIN’s current </a:t>
                </a:r>
                <a:r>
                  <a:rPr lang="en-US" altLang="en-US" b="1" i="1" dirty="0">
                    <a:solidFill>
                      <a:srgbClr val="C00000"/>
                    </a:solidFill>
                  </a:rPr>
                  <a:t>upper</a:t>
                </a:r>
                <a:r>
                  <a:rPr lang="en-US" altLang="en-US" b="1" dirty="0"/>
                  <a:t> bound on MIN’s outcome</a:t>
                </a:r>
              </a:p>
              <a:p>
                <a:pPr lvl="1" eaLnBrk="1" hangingPunct="1"/>
                <a:endParaRPr lang="en-US" altLang="en-US" sz="1400" b="1" dirty="0"/>
              </a:p>
              <a:p>
                <a:pPr eaLnBrk="1" hangingPunct="1"/>
                <a:r>
                  <a:rPr lang="en-US" altLang="en-US" sz="2000" dirty="0"/>
                  <a:t>MAX will never allow a move that could lead to a worse score (for MAX) than </a:t>
                </a:r>
                <a:r>
                  <a:rPr lang="el-GR" altLang="en-US" dirty="0">
                    <a:latin typeface="Times New Roman" panose="02020603050405020304" pitchFamily="18" charset="0"/>
                    <a:ea typeface="ＭＳ Ｐゴシック" pitchFamily="-107" charset="-128"/>
                    <a:cs typeface="Times New Roman" panose="02020603050405020304" pitchFamily="18" charset="0"/>
                  </a:rPr>
                  <a:t>α</a:t>
                </a:r>
                <a:r>
                  <a:rPr lang="el-GR" altLang="en-US" sz="2000" dirty="0"/>
                  <a:t> </a:t>
                </a:r>
                <a:endParaRPr lang="en-US" altLang="en-US" sz="2000" dirty="0"/>
              </a:p>
              <a:p>
                <a:pPr eaLnBrk="1" hangingPunct="1"/>
                <a:r>
                  <a:rPr lang="en-US" altLang="en-US" sz="2000" dirty="0"/>
                  <a:t>MIN will never allow a move that could lead to a better score (for MAX) than </a:t>
                </a:r>
                <a:r>
                  <a:rPr lang="el-GR" altLang="en-US" dirty="0">
                    <a:latin typeface="Times New Roman" panose="02020603050405020304" pitchFamily="18" charset="0"/>
                    <a:ea typeface="ＭＳ Ｐゴシック" pitchFamily="-107" charset="-128"/>
                    <a:cs typeface="Times New Roman" panose="02020603050405020304" pitchFamily="18" charset="0"/>
                  </a:rPr>
                  <a:t>β</a:t>
                </a:r>
                <a:endParaRPr lang="en-US" altLang="en-US" dirty="0">
                  <a:latin typeface="Times New Roman" panose="02020603050405020304" pitchFamily="18" charset="0"/>
                  <a:ea typeface="ＭＳ Ｐゴシック" pitchFamily="-107" charset="-128"/>
                  <a:cs typeface="Times New Roman" panose="02020603050405020304" pitchFamily="18" charset="0"/>
                </a:endParaRPr>
              </a:p>
              <a:p>
                <a:pPr marL="0" indent="0" eaLnBrk="1" hangingPunct="1">
                  <a:buNone/>
                </a:pPr>
                <a:endParaRPr lang="en-US" altLang="en-US" sz="1100" dirty="0"/>
              </a:p>
              <a:p>
                <a:pPr eaLnBrk="1" hangingPunct="1"/>
                <a:r>
                  <a:rPr lang="en-US" altLang="en-US" sz="2000" dirty="0"/>
                  <a:t>Therefore, stop evaluating a branch whenever:</a:t>
                </a:r>
              </a:p>
              <a:p>
                <a:pPr lvl="1" eaLnBrk="1" hangingPunct="1"/>
                <a:r>
                  <a:rPr lang="en-US" altLang="en-US" sz="1800" dirty="0"/>
                  <a:t>When evaluating a MAX node: a value </a:t>
                </a:r>
                <a14:m>
                  <m:oMath xmlns:m="http://schemas.openxmlformats.org/officeDocument/2006/math">
                    <m:r>
                      <a:rPr lang="en-US" altLang="en-US" sz="1800" b="0" i="1" smtClean="0">
                        <a:latin typeface="Cambria Math" panose="02040503050406030204" pitchFamily="18" charset="0"/>
                        <a:ea typeface="Cambria Math" panose="02040503050406030204" pitchFamily="18" charset="0"/>
                        <a:cs typeface="Times New Roman" panose="02020603050405020304" pitchFamily="18" charset="0"/>
                      </a:rPr>
                      <m:t>𝑣</m:t>
                    </m:r>
                    <m:r>
                      <a:rPr lang="en-US" altLang="en-US" sz="1800" b="0" i="1" smtClean="0">
                        <a:latin typeface="Cambria Math" panose="02040503050406030204" pitchFamily="18" charset="0"/>
                        <a:ea typeface="Cambria Math" panose="02040503050406030204" pitchFamily="18" charset="0"/>
                        <a:cs typeface="Times New Roman" panose="02020603050405020304" pitchFamily="18" charset="0"/>
                      </a:rPr>
                      <m:t>≥</m:t>
                    </m:r>
                    <m:r>
                      <a:rPr lang="en-US" altLang="en-US" sz="1800" b="0" i="1" smtClean="0">
                        <a:latin typeface="Cambria Math" panose="02040503050406030204" pitchFamily="18" charset="0"/>
                        <a:ea typeface="Cambria Math" panose="02040503050406030204" pitchFamily="18" charset="0"/>
                        <a:cs typeface="Times New Roman" panose="02020603050405020304" pitchFamily="18" charset="0"/>
                      </a:rPr>
                      <m:t>𝛽</m:t>
                    </m:r>
                  </m:oMath>
                </a14:m>
                <a:r>
                  <a:rPr lang="el-GR" altLang="en-US" sz="1800" dirty="0"/>
                  <a:t> </a:t>
                </a:r>
                <a:r>
                  <a:rPr lang="en-US" altLang="en-US" sz="1800" dirty="0"/>
                  <a:t>is backed-up</a:t>
                </a:r>
              </a:p>
              <a:p>
                <a:pPr lvl="2" eaLnBrk="1" hangingPunct="1"/>
                <a:r>
                  <a:rPr lang="en-US" altLang="en-US" sz="1600" dirty="0"/>
                  <a:t>MIN will never select that MAX node</a:t>
                </a:r>
              </a:p>
              <a:p>
                <a:pPr lvl="1" eaLnBrk="1" hangingPunct="1"/>
                <a:r>
                  <a:rPr lang="en-US" altLang="en-US" sz="1800" dirty="0"/>
                  <a:t>When evaluating a MIN node: a value </a:t>
                </a:r>
                <a14:m>
                  <m:oMath xmlns:m="http://schemas.openxmlformats.org/officeDocument/2006/math">
                    <m:r>
                      <a:rPr lang="en-US" altLang="en-US" sz="1800" b="0" i="1" smtClean="0">
                        <a:latin typeface="Cambria Math" panose="02040503050406030204" pitchFamily="18" charset="0"/>
                        <a:ea typeface="Cambria Math" panose="02040503050406030204" pitchFamily="18" charset="0"/>
                        <a:cs typeface="Times New Roman" panose="02020603050405020304" pitchFamily="18" charset="0"/>
                      </a:rPr>
                      <m:t>𝑣</m:t>
                    </m:r>
                    <m:r>
                      <a:rPr lang="en-US" altLang="en-US" sz="1800" b="0" i="1" smtClean="0">
                        <a:latin typeface="Cambria Math" panose="02040503050406030204" pitchFamily="18" charset="0"/>
                        <a:ea typeface="Cambria Math" panose="02040503050406030204" pitchFamily="18" charset="0"/>
                        <a:cs typeface="Times New Roman" panose="02020603050405020304" pitchFamily="18" charset="0"/>
                      </a:rPr>
                      <m:t>≤</m:t>
                    </m:r>
                    <m:r>
                      <a:rPr lang="en-US" altLang="en-US" sz="1800" b="0" i="1" smtClean="0">
                        <a:latin typeface="Cambria Math" panose="02040503050406030204" pitchFamily="18" charset="0"/>
                        <a:ea typeface="Cambria Math" panose="02040503050406030204" pitchFamily="18" charset="0"/>
                        <a:cs typeface="Times New Roman" panose="02020603050405020304" pitchFamily="18" charset="0"/>
                      </a:rPr>
                      <m:t>𝛼</m:t>
                    </m:r>
                    <m:r>
                      <a:rPr lang="en-US" altLang="en-US" sz="1800" b="0" i="1" smtClean="0">
                        <a:latin typeface="Cambria Math" panose="02040503050406030204" pitchFamily="18" charset="0"/>
                        <a:ea typeface="Cambria Math" panose="02040503050406030204" pitchFamily="18" charset="0"/>
                        <a:cs typeface="Times New Roman" panose="02020603050405020304" pitchFamily="18" charset="0"/>
                      </a:rPr>
                      <m:t> </m:t>
                    </m:r>
                  </m:oMath>
                </a14:m>
                <a:r>
                  <a:rPr lang="en-US" altLang="en-US" sz="1800" dirty="0"/>
                  <a:t>is found</a:t>
                </a:r>
              </a:p>
              <a:p>
                <a:pPr lvl="2" eaLnBrk="1" hangingPunct="1"/>
                <a:r>
                  <a:rPr lang="en-US" altLang="en-US" sz="1600" dirty="0"/>
                  <a:t>MAX will never select that MIN node</a:t>
                </a:r>
              </a:p>
            </p:txBody>
          </p:sp>
        </mc:Choice>
        <mc:Fallback xmlns="">
          <p:sp>
            <p:nvSpPr>
              <p:cNvPr id="60" name="Google Shape;6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eaLnBrk="1" hangingPunct="1"/>
                <a:r>
                  <a:rPr lang="en-US" altLang="en-US" sz="2000" dirty="0"/>
                  <a:t>During Minimax, keep track of two additional values:</a:t>
                </a:r>
              </a:p>
              <a:p>
                <a:pPr lvl="1" eaLnBrk="1" hangingPunct="1"/>
                <a:r>
                  <a:rPr lang="el-GR" altLang="en-US" sz="2400" b="1" dirty="0">
                    <a:latin typeface="Times New Roman" panose="02020603050405020304" pitchFamily="18" charset="0"/>
                    <a:cs typeface="Times New Roman" panose="02020603050405020304" pitchFamily="18" charset="0"/>
                  </a:rPr>
                  <a:t>α</a:t>
                </a:r>
                <a:r>
                  <a:rPr lang="en-US" altLang="en-US" b="1" dirty="0"/>
                  <a:t>: MAX’s current </a:t>
                </a:r>
                <a:r>
                  <a:rPr lang="en-US" altLang="en-US" b="1" i="1" dirty="0">
                    <a:solidFill>
                      <a:srgbClr val="C00000"/>
                    </a:solidFill>
                  </a:rPr>
                  <a:t>lower</a:t>
                </a:r>
                <a:r>
                  <a:rPr lang="en-US" altLang="en-US" b="1" dirty="0"/>
                  <a:t> bound on MAX’s outcome </a:t>
                </a:r>
              </a:p>
              <a:p>
                <a:pPr lvl="1" eaLnBrk="1" hangingPunct="1"/>
                <a:r>
                  <a:rPr lang="el-GR" altLang="en-US" sz="2400" b="1" dirty="0">
                    <a:latin typeface="Times New Roman" panose="02020603050405020304" pitchFamily="18" charset="0"/>
                    <a:cs typeface="Times New Roman" panose="02020603050405020304" pitchFamily="18" charset="0"/>
                  </a:rPr>
                  <a:t>β</a:t>
                </a:r>
                <a:r>
                  <a:rPr lang="en-US" altLang="en-US" b="1" dirty="0"/>
                  <a:t>: MIN’s current </a:t>
                </a:r>
                <a:r>
                  <a:rPr lang="en-US" altLang="en-US" b="1" i="1" dirty="0">
                    <a:solidFill>
                      <a:srgbClr val="C00000"/>
                    </a:solidFill>
                  </a:rPr>
                  <a:t>upper</a:t>
                </a:r>
                <a:r>
                  <a:rPr lang="en-US" altLang="en-US" b="1" dirty="0"/>
                  <a:t> bound on MIN’s outcome</a:t>
                </a:r>
              </a:p>
              <a:p>
                <a:pPr lvl="1" eaLnBrk="1" hangingPunct="1"/>
                <a:endParaRPr lang="en-US" altLang="en-US" sz="1400" b="1" dirty="0"/>
              </a:p>
              <a:p>
                <a:pPr eaLnBrk="1" hangingPunct="1"/>
                <a:r>
                  <a:rPr lang="en-US" altLang="en-US" sz="2000" dirty="0"/>
                  <a:t>MAX will never allow a move that could lead to a worse score (for MAX) than </a:t>
                </a:r>
                <a:r>
                  <a:rPr lang="el-GR" altLang="en-US" dirty="0">
                    <a:latin typeface="Times New Roman" panose="02020603050405020304" pitchFamily="18" charset="0"/>
                    <a:ea typeface="ＭＳ Ｐゴシック" pitchFamily="-107" charset="-128"/>
                    <a:cs typeface="Times New Roman" panose="02020603050405020304" pitchFamily="18" charset="0"/>
                  </a:rPr>
                  <a:t>α</a:t>
                </a:r>
                <a:r>
                  <a:rPr lang="el-GR" altLang="en-US" sz="2000" dirty="0"/>
                  <a:t> </a:t>
                </a:r>
                <a:endParaRPr lang="en-US" altLang="en-US" sz="2000" dirty="0"/>
              </a:p>
              <a:p>
                <a:pPr eaLnBrk="1" hangingPunct="1"/>
                <a:r>
                  <a:rPr lang="en-US" altLang="en-US" sz="2000" dirty="0"/>
                  <a:t>MIN will never allow a move that could lead to a better score (for MAX) than </a:t>
                </a:r>
                <a:r>
                  <a:rPr lang="el-GR" altLang="en-US" dirty="0">
                    <a:latin typeface="Times New Roman" panose="02020603050405020304" pitchFamily="18" charset="0"/>
                    <a:ea typeface="ＭＳ Ｐゴシック" pitchFamily="-107" charset="-128"/>
                    <a:cs typeface="Times New Roman" panose="02020603050405020304" pitchFamily="18" charset="0"/>
                  </a:rPr>
                  <a:t>β</a:t>
                </a:r>
                <a:endParaRPr lang="en-US" altLang="en-US" dirty="0">
                  <a:latin typeface="Times New Roman" panose="02020603050405020304" pitchFamily="18" charset="0"/>
                  <a:ea typeface="ＭＳ Ｐゴシック" pitchFamily="-107" charset="-128"/>
                  <a:cs typeface="Times New Roman" panose="02020603050405020304" pitchFamily="18" charset="0"/>
                </a:endParaRPr>
              </a:p>
              <a:p>
                <a:pPr marL="0" indent="0" eaLnBrk="1" hangingPunct="1">
                  <a:buNone/>
                </a:pPr>
                <a:endParaRPr lang="en-US" altLang="en-US" sz="1100" dirty="0"/>
              </a:p>
              <a:p>
                <a:pPr eaLnBrk="1" hangingPunct="1"/>
                <a:r>
                  <a:rPr lang="en-US" altLang="en-US" sz="2000" dirty="0"/>
                  <a:t>Therefore, stop evaluating a branch whenever:</a:t>
                </a:r>
              </a:p>
              <a:p>
                <a:pPr lvl="1" eaLnBrk="1" hangingPunct="1"/>
                <a:r>
                  <a:rPr lang="en-US" altLang="en-US" sz="1800" dirty="0"/>
                  <a:t>When evaluating a MAX node: a value </a:t>
                </a:r>
                <a:r>
                  <a:rPr lang="en-US" altLang="en-US" sz="1800" b="0" i="0">
                    <a:latin typeface="Cambria Math" panose="02040503050406030204" pitchFamily="18" charset="0"/>
                    <a:ea typeface="Cambria Math" panose="02040503050406030204" pitchFamily="18" charset="0"/>
                    <a:cs typeface="Times New Roman" panose="02020603050405020304" pitchFamily="18" charset="0"/>
                  </a:rPr>
                  <a:t>𝑣≥𝛽</a:t>
                </a:r>
                <a:r>
                  <a:rPr lang="el-GR" altLang="en-US" sz="1800" dirty="0"/>
                  <a:t> </a:t>
                </a:r>
                <a:r>
                  <a:rPr lang="en-US" altLang="en-US" sz="1800" dirty="0"/>
                  <a:t>is backed-up</a:t>
                </a:r>
              </a:p>
              <a:p>
                <a:pPr lvl="2" eaLnBrk="1" hangingPunct="1"/>
                <a:r>
                  <a:rPr lang="en-US" altLang="en-US" sz="1600" dirty="0"/>
                  <a:t>MIN will never select that MAX node</a:t>
                </a:r>
              </a:p>
              <a:p>
                <a:pPr lvl="1" eaLnBrk="1" hangingPunct="1"/>
                <a:r>
                  <a:rPr lang="en-US" altLang="en-US" sz="1800" dirty="0"/>
                  <a:t>When evaluating a MIN node: a value </a:t>
                </a:r>
                <a:r>
                  <a:rPr lang="en-US" altLang="en-US" sz="1800" b="0" i="0">
                    <a:latin typeface="Cambria Math" panose="02040503050406030204" pitchFamily="18" charset="0"/>
                    <a:ea typeface="Cambria Math" panose="02040503050406030204" pitchFamily="18" charset="0"/>
                    <a:cs typeface="Times New Roman" panose="02020603050405020304" pitchFamily="18" charset="0"/>
                  </a:rPr>
                  <a:t>𝑣≤𝛼 </a:t>
                </a:r>
                <a:r>
                  <a:rPr lang="en-US" altLang="en-US" sz="1800" dirty="0"/>
                  <a:t>is found</a:t>
                </a:r>
              </a:p>
              <a:p>
                <a:pPr lvl="2" eaLnBrk="1" hangingPunct="1"/>
                <a:r>
                  <a:rPr lang="en-US" altLang="en-US" sz="1600" dirty="0"/>
                  <a:t>MAX will never select that MIN node</a:t>
                </a:r>
              </a:p>
            </p:txBody>
          </p:sp>
        </mc:Fallback>
      </mc:AlternateContent>
      <p:sp>
        <p:nvSpPr>
          <p:cNvPr id="61" name="Google Shape;61;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82</a:t>
            </a:fld>
            <a:endParaRPr/>
          </a:p>
        </p:txBody>
      </p:sp>
    </p:spTree>
    <p:extLst>
      <p:ext uri="{BB962C8B-B14F-4D97-AF65-F5344CB8AC3E}">
        <p14:creationId xmlns:p14="http://schemas.microsoft.com/office/powerpoint/2010/main" val="1258461723"/>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mc:AlternateContent xmlns:mc="http://schemas.openxmlformats.org/markup-compatibility/2006" xmlns:a14="http://schemas.microsoft.com/office/drawing/2010/main">
        <mc:Choice Requires="a14">
          <p:sp>
            <p:nvSpPr>
              <p:cNvPr id="60" name="Google Shape;6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eaLnBrk="1" hangingPunct="1"/>
                <a:r>
                  <a:rPr lang="en-US" altLang="en-US" sz="2000" dirty="0"/>
                  <a:t>During Minimax, keep track of two additional values:</a:t>
                </a:r>
              </a:p>
              <a:p>
                <a:pPr lvl="1" eaLnBrk="1" hangingPunct="1"/>
                <a:r>
                  <a:rPr lang="el-GR" altLang="en-US" sz="2400" b="1" dirty="0">
                    <a:latin typeface="Times New Roman" panose="02020603050405020304" pitchFamily="18" charset="0"/>
                    <a:cs typeface="Times New Roman" panose="02020603050405020304" pitchFamily="18" charset="0"/>
                  </a:rPr>
                  <a:t>α</a:t>
                </a:r>
                <a:r>
                  <a:rPr lang="en-US" altLang="en-US" b="1" dirty="0"/>
                  <a:t>: MAX’s current </a:t>
                </a:r>
                <a:r>
                  <a:rPr lang="en-US" altLang="en-US" b="1" i="1" dirty="0">
                    <a:solidFill>
                      <a:srgbClr val="C00000"/>
                    </a:solidFill>
                  </a:rPr>
                  <a:t>lower</a:t>
                </a:r>
                <a:r>
                  <a:rPr lang="en-US" altLang="en-US" b="1" dirty="0"/>
                  <a:t> bound on MAX’s outcome </a:t>
                </a:r>
              </a:p>
              <a:p>
                <a:pPr lvl="1" eaLnBrk="1" hangingPunct="1"/>
                <a:r>
                  <a:rPr lang="el-GR" altLang="en-US" sz="2400" b="1" dirty="0">
                    <a:latin typeface="Times New Roman" panose="02020603050405020304" pitchFamily="18" charset="0"/>
                    <a:cs typeface="Times New Roman" panose="02020603050405020304" pitchFamily="18" charset="0"/>
                  </a:rPr>
                  <a:t>β</a:t>
                </a:r>
                <a:r>
                  <a:rPr lang="en-US" altLang="en-US" b="1" dirty="0"/>
                  <a:t>: MIN’s current </a:t>
                </a:r>
                <a:r>
                  <a:rPr lang="en-US" altLang="en-US" b="1" i="1" dirty="0">
                    <a:solidFill>
                      <a:srgbClr val="C00000"/>
                    </a:solidFill>
                  </a:rPr>
                  <a:t>upper</a:t>
                </a:r>
                <a:r>
                  <a:rPr lang="en-US" altLang="en-US" b="1" dirty="0"/>
                  <a:t> bound on MIN’s outcome</a:t>
                </a:r>
              </a:p>
              <a:p>
                <a:pPr lvl="1" eaLnBrk="1" hangingPunct="1"/>
                <a:endParaRPr lang="en-US" altLang="en-US" sz="1400" b="1" dirty="0"/>
              </a:p>
              <a:p>
                <a:pPr eaLnBrk="1" hangingPunct="1"/>
                <a:r>
                  <a:rPr lang="en-US" altLang="en-US" sz="2000" dirty="0"/>
                  <a:t>MAX will never allow a move that could lead to a worse score (for MAX) than </a:t>
                </a:r>
                <a:r>
                  <a:rPr lang="el-GR" altLang="en-US" dirty="0">
                    <a:latin typeface="Times New Roman" panose="02020603050405020304" pitchFamily="18" charset="0"/>
                    <a:ea typeface="ＭＳ Ｐゴシック" pitchFamily="-107" charset="-128"/>
                    <a:cs typeface="Times New Roman" panose="02020603050405020304" pitchFamily="18" charset="0"/>
                  </a:rPr>
                  <a:t>α</a:t>
                </a:r>
                <a:r>
                  <a:rPr lang="el-GR" altLang="en-US" sz="2000" dirty="0"/>
                  <a:t> </a:t>
                </a:r>
                <a:endParaRPr lang="en-US" altLang="en-US" sz="2000" dirty="0"/>
              </a:p>
              <a:p>
                <a:pPr eaLnBrk="1" hangingPunct="1"/>
                <a:r>
                  <a:rPr lang="en-US" altLang="en-US" sz="2000" dirty="0"/>
                  <a:t>MIN will never allow a move that could lead to a better score (for MAX) than </a:t>
                </a:r>
                <a:r>
                  <a:rPr lang="el-GR" altLang="en-US" dirty="0">
                    <a:latin typeface="Times New Roman" panose="02020603050405020304" pitchFamily="18" charset="0"/>
                    <a:ea typeface="ＭＳ Ｐゴシック" pitchFamily="-107" charset="-128"/>
                    <a:cs typeface="Times New Roman" panose="02020603050405020304" pitchFamily="18" charset="0"/>
                  </a:rPr>
                  <a:t>β</a:t>
                </a:r>
                <a:endParaRPr lang="en-US" altLang="en-US" dirty="0">
                  <a:latin typeface="Times New Roman" panose="02020603050405020304" pitchFamily="18" charset="0"/>
                  <a:ea typeface="ＭＳ Ｐゴシック" pitchFamily="-107" charset="-128"/>
                  <a:cs typeface="Times New Roman" panose="02020603050405020304" pitchFamily="18" charset="0"/>
                </a:endParaRPr>
              </a:p>
              <a:p>
                <a:pPr marL="0" indent="0" eaLnBrk="1" hangingPunct="1">
                  <a:buNone/>
                </a:pPr>
                <a:endParaRPr lang="en-US" altLang="en-US" sz="1100" dirty="0"/>
              </a:p>
              <a:p>
                <a:pPr eaLnBrk="1" hangingPunct="1"/>
                <a:r>
                  <a:rPr lang="en-US" altLang="en-US" sz="2000" dirty="0"/>
                  <a:t>Therefore, stop evaluating a branch whenever:</a:t>
                </a:r>
              </a:p>
              <a:p>
                <a:pPr lvl="1" eaLnBrk="1" hangingPunct="1"/>
                <a:r>
                  <a:rPr lang="en-US" altLang="en-US" sz="1800" dirty="0"/>
                  <a:t>When evaluating a MAX node: a value </a:t>
                </a:r>
                <a14:m>
                  <m:oMath xmlns:m="http://schemas.openxmlformats.org/officeDocument/2006/math">
                    <m:r>
                      <a:rPr lang="en-US" altLang="en-US" sz="1800" b="0" i="1" smtClean="0">
                        <a:latin typeface="Cambria Math" panose="02040503050406030204" pitchFamily="18" charset="0"/>
                        <a:ea typeface="Cambria Math" panose="02040503050406030204" pitchFamily="18" charset="0"/>
                        <a:cs typeface="Times New Roman" panose="02020603050405020304" pitchFamily="18" charset="0"/>
                      </a:rPr>
                      <m:t>𝑣</m:t>
                    </m:r>
                    <m:r>
                      <a:rPr lang="en-US" altLang="en-US" sz="1800" b="0" i="1" smtClean="0">
                        <a:latin typeface="Cambria Math" panose="02040503050406030204" pitchFamily="18" charset="0"/>
                        <a:ea typeface="Cambria Math" panose="02040503050406030204" pitchFamily="18" charset="0"/>
                        <a:cs typeface="Times New Roman" panose="02020603050405020304" pitchFamily="18" charset="0"/>
                      </a:rPr>
                      <m:t>≥</m:t>
                    </m:r>
                    <m:r>
                      <a:rPr lang="en-US" altLang="en-US" sz="1800" b="0" i="1" smtClean="0">
                        <a:latin typeface="Cambria Math" panose="02040503050406030204" pitchFamily="18" charset="0"/>
                        <a:ea typeface="Cambria Math" panose="02040503050406030204" pitchFamily="18" charset="0"/>
                        <a:cs typeface="Times New Roman" panose="02020603050405020304" pitchFamily="18" charset="0"/>
                      </a:rPr>
                      <m:t>𝛽</m:t>
                    </m:r>
                  </m:oMath>
                </a14:m>
                <a:r>
                  <a:rPr lang="el-GR" altLang="en-US" sz="1800" dirty="0"/>
                  <a:t> </a:t>
                </a:r>
                <a:r>
                  <a:rPr lang="en-US" altLang="en-US" sz="1800" dirty="0"/>
                  <a:t>is backed-up</a:t>
                </a:r>
              </a:p>
              <a:p>
                <a:pPr lvl="2" eaLnBrk="1" hangingPunct="1"/>
                <a:r>
                  <a:rPr lang="en-US" altLang="en-US" sz="1600" dirty="0"/>
                  <a:t>MIN will never select that MAX node</a:t>
                </a:r>
              </a:p>
              <a:p>
                <a:pPr lvl="1" eaLnBrk="1" hangingPunct="1"/>
                <a:r>
                  <a:rPr lang="en-US" altLang="en-US" sz="1800" dirty="0"/>
                  <a:t>When evaluating a MIN node: a value </a:t>
                </a:r>
                <a14:m>
                  <m:oMath xmlns:m="http://schemas.openxmlformats.org/officeDocument/2006/math">
                    <m:r>
                      <a:rPr lang="en-US" altLang="en-US" sz="1800" b="0" i="1" smtClean="0">
                        <a:latin typeface="Cambria Math" panose="02040503050406030204" pitchFamily="18" charset="0"/>
                        <a:ea typeface="Cambria Math" panose="02040503050406030204" pitchFamily="18" charset="0"/>
                        <a:cs typeface="Times New Roman" panose="02020603050405020304" pitchFamily="18" charset="0"/>
                      </a:rPr>
                      <m:t>𝑣</m:t>
                    </m:r>
                    <m:r>
                      <a:rPr lang="en-US" altLang="en-US" sz="1800" b="0" i="1" smtClean="0">
                        <a:latin typeface="Cambria Math" panose="02040503050406030204" pitchFamily="18" charset="0"/>
                        <a:ea typeface="Cambria Math" panose="02040503050406030204" pitchFamily="18" charset="0"/>
                        <a:cs typeface="Times New Roman" panose="02020603050405020304" pitchFamily="18" charset="0"/>
                      </a:rPr>
                      <m:t>≤</m:t>
                    </m:r>
                    <m:r>
                      <a:rPr lang="en-US" altLang="en-US" sz="1800" b="0" i="1" smtClean="0">
                        <a:latin typeface="Cambria Math" panose="02040503050406030204" pitchFamily="18" charset="0"/>
                        <a:ea typeface="Cambria Math" panose="02040503050406030204" pitchFamily="18" charset="0"/>
                        <a:cs typeface="Times New Roman" panose="02020603050405020304" pitchFamily="18" charset="0"/>
                      </a:rPr>
                      <m:t>𝛼</m:t>
                    </m:r>
                    <m:r>
                      <a:rPr lang="en-US" altLang="en-US" sz="1800" b="0" i="1" smtClean="0">
                        <a:latin typeface="Cambria Math" panose="02040503050406030204" pitchFamily="18" charset="0"/>
                        <a:ea typeface="Cambria Math" panose="02040503050406030204" pitchFamily="18" charset="0"/>
                        <a:cs typeface="Times New Roman" panose="02020603050405020304" pitchFamily="18" charset="0"/>
                      </a:rPr>
                      <m:t> </m:t>
                    </m:r>
                  </m:oMath>
                </a14:m>
                <a:r>
                  <a:rPr lang="en-US" altLang="en-US" sz="1800" dirty="0"/>
                  <a:t>is found</a:t>
                </a:r>
              </a:p>
              <a:p>
                <a:pPr lvl="2" eaLnBrk="1" hangingPunct="1"/>
                <a:r>
                  <a:rPr lang="en-US" altLang="en-US" sz="1600" dirty="0"/>
                  <a:t>MAX will never select that MIN node</a:t>
                </a:r>
              </a:p>
            </p:txBody>
          </p:sp>
        </mc:Choice>
        <mc:Fallback xmlns="">
          <p:sp>
            <p:nvSpPr>
              <p:cNvPr id="60" name="Google Shape;6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eaLnBrk="1" hangingPunct="1"/>
                <a:r>
                  <a:rPr lang="en-US" altLang="en-US" sz="2000" dirty="0"/>
                  <a:t>During Minimax, keep track of two additional values:</a:t>
                </a:r>
              </a:p>
              <a:p>
                <a:pPr lvl="1" eaLnBrk="1" hangingPunct="1"/>
                <a:r>
                  <a:rPr lang="el-GR" altLang="en-US" sz="2400" b="1" dirty="0">
                    <a:latin typeface="Times New Roman" panose="02020603050405020304" pitchFamily="18" charset="0"/>
                    <a:cs typeface="Times New Roman" panose="02020603050405020304" pitchFamily="18" charset="0"/>
                  </a:rPr>
                  <a:t>α</a:t>
                </a:r>
                <a:r>
                  <a:rPr lang="en-US" altLang="en-US" b="1" dirty="0"/>
                  <a:t>: MAX’s current </a:t>
                </a:r>
                <a:r>
                  <a:rPr lang="en-US" altLang="en-US" b="1" i="1" dirty="0">
                    <a:solidFill>
                      <a:srgbClr val="C00000"/>
                    </a:solidFill>
                  </a:rPr>
                  <a:t>lower</a:t>
                </a:r>
                <a:r>
                  <a:rPr lang="en-US" altLang="en-US" b="1" dirty="0"/>
                  <a:t> bound on MAX’s outcome </a:t>
                </a:r>
              </a:p>
              <a:p>
                <a:pPr lvl="1" eaLnBrk="1" hangingPunct="1"/>
                <a:r>
                  <a:rPr lang="el-GR" altLang="en-US" sz="2400" b="1" dirty="0">
                    <a:latin typeface="Times New Roman" panose="02020603050405020304" pitchFamily="18" charset="0"/>
                    <a:cs typeface="Times New Roman" panose="02020603050405020304" pitchFamily="18" charset="0"/>
                  </a:rPr>
                  <a:t>β</a:t>
                </a:r>
                <a:r>
                  <a:rPr lang="en-US" altLang="en-US" b="1" dirty="0"/>
                  <a:t>: MIN’s current </a:t>
                </a:r>
                <a:r>
                  <a:rPr lang="en-US" altLang="en-US" b="1" i="1" dirty="0">
                    <a:solidFill>
                      <a:srgbClr val="C00000"/>
                    </a:solidFill>
                  </a:rPr>
                  <a:t>upper</a:t>
                </a:r>
                <a:r>
                  <a:rPr lang="en-US" altLang="en-US" b="1" dirty="0"/>
                  <a:t> bound on MIN’s outcome</a:t>
                </a:r>
              </a:p>
              <a:p>
                <a:pPr lvl="1" eaLnBrk="1" hangingPunct="1"/>
                <a:endParaRPr lang="en-US" altLang="en-US" sz="1400" b="1" dirty="0"/>
              </a:p>
              <a:p>
                <a:pPr eaLnBrk="1" hangingPunct="1"/>
                <a:r>
                  <a:rPr lang="en-US" altLang="en-US" sz="2000" dirty="0"/>
                  <a:t>MAX will never allow a move that could lead to a worse score (for MAX) than </a:t>
                </a:r>
                <a:r>
                  <a:rPr lang="el-GR" altLang="en-US" dirty="0">
                    <a:latin typeface="Times New Roman" panose="02020603050405020304" pitchFamily="18" charset="0"/>
                    <a:ea typeface="ＭＳ Ｐゴシック" pitchFamily="-107" charset="-128"/>
                    <a:cs typeface="Times New Roman" panose="02020603050405020304" pitchFamily="18" charset="0"/>
                  </a:rPr>
                  <a:t>α</a:t>
                </a:r>
                <a:r>
                  <a:rPr lang="el-GR" altLang="en-US" sz="2000" dirty="0"/>
                  <a:t> </a:t>
                </a:r>
                <a:endParaRPr lang="en-US" altLang="en-US" sz="2000" dirty="0"/>
              </a:p>
              <a:p>
                <a:pPr eaLnBrk="1" hangingPunct="1"/>
                <a:r>
                  <a:rPr lang="en-US" altLang="en-US" sz="2000" dirty="0"/>
                  <a:t>MIN will never allow a move that could lead to a better score (for MAX) than </a:t>
                </a:r>
                <a:r>
                  <a:rPr lang="el-GR" altLang="en-US" dirty="0">
                    <a:latin typeface="Times New Roman" panose="02020603050405020304" pitchFamily="18" charset="0"/>
                    <a:ea typeface="ＭＳ Ｐゴシック" pitchFamily="-107" charset="-128"/>
                    <a:cs typeface="Times New Roman" panose="02020603050405020304" pitchFamily="18" charset="0"/>
                  </a:rPr>
                  <a:t>β</a:t>
                </a:r>
                <a:endParaRPr lang="en-US" altLang="en-US" dirty="0">
                  <a:latin typeface="Times New Roman" panose="02020603050405020304" pitchFamily="18" charset="0"/>
                  <a:ea typeface="ＭＳ Ｐゴシック" pitchFamily="-107" charset="-128"/>
                  <a:cs typeface="Times New Roman" panose="02020603050405020304" pitchFamily="18" charset="0"/>
                </a:endParaRPr>
              </a:p>
              <a:p>
                <a:pPr marL="0" indent="0" eaLnBrk="1" hangingPunct="1">
                  <a:buNone/>
                </a:pPr>
                <a:endParaRPr lang="en-US" altLang="en-US" sz="1100" dirty="0"/>
              </a:p>
              <a:p>
                <a:pPr eaLnBrk="1" hangingPunct="1"/>
                <a:r>
                  <a:rPr lang="en-US" altLang="en-US" sz="2000" dirty="0"/>
                  <a:t>Therefore, stop evaluating a branch whenever:</a:t>
                </a:r>
              </a:p>
              <a:p>
                <a:pPr lvl="1" eaLnBrk="1" hangingPunct="1"/>
                <a:r>
                  <a:rPr lang="en-US" altLang="en-US" sz="1800" dirty="0"/>
                  <a:t>When evaluating a MAX node: a value </a:t>
                </a:r>
                <a:r>
                  <a:rPr lang="en-US" altLang="en-US" sz="1800" b="0" i="0">
                    <a:latin typeface="Cambria Math" panose="02040503050406030204" pitchFamily="18" charset="0"/>
                    <a:ea typeface="Cambria Math" panose="02040503050406030204" pitchFamily="18" charset="0"/>
                    <a:cs typeface="Times New Roman" panose="02020603050405020304" pitchFamily="18" charset="0"/>
                  </a:rPr>
                  <a:t>𝑣≥𝛽</a:t>
                </a:r>
                <a:r>
                  <a:rPr lang="el-GR" altLang="en-US" sz="1800" dirty="0"/>
                  <a:t> </a:t>
                </a:r>
                <a:r>
                  <a:rPr lang="en-US" altLang="en-US" sz="1800" dirty="0"/>
                  <a:t>is backed-up</a:t>
                </a:r>
              </a:p>
              <a:p>
                <a:pPr lvl="2" eaLnBrk="1" hangingPunct="1"/>
                <a:r>
                  <a:rPr lang="en-US" altLang="en-US" sz="1600" dirty="0"/>
                  <a:t>MIN will never select that MAX node</a:t>
                </a:r>
              </a:p>
              <a:p>
                <a:pPr lvl="1" eaLnBrk="1" hangingPunct="1"/>
                <a:r>
                  <a:rPr lang="en-US" altLang="en-US" sz="1800" dirty="0"/>
                  <a:t>When evaluating a MIN node: a value </a:t>
                </a:r>
                <a:r>
                  <a:rPr lang="en-US" altLang="en-US" sz="1800" b="0" i="0">
                    <a:latin typeface="Cambria Math" panose="02040503050406030204" pitchFamily="18" charset="0"/>
                    <a:ea typeface="Cambria Math" panose="02040503050406030204" pitchFamily="18" charset="0"/>
                    <a:cs typeface="Times New Roman" panose="02020603050405020304" pitchFamily="18" charset="0"/>
                  </a:rPr>
                  <a:t>𝑣≤𝛼 </a:t>
                </a:r>
                <a:r>
                  <a:rPr lang="en-US" altLang="en-US" sz="1800" dirty="0"/>
                  <a:t>is found</a:t>
                </a:r>
              </a:p>
              <a:p>
                <a:pPr lvl="2" eaLnBrk="1" hangingPunct="1"/>
                <a:r>
                  <a:rPr lang="en-US" altLang="en-US" sz="1600" dirty="0"/>
                  <a:t>MAX will never select that MIN node</a:t>
                </a:r>
              </a:p>
            </p:txBody>
          </p:sp>
        </mc:Fallback>
      </mc:AlternateContent>
      <p:sp>
        <p:nvSpPr>
          <p:cNvPr id="61" name="Google Shape;61;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83</a:t>
            </a:fld>
            <a:endParaRPr/>
          </a:p>
        </p:txBody>
      </p:sp>
    </p:spTree>
    <p:extLst>
      <p:ext uri="{BB962C8B-B14F-4D97-AF65-F5344CB8AC3E}">
        <p14:creationId xmlns:p14="http://schemas.microsoft.com/office/powerpoint/2010/main" val="96208069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mc:AlternateContent xmlns:mc="http://schemas.openxmlformats.org/markup-compatibility/2006" xmlns:a14="http://schemas.microsoft.com/office/drawing/2010/main">
        <mc:Choice Requires="a14">
          <p:sp>
            <p:nvSpPr>
              <p:cNvPr id="60" name="Google Shape;6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eaLnBrk="1" hangingPunct="1"/>
                <a:r>
                  <a:rPr lang="en-US" altLang="en-US" sz="2000" dirty="0"/>
                  <a:t>During Minimax, keep track of two additional values:</a:t>
                </a:r>
              </a:p>
              <a:p>
                <a:pPr lvl="1" eaLnBrk="1" hangingPunct="1"/>
                <a:r>
                  <a:rPr lang="el-GR" altLang="en-US" sz="2400" b="1" dirty="0">
                    <a:latin typeface="Times New Roman" panose="02020603050405020304" pitchFamily="18" charset="0"/>
                    <a:cs typeface="Times New Roman" panose="02020603050405020304" pitchFamily="18" charset="0"/>
                  </a:rPr>
                  <a:t>α</a:t>
                </a:r>
                <a:r>
                  <a:rPr lang="en-US" altLang="en-US" b="1" dirty="0"/>
                  <a:t>: MAX’s current </a:t>
                </a:r>
                <a:r>
                  <a:rPr lang="en-US" altLang="en-US" b="1" i="1" dirty="0">
                    <a:solidFill>
                      <a:srgbClr val="C00000"/>
                    </a:solidFill>
                  </a:rPr>
                  <a:t>lower</a:t>
                </a:r>
                <a:r>
                  <a:rPr lang="en-US" altLang="en-US" b="1" dirty="0"/>
                  <a:t> bound on MAX’s outcome </a:t>
                </a:r>
              </a:p>
              <a:p>
                <a:pPr lvl="1" eaLnBrk="1" hangingPunct="1"/>
                <a:r>
                  <a:rPr lang="el-GR" altLang="en-US" sz="2400" b="1" dirty="0">
                    <a:latin typeface="Times New Roman" panose="02020603050405020304" pitchFamily="18" charset="0"/>
                    <a:cs typeface="Times New Roman" panose="02020603050405020304" pitchFamily="18" charset="0"/>
                  </a:rPr>
                  <a:t>β</a:t>
                </a:r>
                <a:r>
                  <a:rPr lang="en-US" altLang="en-US" b="1" dirty="0"/>
                  <a:t>: MIN’s current </a:t>
                </a:r>
                <a:r>
                  <a:rPr lang="en-US" altLang="en-US" b="1" i="1" dirty="0">
                    <a:solidFill>
                      <a:srgbClr val="C00000"/>
                    </a:solidFill>
                  </a:rPr>
                  <a:t>upper</a:t>
                </a:r>
                <a:r>
                  <a:rPr lang="en-US" altLang="en-US" b="1" dirty="0"/>
                  <a:t> bound on MIN’s outcome</a:t>
                </a:r>
              </a:p>
              <a:p>
                <a:pPr lvl="1" eaLnBrk="1" hangingPunct="1"/>
                <a:endParaRPr lang="en-US" altLang="en-US" sz="1400" b="1" dirty="0"/>
              </a:p>
              <a:p>
                <a:pPr eaLnBrk="1" hangingPunct="1"/>
                <a:r>
                  <a:rPr lang="en-US" altLang="en-US" sz="2000" dirty="0"/>
                  <a:t>MAX will never allow a move that could lead to a worse score (for MAX) than </a:t>
                </a:r>
                <a:r>
                  <a:rPr lang="el-GR" altLang="en-US" dirty="0">
                    <a:latin typeface="Times New Roman" panose="02020603050405020304" pitchFamily="18" charset="0"/>
                    <a:ea typeface="ＭＳ Ｐゴシック" pitchFamily="-107" charset="-128"/>
                    <a:cs typeface="Times New Roman" panose="02020603050405020304" pitchFamily="18" charset="0"/>
                  </a:rPr>
                  <a:t>α</a:t>
                </a:r>
                <a:r>
                  <a:rPr lang="el-GR" altLang="en-US" sz="2000" dirty="0"/>
                  <a:t> </a:t>
                </a:r>
                <a:endParaRPr lang="en-US" altLang="en-US" sz="2000" dirty="0"/>
              </a:p>
              <a:p>
                <a:pPr eaLnBrk="1" hangingPunct="1"/>
                <a:r>
                  <a:rPr lang="en-US" altLang="en-US" sz="2000" dirty="0"/>
                  <a:t>MIN will never allow a move that could lead to a better score (for MAX) than </a:t>
                </a:r>
                <a:r>
                  <a:rPr lang="el-GR" altLang="en-US" dirty="0">
                    <a:latin typeface="Times New Roman" panose="02020603050405020304" pitchFamily="18" charset="0"/>
                    <a:ea typeface="ＭＳ Ｐゴシック" pitchFamily="-107" charset="-128"/>
                    <a:cs typeface="Times New Roman" panose="02020603050405020304" pitchFamily="18" charset="0"/>
                  </a:rPr>
                  <a:t>β</a:t>
                </a:r>
                <a:endParaRPr lang="en-US" altLang="en-US" dirty="0">
                  <a:latin typeface="Times New Roman" panose="02020603050405020304" pitchFamily="18" charset="0"/>
                  <a:ea typeface="ＭＳ Ｐゴシック" pitchFamily="-107" charset="-128"/>
                  <a:cs typeface="Times New Roman" panose="02020603050405020304" pitchFamily="18" charset="0"/>
                </a:endParaRPr>
              </a:p>
              <a:p>
                <a:pPr marL="0" indent="0" eaLnBrk="1" hangingPunct="1">
                  <a:buNone/>
                </a:pPr>
                <a:endParaRPr lang="en-US" altLang="en-US" sz="1100" dirty="0"/>
              </a:p>
              <a:p>
                <a:pPr eaLnBrk="1" hangingPunct="1"/>
                <a:r>
                  <a:rPr lang="en-US" altLang="en-US" sz="2000" dirty="0"/>
                  <a:t>Therefore, stop evaluating a branch whenever:</a:t>
                </a:r>
              </a:p>
              <a:p>
                <a:pPr lvl="1" eaLnBrk="1" hangingPunct="1"/>
                <a:r>
                  <a:rPr lang="en-US" altLang="en-US" sz="1800" dirty="0"/>
                  <a:t>When evaluating a MAX node: a value </a:t>
                </a:r>
                <a14:m>
                  <m:oMath xmlns:m="http://schemas.openxmlformats.org/officeDocument/2006/math">
                    <m:r>
                      <a:rPr lang="en-US" altLang="en-US" sz="1800" b="0" i="1" smtClean="0">
                        <a:latin typeface="Cambria Math" panose="02040503050406030204" pitchFamily="18" charset="0"/>
                        <a:ea typeface="Cambria Math" panose="02040503050406030204" pitchFamily="18" charset="0"/>
                        <a:cs typeface="Times New Roman" panose="02020603050405020304" pitchFamily="18" charset="0"/>
                      </a:rPr>
                      <m:t>𝑣</m:t>
                    </m:r>
                    <m:r>
                      <a:rPr lang="en-US" altLang="en-US" sz="1800" b="0" i="1" smtClean="0">
                        <a:latin typeface="Cambria Math" panose="02040503050406030204" pitchFamily="18" charset="0"/>
                        <a:ea typeface="Cambria Math" panose="02040503050406030204" pitchFamily="18" charset="0"/>
                        <a:cs typeface="Times New Roman" panose="02020603050405020304" pitchFamily="18" charset="0"/>
                      </a:rPr>
                      <m:t>≥</m:t>
                    </m:r>
                    <m:r>
                      <a:rPr lang="en-US" altLang="en-US" sz="1800" b="0" i="1" smtClean="0">
                        <a:latin typeface="Cambria Math" panose="02040503050406030204" pitchFamily="18" charset="0"/>
                        <a:ea typeface="Cambria Math" panose="02040503050406030204" pitchFamily="18" charset="0"/>
                        <a:cs typeface="Times New Roman" panose="02020603050405020304" pitchFamily="18" charset="0"/>
                      </a:rPr>
                      <m:t>𝛽</m:t>
                    </m:r>
                  </m:oMath>
                </a14:m>
                <a:r>
                  <a:rPr lang="el-GR" altLang="en-US" sz="1800" dirty="0"/>
                  <a:t> </a:t>
                </a:r>
                <a:r>
                  <a:rPr lang="en-US" altLang="en-US" sz="1800" dirty="0"/>
                  <a:t>is backed-up</a:t>
                </a:r>
              </a:p>
              <a:p>
                <a:pPr lvl="2" eaLnBrk="1" hangingPunct="1"/>
                <a:r>
                  <a:rPr lang="en-US" altLang="en-US" sz="1600" dirty="0"/>
                  <a:t>MIN will never select that MAX node</a:t>
                </a:r>
              </a:p>
              <a:p>
                <a:pPr lvl="1" eaLnBrk="1" hangingPunct="1"/>
                <a:r>
                  <a:rPr lang="en-US" altLang="en-US" sz="1800" dirty="0"/>
                  <a:t>When evaluating a MIN node: a value </a:t>
                </a:r>
                <a14:m>
                  <m:oMath xmlns:m="http://schemas.openxmlformats.org/officeDocument/2006/math">
                    <m:r>
                      <a:rPr lang="en-US" altLang="en-US" sz="1800" b="0" i="1" smtClean="0">
                        <a:latin typeface="Cambria Math" panose="02040503050406030204" pitchFamily="18" charset="0"/>
                        <a:ea typeface="Cambria Math" panose="02040503050406030204" pitchFamily="18" charset="0"/>
                        <a:cs typeface="Times New Roman" panose="02020603050405020304" pitchFamily="18" charset="0"/>
                      </a:rPr>
                      <m:t>𝑣</m:t>
                    </m:r>
                    <m:r>
                      <a:rPr lang="en-US" altLang="en-US" sz="1800" b="0" i="1" smtClean="0">
                        <a:latin typeface="Cambria Math" panose="02040503050406030204" pitchFamily="18" charset="0"/>
                        <a:ea typeface="Cambria Math" panose="02040503050406030204" pitchFamily="18" charset="0"/>
                        <a:cs typeface="Times New Roman" panose="02020603050405020304" pitchFamily="18" charset="0"/>
                      </a:rPr>
                      <m:t>≤</m:t>
                    </m:r>
                    <m:r>
                      <a:rPr lang="en-US" altLang="en-US" sz="1800" b="0" i="1" smtClean="0">
                        <a:latin typeface="Cambria Math" panose="02040503050406030204" pitchFamily="18" charset="0"/>
                        <a:ea typeface="Cambria Math" panose="02040503050406030204" pitchFamily="18" charset="0"/>
                        <a:cs typeface="Times New Roman" panose="02020603050405020304" pitchFamily="18" charset="0"/>
                      </a:rPr>
                      <m:t>𝛼</m:t>
                    </m:r>
                    <m:r>
                      <a:rPr lang="en-US" altLang="en-US" sz="1800" b="0" i="1" smtClean="0">
                        <a:latin typeface="Cambria Math" panose="02040503050406030204" pitchFamily="18" charset="0"/>
                        <a:ea typeface="Cambria Math" panose="02040503050406030204" pitchFamily="18" charset="0"/>
                        <a:cs typeface="Times New Roman" panose="02020603050405020304" pitchFamily="18" charset="0"/>
                      </a:rPr>
                      <m:t> </m:t>
                    </m:r>
                  </m:oMath>
                </a14:m>
                <a:r>
                  <a:rPr lang="en-US" altLang="en-US" sz="1800" dirty="0"/>
                  <a:t>is found</a:t>
                </a:r>
              </a:p>
              <a:p>
                <a:pPr lvl="2" eaLnBrk="1" hangingPunct="1"/>
                <a:r>
                  <a:rPr lang="en-US" altLang="en-US" sz="1600" dirty="0"/>
                  <a:t>MAX will never select that MIN node</a:t>
                </a:r>
              </a:p>
            </p:txBody>
          </p:sp>
        </mc:Choice>
        <mc:Fallback xmlns="">
          <p:sp>
            <p:nvSpPr>
              <p:cNvPr id="60" name="Google Shape;6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eaLnBrk="1" hangingPunct="1"/>
                <a:r>
                  <a:rPr lang="en-US" altLang="en-US" sz="2000" dirty="0"/>
                  <a:t>During Minimax, keep track of two additional values:</a:t>
                </a:r>
              </a:p>
              <a:p>
                <a:pPr lvl="1" eaLnBrk="1" hangingPunct="1"/>
                <a:r>
                  <a:rPr lang="el-GR" altLang="en-US" sz="2400" b="1" dirty="0">
                    <a:latin typeface="Times New Roman" panose="02020603050405020304" pitchFamily="18" charset="0"/>
                    <a:cs typeface="Times New Roman" panose="02020603050405020304" pitchFamily="18" charset="0"/>
                  </a:rPr>
                  <a:t>α</a:t>
                </a:r>
                <a:r>
                  <a:rPr lang="en-US" altLang="en-US" b="1" dirty="0"/>
                  <a:t>: MAX’s current </a:t>
                </a:r>
                <a:r>
                  <a:rPr lang="en-US" altLang="en-US" b="1" i="1" dirty="0">
                    <a:solidFill>
                      <a:srgbClr val="C00000"/>
                    </a:solidFill>
                  </a:rPr>
                  <a:t>lower</a:t>
                </a:r>
                <a:r>
                  <a:rPr lang="en-US" altLang="en-US" b="1" dirty="0"/>
                  <a:t> bound on MAX’s outcome </a:t>
                </a:r>
              </a:p>
              <a:p>
                <a:pPr lvl="1" eaLnBrk="1" hangingPunct="1"/>
                <a:r>
                  <a:rPr lang="el-GR" altLang="en-US" sz="2400" b="1" dirty="0">
                    <a:latin typeface="Times New Roman" panose="02020603050405020304" pitchFamily="18" charset="0"/>
                    <a:cs typeface="Times New Roman" panose="02020603050405020304" pitchFamily="18" charset="0"/>
                  </a:rPr>
                  <a:t>β</a:t>
                </a:r>
                <a:r>
                  <a:rPr lang="en-US" altLang="en-US" b="1" dirty="0"/>
                  <a:t>: MIN’s current </a:t>
                </a:r>
                <a:r>
                  <a:rPr lang="en-US" altLang="en-US" b="1" i="1" dirty="0">
                    <a:solidFill>
                      <a:srgbClr val="C00000"/>
                    </a:solidFill>
                  </a:rPr>
                  <a:t>upper</a:t>
                </a:r>
                <a:r>
                  <a:rPr lang="en-US" altLang="en-US" b="1" dirty="0"/>
                  <a:t> bound on MIN’s outcome</a:t>
                </a:r>
              </a:p>
              <a:p>
                <a:pPr lvl="1" eaLnBrk="1" hangingPunct="1"/>
                <a:endParaRPr lang="en-US" altLang="en-US" sz="1400" b="1" dirty="0"/>
              </a:p>
              <a:p>
                <a:pPr eaLnBrk="1" hangingPunct="1"/>
                <a:r>
                  <a:rPr lang="en-US" altLang="en-US" sz="2000" dirty="0"/>
                  <a:t>MAX will never allow a move that could lead to a worse score (for MAX) than </a:t>
                </a:r>
                <a:r>
                  <a:rPr lang="el-GR" altLang="en-US" dirty="0">
                    <a:latin typeface="Times New Roman" panose="02020603050405020304" pitchFamily="18" charset="0"/>
                    <a:ea typeface="ＭＳ Ｐゴシック" pitchFamily="-107" charset="-128"/>
                    <a:cs typeface="Times New Roman" panose="02020603050405020304" pitchFamily="18" charset="0"/>
                  </a:rPr>
                  <a:t>α</a:t>
                </a:r>
                <a:r>
                  <a:rPr lang="el-GR" altLang="en-US" sz="2000" dirty="0"/>
                  <a:t> </a:t>
                </a:r>
                <a:endParaRPr lang="en-US" altLang="en-US" sz="2000" dirty="0"/>
              </a:p>
              <a:p>
                <a:pPr eaLnBrk="1" hangingPunct="1"/>
                <a:r>
                  <a:rPr lang="en-US" altLang="en-US" sz="2000" dirty="0"/>
                  <a:t>MIN will never allow a move that could lead to a better score (for MAX) than </a:t>
                </a:r>
                <a:r>
                  <a:rPr lang="el-GR" altLang="en-US" dirty="0">
                    <a:latin typeface="Times New Roman" panose="02020603050405020304" pitchFamily="18" charset="0"/>
                    <a:ea typeface="ＭＳ Ｐゴシック" pitchFamily="-107" charset="-128"/>
                    <a:cs typeface="Times New Roman" panose="02020603050405020304" pitchFamily="18" charset="0"/>
                  </a:rPr>
                  <a:t>β</a:t>
                </a:r>
                <a:endParaRPr lang="en-US" altLang="en-US" dirty="0">
                  <a:latin typeface="Times New Roman" panose="02020603050405020304" pitchFamily="18" charset="0"/>
                  <a:ea typeface="ＭＳ Ｐゴシック" pitchFamily="-107" charset="-128"/>
                  <a:cs typeface="Times New Roman" panose="02020603050405020304" pitchFamily="18" charset="0"/>
                </a:endParaRPr>
              </a:p>
              <a:p>
                <a:pPr marL="0" indent="0" eaLnBrk="1" hangingPunct="1">
                  <a:buNone/>
                </a:pPr>
                <a:endParaRPr lang="en-US" altLang="en-US" sz="1100" dirty="0"/>
              </a:p>
              <a:p>
                <a:pPr eaLnBrk="1" hangingPunct="1"/>
                <a:r>
                  <a:rPr lang="en-US" altLang="en-US" sz="2000" dirty="0"/>
                  <a:t>Therefore, stop evaluating a branch whenever:</a:t>
                </a:r>
              </a:p>
              <a:p>
                <a:pPr lvl="1" eaLnBrk="1" hangingPunct="1"/>
                <a:r>
                  <a:rPr lang="en-US" altLang="en-US" sz="1800" dirty="0"/>
                  <a:t>When evaluating a MAX node: a value </a:t>
                </a:r>
                <a:r>
                  <a:rPr lang="en-US" altLang="en-US" sz="1800" b="0" i="0">
                    <a:latin typeface="Cambria Math" panose="02040503050406030204" pitchFamily="18" charset="0"/>
                    <a:ea typeface="Cambria Math" panose="02040503050406030204" pitchFamily="18" charset="0"/>
                    <a:cs typeface="Times New Roman" panose="02020603050405020304" pitchFamily="18" charset="0"/>
                  </a:rPr>
                  <a:t>𝑣≥𝛽</a:t>
                </a:r>
                <a:r>
                  <a:rPr lang="el-GR" altLang="en-US" sz="1800" dirty="0"/>
                  <a:t> </a:t>
                </a:r>
                <a:r>
                  <a:rPr lang="en-US" altLang="en-US" sz="1800" dirty="0"/>
                  <a:t>is backed-up</a:t>
                </a:r>
              </a:p>
              <a:p>
                <a:pPr lvl="2" eaLnBrk="1" hangingPunct="1"/>
                <a:r>
                  <a:rPr lang="en-US" altLang="en-US" sz="1600" dirty="0"/>
                  <a:t>MIN will never select that MAX node</a:t>
                </a:r>
              </a:p>
              <a:p>
                <a:pPr lvl="1" eaLnBrk="1" hangingPunct="1"/>
                <a:r>
                  <a:rPr lang="en-US" altLang="en-US" sz="1800" dirty="0"/>
                  <a:t>When evaluating a MIN node: a value </a:t>
                </a:r>
                <a:r>
                  <a:rPr lang="en-US" altLang="en-US" sz="1800" b="0" i="0">
                    <a:latin typeface="Cambria Math" panose="02040503050406030204" pitchFamily="18" charset="0"/>
                    <a:ea typeface="Cambria Math" panose="02040503050406030204" pitchFamily="18" charset="0"/>
                    <a:cs typeface="Times New Roman" panose="02020603050405020304" pitchFamily="18" charset="0"/>
                  </a:rPr>
                  <a:t>𝑣≤𝛼 </a:t>
                </a:r>
                <a:r>
                  <a:rPr lang="en-US" altLang="en-US" sz="1800" dirty="0"/>
                  <a:t>is found</a:t>
                </a:r>
              </a:p>
              <a:p>
                <a:pPr lvl="2" eaLnBrk="1" hangingPunct="1"/>
                <a:r>
                  <a:rPr lang="en-US" altLang="en-US" sz="1600" dirty="0"/>
                  <a:t>MAX will never select that MIN node</a:t>
                </a:r>
              </a:p>
            </p:txBody>
          </p:sp>
        </mc:Fallback>
      </mc:AlternateContent>
      <p:sp>
        <p:nvSpPr>
          <p:cNvPr id="61" name="Google Shape;61;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84</a:t>
            </a:fld>
            <a:endParaRPr/>
          </a:p>
        </p:txBody>
      </p:sp>
    </p:spTree>
    <p:extLst>
      <p:ext uri="{BB962C8B-B14F-4D97-AF65-F5344CB8AC3E}">
        <p14:creationId xmlns:p14="http://schemas.microsoft.com/office/powerpoint/2010/main" val="1996745036"/>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mc:AlternateContent xmlns:mc="http://schemas.openxmlformats.org/markup-compatibility/2006" xmlns:a14="http://schemas.microsoft.com/office/drawing/2010/main">
        <mc:Choice Requires="a14">
          <p:sp>
            <p:nvSpPr>
              <p:cNvPr id="60" name="Google Shape;6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eaLnBrk="1" hangingPunct="1"/>
                <a:r>
                  <a:rPr lang="en-US" altLang="en-US" sz="2000" dirty="0"/>
                  <a:t>During Minimax, keep track of two additional values:</a:t>
                </a:r>
              </a:p>
              <a:p>
                <a:pPr lvl="1" eaLnBrk="1" hangingPunct="1"/>
                <a:r>
                  <a:rPr lang="el-GR" altLang="en-US" sz="2400" b="1" dirty="0">
                    <a:latin typeface="Times New Roman" panose="02020603050405020304" pitchFamily="18" charset="0"/>
                    <a:cs typeface="Times New Roman" panose="02020603050405020304" pitchFamily="18" charset="0"/>
                  </a:rPr>
                  <a:t>α</a:t>
                </a:r>
                <a:r>
                  <a:rPr lang="en-US" altLang="en-US" b="1" dirty="0"/>
                  <a:t>: MAX’s current </a:t>
                </a:r>
                <a:r>
                  <a:rPr lang="en-US" altLang="en-US" b="1" i="1" dirty="0">
                    <a:solidFill>
                      <a:srgbClr val="C00000"/>
                    </a:solidFill>
                  </a:rPr>
                  <a:t>lower</a:t>
                </a:r>
                <a:r>
                  <a:rPr lang="en-US" altLang="en-US" b="1" dirty="0"/>
                  <a:t> bound on MAX’s outcome </a:t>
                </a:r>
              </a:p>
              <a:p>
                <a:pPr lvl="1" eaLnBrk="1" hangingPunct="1"/>
                <a:r>
                  <a:rPr lang="el-GR" altLang="en-US" sz="2400" b="1" dirty="0">
                    <a:latin typeface="Times New Roman" panose="02020603050405020304" pitchFamily="18" charset="0"/>
                    <a:cs typeface="Times New Roman" panose="02020603050405020304" pitchFamily="18" charset="0"/>
                  </a:rPr>
                  <a:t>β</a:t>
                </a:r>
                <a:r>
                  <a:rPr lang="en-US" altLang="en-US" b="1" dirty="0"/>
                  <a:t>: MIN’s current </a:t>
                </a:r>
                <a:r>
                  <a:rPr lang="en-US" altLang="en-US" b="1" i="1" dirty="0">
                    <a:solidFill>
                      <a:srgbClr val="C00000"/>
                    </a:solidFill>
                  </a:rPr>
                  <a:t>upper</a:t>
                </a:r>
                <a:r>
                  <a:rPr lang="en-US" altLang="en-US" b="1" dirty="0"/>
                  <a:t> bound on MIN’s outcome</a:t>
                </a:r>
              </a:p>
              <a:p>
                <a:pPr lvl="1" eaLnBrk="1" hangingPunct="1"/>
                <a:endParaRPr lang="en-US" altLang="en-US" sz="1400" b="1" dirty="0"/>
              </a:p>
              <a:p>
                <a:pPr eaLnBrk="1" hangingPunct="1"/>
                <a:r>
                  <a:rPr lang="en-US" altLang="en-US" sz="2000" dirty="0"/>
                  <a:t>MAX will never allow a move that could lead to a worse score (for MAX) than </a:t>
                </a:r>
                <a:r>
                  <a:rPr lang="el-GR" altLang="en-US" dirty="0">
                    <a:latin typeface="Times New Roman" panose="02020603050405020304" pitchFamily="18" charset="0"/>
                    <a:ea typeface="ＭＳ Ｐゴシック" pitchFamily="-107" charset="-128"/>
                    <a:cs typeface="Times New Roman" panose="02020603050405020304" pitchFamily="18" charset="0"/>
                  </a:rPr>
                  <a:t>α</a:t>
                </a:r>
                <a:r>
                  <a:rPr lang="el-GR" altLang="en-US" sz="2000" dirty="0"/>
                  <a:t> </a:t>
                </a:r>
                <a:endParaRPr lang="en-US" altLang="en-US" sz="2000" dirty="0"/>
              </a:p>
              <a:p>
                <a:pPr eaLnBrk="1" hangingPunct="1"/>
                <a:r>
                  <a:rPr lang="en-US" altLang="en-US" sz="2000" dirty="0"/>
                  <a:t>MIN will never allow a move that could lead to a better score (for MAX) than </a:t>
                </a:r>
                <a:r>
                  <a:rPr lang="el-GR" altLang="en-US" dirty="0">
                    <a:latin typeface="Times New Roman" panose="02020603050405020304" pitchFamily="18" charset="0"/>
                    <a:ea typeface="ＭＳ Ｐゴシック" pitchFamily="-107" charset="-128"/>
                    <a:cs typeface="Times New Roman" panose="02020603050405020304" pitchFamily="18" charset="0"/>
                  </a:rPr>
                  <a:t>β</a:t>
                </a:r>
                <a:endParaRPr lang="en-US" altLang="en-US" dirty="0">
                  <a:latin typeface="Times New Roman" panose="02020603050405020304" pitchFamily="18" charset="0"/>
                  <a:ea typeface="ＭＳ Ｐゴシック" pitchFamily="-107" charset="-128"/>
                  <a:cs typeface="Times New Roman" panose="02020603050405020304" pitchFamily="18" charset="0"/>
                </a:endParaRPr>
              </a:p>
              <a:p>
                <a:pPr marL="0" indent="0" eaLnBrk="1" hangingPunct="1">
                  <a:buNone/>
                </a:pPr>
                <a:endParaRPr lang="en-US" altLang="en-US" sz="1100" dirty="0"/>
              </a:p>
              <a:p>
                <a:pPr eaLnBrk="1" hangingPunct="1"/>
                <a:r>
                  <a:rPr lang="en-US" altLang="en-US" sz="2000" dirty="0"/>
                  <a:t>Therefore, stop evaluating a branch whenever:</a:t>
                </a:r>
              </a:p>
              <a:p>
                <a:pPr lvl="1" eaLnBrk="1" hangingPunct="1"/>
                <a:r>
                  <a:rPr lang="en-US" altLang="en-US" sz="1800" dirty="0"/>
                  <a:t>When evaluating a MAX node: a value </a:t>
                </a:r>
                <a14:m>
                  <m:oMath xmlns:m="http://schemas.openxmlformats.org/officeDocument/2006/math">
                    <m:r>
                      <a:rPr lang="en-US" altLang="en-US" sz="1800" b="0" i="1" smtClean="0">
                        <a:latin typeface="Cambria Math" panose="02040503050406030204" pitchFamily="18" charset="0"/>
                        <a:ea typeface="Cambria Math" panose="02040503050406030204" pitchFamily="18" charset="0"/>
                        <a:cs typeface="Times New Roman" panose="02020603050405020304" pitchFamily="18" charset="0"/>
                      </a:rPr>
                      <m:t>𝑣</m:t>
                    </m:r>
                    <m:r>
                      <a:rPr lang="en-US" altLang="en-US" sz="1800" b="0" i="1" smtClean="0">
                        <a:latin typeface="Cambria Math" panose="02040503050406030204" pitchFamily="18" charset="0"/>
                        <a:ea typeface="Cambria Math" panose="02040503050406030204" pitchFamily="18" charset="0"/>
                        <a:cs typeface="Times New Roman" panose="02020603050405020304" pitchFamily="18" charset="0"/>
                      </a:rPr>
                      <m:t>≥</m:t>
                    </m:r>
                    <m:r>
                      <a:rPr lang="en-US" altLang="en-US" sz="1800" b="0" i="1" smtClean="0">
                        <a:latin typeface="Cambria Math" panose="02040503050406030204" pitchFamily="18" charset="0"/>
                        <a:ea typeface="Cambria Math" panose="02040503050406030204" pitchFamily="18" charset="0"/>
                        <a:cs typeface="Times New Roman" panose="02020603050405020304" pitchFamily="18" charset="0"/>
                      </a:rPr>
                      <m:t>𝛽</m:t>
                    </m:r>
                  </m:oMath>
                </a14:m>
                <a:r>
                  <a:rPr lang="el-GR" altLang="en-US" sz="1800" dirty="0"/>
                  <a:t> </a:t>
                </a:r>
                <a:r>
                  <a:rPr lang="en-US" altLang="en-US" sz="1800" dirty="0"/>
                  <a:t>is backed-up</a:t>
                </a:r>
              </a:p>
              <a:p>
                <a:pPr lvl="2" eaLnBrk="1" hangingPunct="1"/>
                <a:r>
                  <a:rPr lang="en-US" altLang="en-US" sz="1600" dirty="0"/>
                  <a:t>MIN will never select that MAX node</a:t>
                </a:r>
              </a:p>
              <a:p>
                <a:pPr lvl="1" eaLnBrk="1" hangingPunct="1"/>
                <a:r>
                  <a:rPr lang="en-US" altLang="en-US" sz="1800" dirty="0"/>
                  <a:t>When evaluating a MIN node: a value </a:t>
                </a:r>
                <a14:m>
                  <m:oMath xmlns:m="http://schemas.openxmlformats.org/officeDocument/2006/math">
                    <m:r>
                      <a:rPr lang="en-US" altLang="en-US" sz="1800" b="0" i="1" smtClean="0">
                        <a:latin typeface="Cambria Math" panose="02040503050406030204" pitchFamily="18" charset="0"/>
                        <a:ea typeface="Cambria Math" panose="02040503050406030204" pitchFamily="18" charset="0"/>
                        <a:cs typeface="Times New Roman" panose="02020603050405020304" pitchFamily="18" charset="0"/>
                      </a:rPr>
                      <m:t>𝑣</m:t>
                    </m:r>
                    <m:r>
                      <a:rPr lang="en-US" altLang="en-US" sz="1800" b="0" i="1" smtClean="0">
                        <a:latin typeface="Cambria Math" panose="02040503050406030204" pitchFamily="18" charset="0"/>
                        <a:ea typeface="Cambria Math" panose="02040503050406030204" pitchFamily="18" charset="0"/>
                        <a:cs typeface="Times New Roman" panose="02020603050405020304" pitchFamily="18" charset="0"/>
                      </a:rPr>
                      <m:t>≤</m:t>
                    </m:r>
                    <m:r>
                      <a:rPr lang="en-US" altLang="en-US" sz="1800" b="0" i="1" smtClean="0">
                        <a:latin typeface="Cambria Math" panose="02040503050406030204" pitchFamily="18" charset="0"/>
                        <a:ea typeface="Cambria Math" panose="02040503050406030204" pitchFamily="18" charset="0"/>
                        <a:cs typeface="Times New Roman" panose="02020603050405020304" pitchFamily="18" charset="0"/>
                      </a:rPr>
                      <m:t>𝛼</m:t>
                    </m:r>
                    <m:r>
                      <a:rPr lang="en-US" altLang="en-US" sz="1800" b="0" i="1" smtClean="0">
                        <a:latin typeface="Cambria Math" panose="02040503050406030204" pitchFamily="18" charset="0"/>
                        <a:ea typeface="Cambria Math" panose="02040503050406030204" pitchFamily="18" charset="0"/>
                        <a:cs typeface="Times New Roman" panose="02020603050405020304" pitchFamily="18" charset="0"/>
                      </a:rPr>
                      <m:t> </m:t>
                    </m:r>
                  </m:oMath>
                </a14:m>
                <a:r>
                  <a:rPr lang="en-US" altLang="en-US" sz="1800" dirty="0"/>
                  <a:t>is found</a:t>
                </a:r>
              </a:p>
              <a:p>
                <a:pPr lvl="2" eaLnBrk="1" hangingPunct="1"/>
                <a:r>
                  <a:rPr lang="en-US" altLang="en-US" sz="1600" dirty="0"/>
                  <a:t>MAX will never select that MIN node</a:t>
                </a:r>
              </a:p>
            </p:txBody>
          </p:sp>
        </mc:Choice>
        <mc:Fallback xmlns="">
          <p:sp>
            <p:nvSpPr>
              <p:cNvPr id="60" name="Google Shape;6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eaLnBrk="1" hangingPunct="1"/>
                <a:r>
                  <a:rPr lang="en-US" altLang="en-US" sz="2000" dirty="0"/>
                  <a:t>During Minimax, keep track of two additional values:</a:t>
                </a:r>
              </a:p>
              <a:p>
                <a:pPr lvl="1" eaLnBrk="1" hangingPunct="1"/>
                <a:r>
                  <a:rPr lang="el-GR" altLang="en-US" sz="2400" b="1" dirty="0">
                    <a:latin typeface="Times New Roman" panose="02020603050405020304" pitchFamily="18" charset="0"/>
                    <a:cs typeface="Times New Roman" panose="02020603050405020304" pitchFamily="18" charset="0"/>
                  </a:rPr>
                  <a:t>α</a:t>
                </a:r>
                <a:r>
                  <a:rPr lang="en-US" altLang="en-US" b="1" dirty="0"/>
                  <a:t>: MAX’s current </a:t>
                </a:r>
                <a:r>
                  <a:rPr lang="en-US" altLang="en-US" b="1" i="1" dirty="0">
                    <a:solidFill>
                      <a:srgbClr val="C00000"/>
                    </a:solidFill>
                  </a:rPr>
                  <a:t>lower</a:t>
                </a:r>
                <a:r>
                  <a:rPr lang="en-US" altLang="en-US" b="1" dirty="0"/>
                  <a:t> bound on MAX’s outcome </a:t>
                </a:r>
              </a:p>
              <a:p>
                <a:pPr lvl="1" eaLnBrk="1" hangingPunct="1"/>
                <a:r>
                  <a:rPr lang="el-GR" altLang="en-US" sz="2400" b="1" dirty="0">
                    <a:latin typeface="Times New Roman" panose="02020603050405020304" pitchFamily="18" charset="0"/>
                    <a:cs typeface="Times New Roman" panose="02020603050405020304" pitchFamily="18" charset="0"/>
                  </a:rPr>
                  <a:t>β</a:t>
                </a:r>
                <a:r>
                  <a:rPr lang="en-US" altLang="en-US" b="1" dirty="0"/>
                  <a:t>: MIN’s current </a:t>
                </a:r>
                <a:r>
                  <a:rPr lang="en-US" altLang="en-US" b="1" i="1" dirty="0">
                    <a:solidFill>
                      <a:srgbClr val="C00000"/>
                    </a:solidFill>
                  </a:rPr>
                  <a:t>upper</a:t>
                </a:r>
                <a:r>
                  <a:rPr lang="en-US" altLang="en-US" b="1" dirty="0"/>
                  <a:t> bound on MIN’s outcome</a:t>
                </a:r>
              </a:p>
              <a:p>
                <a:pPr lvl="1" eaLnBrk="1" hangingPunct="1"/>
                <a:endParaRPr lang="en-US" altLang="en-US" sz="1400" b="1" dirty="0"/>
              </a:p>
              <a:p>
                <a:pPr eaLnBrk="1" hangingPunct="1"/>
                <a:r>
                  <a:rPr lang="en-US" altLang="en-US" sz="2000" dirty="0"/>
                  <a:t>MAX will never allow a move that could lead to a worse score (for MAX) than </a:t>
                </a:r>
                <a:r>
                  <a:rPr lang="el-GR" altLang="en-US" dirty="0">
                    <a:latin typeface="Times New Roman" panose="02020603050405020304" pitchFamily="18" charset="0"/>
                    <a:ea typeface="ＭＳ Ｐゴシック" pitchFamily="-107" charset="-128"/>
                    <a:cs typeface="Times New Roman" panose="02020603050405020304" pitchFamily="18" charset="0"/>
                  </a:rPr>
                  <a:t>α</a:t>
                </a:r>
                <a:r>
                  <a:rPr lang="el-GR" altLang="en-US" sz="2000" dirty="0"/>
                  <a:t> </a:t>
                </a:r>
                <a:endParaRPr lang="en-US" altLang="en-US" sz="2000" dirty="0"/>
              </a:p>
              <a:p>
                <a:pPr eaLnBrk="1" hangingPunct="1"/>
                <a:r>
                  <a:rPr lang="en-US" altLang="en-US" sz="2000" dirty="0"/>
                  <a:t>MIN will never allow a move that could lead to a better score (for MAX) than </a:t>
                </a:r>
                <a:r>
                  <a:rPr lang="el-GR" altLang="en-US" dirty="0">
                    <a:latin typeface="Times New Roman" panose="02020603050405020304" pitchFamily="18" charset="0"/>
                    <a:ea typeface="ＭＳ Ｐゴシック" pitchFamily="-107" charset="-128"/>
                    <a:cs typeface="Times New Roman" panose="02020603050405020304" pitchFamily="18" charset="0"/>
                  </a:rPr>
                  <a:t>β</a:t>
                </a:r>
                <a:endParaRPr lang="en-US" altLang="en-US" dirty="0">
                  <a:latin typeface="Times New Roman" panose="02020603050405020304" pitchFamily="18" charset="0"/>
                  <a:ea typeface="ＭＳ Ｐゴシック" pitchFamily="-107" charset="-128"/>
                  <a:cs typeface="Times New Roman" panose="02020603050405020304" pitchFamily="18" charset="0"/>
                </a:endParaRPr>
              </a:p>
              <a:p>
                <a:pPr marL="0" indent="0" eaLnBrk="1" hangingPunct="1">
                  <a:buNone/>
                </a:pPr>
                <a:endParaRPr lang="en-US" altLang="en-US" sz="1100" dirty="0"/>
              </a:p>
              <a:p>
                <a:pPr eaLnBrk="1" hangingPunct="1"/>
                <a:r>
                  <a:rPr lang="en-US" altLang="en-US" sz="2000" dirty="0"/>
                  <a:t>Therefore, stop evaluating a branch whenever:</a:t>
                </a:r>
              </a:p>
              <a:p>
                <a:pPr lvl="1" eaLnBrk="1" hangingPunct="1"/>
                <a:r>
                  <a:rPr lang="en-US" altLang="en-US" sz="1800" dirty="0"/>
                  <a:t>When evaluating a MAX node: a value </a:t>
                </a:r>
                <a:r>
                  <a:rPr lang="en-US" altLang="en-US" sz="1800" b="0" i="0">
                    <a:latin typeface="Cambria Math" panose="02040503050406030204" pitchFamily="18" charset="0"/>
                    <a:ea typeface="Cambria Math" panose="02040503050406030204" pitchFamily="18" charset="0"/>
                    <a:cs typeface="Times New Roman" panose="02020603050405020304" pitchFamily="18" charset="0"/>
                  </a:rPr>
                  <a:t>𝑣≥𝛽</a:t>
                </a:r>
                <a:r>
                  <a:rPr lang="el-GR" altLang="en-US" sz="1800" dirty="0"/>
                  <a:t> </a:t>
                </a:r>
                <a:r>
                  <a:rPr lang="en-US" altLang="en-US" sz="1800" dirty="0"/>
                  <a:t>is backed-up</a:t>
                </a:r>
              </a:p>
              <a:p>
                <a:pPr lvl="2" eaLnBrk="1" hangingPunct="1"/>
                <a:r>
                  <a:rPr lang="en-US" altLang="en-US" sz="1600" dirty="0"/>
                  <a:t>MIN will never select that MAX node</a:t>
                </a:r>
              </a:p>
              <a:p>
                <a:pPr lvl="1" eaLnBrk="1" hangingPunct="1"/>
                <a:r>
                  <a:rPr lang="en-US" altLang="en-US" sz="1800" dirty="0"/>
                  <a:t>When evaluating a MIN node: a value </a:t>
                </a:r>
                <a:r>
                  <a:rPr lang="en-US" altLang="en-US" sz="1800" b="0" i="0">
                    <a:latin typeface="Cambria Math" panose="02040503050406030204" pitchFamily="18" charset="0"/>
                    <a:ea typeface="Cambria Math" panose="02040503050406030204" pitchFamily="18" charset="0"/>
                    <a:cs typeface="Times New Roman" panose="02020603050405020304" pitchFamily="18" charset="0"/>
                  </a:rPr>
                  <a:t>𝑣≤𝛼 </a:t>
                </a:r>
                <a:r>
                  <a:rPr lang="en-US" altLang="en-US" sz="1800" dirty="0"/>
                  <a:t>is found</a:t>
                </a:r>
              </a:p>
              <a:p>
                <a:pPr lvl="2" eaLnBrk="1" hangingPunct="1"/>
                <a:r>
                  <a:rPr lang="en-US" altLang="en-US" sz="1600" dirty="0"/>
                  <a:t>MAX will never select that MIN node</a:t>
                </a:r>
              </a:p>
            </p:txBody>
          </p:sp>
        </mc:Fallback>
      </mc:AlternateContent>
      <p:sp>
        <p:nvSpPr>
          <p:cNvPr id="61" name="Google Shape;61;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85</a:t>
            </a:fld>
            <a:endParaRPr/>
          </a:p>
        </p:txBody>
      </p:sp>
    </p:spTree>
    <p:extLst>
      <p:ext uri="{BB962C8B-B14F-4D97-AF65-F5344CB8AC3E}">
        <p14:creationId xmlns:p14="http://schemas.microsoft.com/office/powerpoint/2010/main" val="185288025"/>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mc:AlternateContent xmlns:mc="http://schemas.openxmlformats.org/markup-compatibility/2006" xmlns:a14="http://schemas.microsoft.com/office/drawing/2010/main">
        <mc:Choice Requires="a14">
          <p:sp>
            <p:nvSpPr>
              <p:cNvPr id="60" name="Google Shape;6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eaLnBrk="1" hangingPunct="1"/>
                <a:r>
                  <a:rPr lang="en-US" altLang="en-US" sz="2000" dirty="0"/>
                  <a:t>During Minimax, keep track of two additional values:</a:t>
                </a:r>
              </a:p>
              <a:p>
                <a:pPr lvl="1" eaLnBrk="1" hangingPunct="1"/>
                <a:r>
                  <a:rPr lang="el-GR" altLang="en-US" sz="2400" b="1" dirty="0">
                    <a:latin typeface="Times New Roman" panose="02020603050405020304" pitchFamily="18" charset="0"/>
                    <a:cs typeface="Times New Roman" panose="02020603050405020304" pitchFamily="18" charset="0"/>
                  </a:rPr>
                  <a:t>α</a:t>
                </a:r>
                <a:r>
                  <a:rPr lang="en-US" altLang="en-US" b="1" dirty="0"/>
                  <a:t>: MAX’s current </a:t>
                </a:r>
                <a:r>
                  <a:rPr lang="en-US" altLang="en-US" b="1" i="1" dirty="0">
                    <a:solidFill>
                      <a:srgbClr val="C00000"/>
                    </a:solidFill>
                  </a:rPr>
                  <a:t>lower</a:t>
                </a:r>
                <a:r>
                  <a:rPr lang="en-US" altLang="en-US" b="1" dirty="0"/>
                  <a:t> bound on MAX’s outcome </a:t>
                </a:r>
              </a:p>
              <a:p>
                <a:pPr lvl="1" eaLnBrk="1" hangingPunct="1"/>
                <a:r>
                  <a:rPr lang="el-GR" altLang="en-US" sz="2400" b="1" dirty="0">
                    <a:latin typeface="Times New Roman" panose="02020603050405020304" pitchFamily="18" charset="0"/>
                    <a:cs typeface="Times New Roman" panose="02020603050405020304" pitchFamily="18" charset="0"/>
                  </a:rPr>
                  <a:t>β</a:t>
                </a:r>
                <a:r>
                  <a:rPr lang="en-US" altLang="en-US" b="1" dirty="0"/>
                  <a:t>: MIN’s current </a:t>
                </a:r>
                <a:r>
                  <a:rPr lang="en-US" altLang="en-US" b="1" i="1" dirty="0">
                    <a:solidFill>
                      <a:srgbClr val="C00000"/>
                    </a:solidFill>
                  </a:rPr>
                  <a:t>upper</a:t>
                </a:r>
                <a:r>
                  <a:rPr lang="en-US" altLang="en-US" b="1" dirty="0"/>
                  <a:t> bound on MIN’s outcome</a:t>
                </a:r>
              </a:p>
              <a:p>
                <a:pPr lvl="1" eaLnBrk="1" hangingPunct="1"/>
                <a:endParaRPr lang="en-US" altLang="en-US" sz="1400" b="1" dirty="0"/>
              </a:p>
              <a:p>
                <a:pPr eaLnBrk="1" hangingPunct="1"/>
                <a:r>
                  <a:rPr lang="en-US" altLang="en-US" sz="2000" dirty="0"/>
                  <a:t>MAX will never allow a move that could lead to a worse score (for MAX) than </a:t>
                </a:r>
                <a:r>
                  <a:rPr lang="el-GR" altLang="en-US" dirty="0">
                    <a:latin typeface="Times New Roman" panose="02020603050405020304" pitchFamily="18" charset="0"/>
                    <a:ea typeface="ＭＳ Ｐゴシック" pitchFamily="-107" charset="-128"/>
                    <a:cs typeface="Times New Roman" panose="02020603050405020304" pitchFamily="18" charset="0"/>
                  </a:rPr>
                  <a:t>α</a:t>
                </a:r>
                <a:r>
                  <a:rPr lang="el-GR" altLang="en-US" sz="2000" dirty="0"/>
                  <a:t> </a:t>
                </a:r>
                <a:endParaRPr lang="en-US" altLang="en-US" sz="2000" dirty="0"/>
              </a:p>
              <a:p>
                <a:pPr eaLnBrk="1" hangingPunct="1"/>
                <a:r>
                  <a:rPr lang="en-US" altLang="en-US" sz="2000" dirty="0"/>
                  <a:t>MIN will never allow a move that could lead to a better score (for MAX) than </a:t>
                </a:r>
                <a:r>
                  <a:rPr lang="el-GR" altLang="en-US" dirty="0">
                    <a:latin typeface="Times New Roman" panose="02020603050405020304" pitchFamily="18" charset="0"/>
                    <a:ea typeface="ＭＳ Ｐゴシック" pitchFamily="-107" charset="-128"/>
                    <a:cs typeface="Times New Roman" panose="02020603050405020304" pitchFamily="18" charset="0"/>
                  </a:rPr>
                  <a:t>β</a:t>
                </a:r>
                <a:endParaRPr lang="en-US" altLang="en-US" dirty="0">
                  <a:latin typeface="Times New Roman" panose="02020603050405020304" pitchFamily="18" charset="0"/>
                  <a:ea typeface="ＭＳ Ｐゴシック" pitchFamily="-107" charset="-128"/>
                  <a:cs typeface="Times New Roman" panose="02020603050405020304" pitchFamily="18" charset="0"/>
                </a:endParaRPr>
              </a:p>
              <a:p>
                <a:pPr marL="0" indent="0" eaLnBrk="1" hangingPunct="1">
                  <a:buNone/>
                </a:pPr>
                <a:endParaRPr lang="en-US" altLang="en-US" sz="1100" dirty="0"/>
              </a:p>
              <a:p>
                <a:pPr eaLnBrk="1" hangingPunct="1"/>
                <a:r>
                  <a:rPr lang="en-US" altLang="en-US" sz="2000" dirty="0"/>
                  <a:t>Therefore, stop evaluating a branch whenever:</a:t>
                </a:r>
              </a:p>
              <a:p>
                <a:pPr lvl="1" eaLnBrk="1" hangingPunct="1"/>
                <a:r>
                  <a:rPr lang="en-US" altLang="en-US" sz="1800" dirty="0"/>
                  <a:t>When evaluating a MAX node: a value </a:t>
                </a:r>
                <a14:m>
                  <m:oMath xmlns:m="http://schemas.openxmlformats.org/officeDocument/2006/math">
                    <m:r>
                      <a:rPr lang="en-US" altLang="en-US" sz="1800" b="0" i="1" smtClean="0">
                        <a:latin typeface="Cambria Math" panose="02040503050406030204" pitchFamily="18" charset="0"/>
                        <a:ea typeface="Cambria Math" panose="02040503050406030204" pitchFamily="18" charset="0"/>
                        <a:cs typeface="Times New Roman" panose="02020603050405020304" pitchFamily="18" charset="0"/>
                      </a:rPr>
                      <m:t>𝑣</m:t>
                    </m:r>
                    <m:r>
                      <a:rPr lang="en-US" altLang="en-US" sz="1800" b="0" i="1" smtClean="0">
                        <a:latin typeface="Cambria Math" panose="02040503050406030204" pitchFamily="18" charset="0"/>
                        <a:ea typeface="Cambria Math" panose="02040503050406030204" pitchFamily="18" charset="0"/>
                        <a:cs typeface="Times New Roman" panose="02020603050405020304" pitchFamily="18" charset="0"/>
                      </a:rPr>
                      <m:t>≥</m:t>
                    </m:r>
                    <m:r>
                      <a:rPr lang="en-US" altLang="en-US" sz="1800" b="0" i="1" smtClean="0">
                        <a:latin typeface="Cambria Math" panose="02040503050406030204" pitchFamily="18" charset="0"/>
                        <a:ea typeface="Cambria Math" panose="02040503050406030204" pitchFamily="18" charset="0"/>
                        <a:cs typeface="Times New Roman" panose="02020603050405020304" pitchFamily="18" charset="0"/>
                      </a:rPr>
                      <m:t>𝛽</m:t>
                    </m:r>
                  </m:oMath>
                </a14:m>
                <a:r>
                  <a:rPr lang="el-GR" altLang="en-US" sz="1800" dirty="0"/>
                  <a:t> </a:t>
                </a:r>
                <a:r>
                  <a:rPr lang="en-US" altLang="en-US" sz="1800" dirty="0"/>
                  <a:t>is backed-up</a:t>
                </a:r>
              </a:p>
              <a:p>
                <a:pPr lvl="2" eaLnBrk="1" hangingPunct="1"/>
                <a:r>
                  <a:rPr lang="en-US" altLang="en-US" sz="1600" dirty="0"/>
                  <a:t>MIN will never select that MAX node</a:t>
                </a:r>
              </a:p>
              <a:p>
                <a:pPr lvl="1" eaLnBrk="1" hangingPunct="1"/>
                <a:r>
                  <a:rPr lang="en-US" altLang="en-US" sz="1800" dirty="0"/>
                  <a:t>When evaluating a MIN node: a value </a:t>
                </a:r>
                <a14:m>
                  <m:oMath xmlns:m="http://schemas.openxmlformats.org/officeDocument/2006/math">
                    <m:r>
                      <a:rPr lang="en-US" altLang="en-US" sz="1800" b="0" i="1" smtClean="0">
                        <a:latin typeface="Cambria Math" panose="02040503050406030204" pitchFamily="18" charset="0"/>
                        <a:ea typeface="Cambria Math" panose="02040503050406030204" pitchFamily="18" charset="0"/>
                        <a:cs typeface="Times New Roman" panose="02020603050405020304" pitchFamily="18" charset="0"/>
                      </a:rPr>
                      <m:t>𝑣</m:t>
                    </m:r>
                    <m:r>
                      <a:rPr lang="en-US" altLang="en-US" sz="1800" b="0" i="1" smtClean="0">
                        <a:latin typeface="Cambria Math" panose="02040503050406030204" pitchFamily="18" charset="0"/>
                        <a:ea typeface="Cambria Math" panose="02040503050406030204" pitchFamily="18" charset="0"/>
                        <a:cs typeface="Times New Roman" panose="02020603050405020304" pitchFamily="18" charset="0"/>
                      </a:rPr>
                      <m:t>≤</m:t>
                    </m:r>
                    <m:r>
                      <a:rPr lang="en-US" altLang="en-US" sz="1800" b="0" i="1" smtClean="0">
                        <a:latin typeface="Cambria Math" panose="02040503050406030204" pitchFamily="18" charset="0"/>
                        <a:ea typeface="Cambria Math" panose="02040503050406030204" pitchFamily="18" charset="0"/>
                        <a:cs typeface="Times New Roman" panose="02020603050405020304" pitchFamily="18" charset="0"/>
                      </a:rPr>
                      <m:t>𝛼</m:t>
                    </m:r>
                    <m:r>
                      <a:rPr lang="en-US" altLang="en-US" sz="1800" b="0" i="1" smtClean="0">
                        <a:latin typeface="Cambria Math" panose="02040503050406030204" pitchFamily="18" charset="0"/>
                        <a:ea typeface="Cambria Math" panose="02040503050406030204" pitchFamily="18" charset="0"/>
                        <a:cs typeface="Times New Roman" panose="02020603050405020304" pitchFamily="18" charset="0"/>
                      </a:rPr>
                      <m:t> </m:t>
                    </m:r>
                  </m:oMath>
                </a14:m>
                <a:r>
                  <a:rPr lang="en-US" altLang="en-US" sz="1800" dirty="0"/>
                  <a:t>is found</a:t>
                </a:r>
              </a:p>
              <a:p>
                <a:pPr lvl="2" eaLnBrk="1" hangingPunct="1"/>
                <a:r>
                  <a:rPr lang="en-US" altLang="en-US" sz="1600" dirty="0"/>
                  <a:t>MAX will never select that MIN node</a:t>
                </a:r>
              </a:p>
            </p:txBody>
          </p:sp>
        </mc:Choice>
        <mc:Fallback xmlns="">
          <p:sp>
            <p:nvSpPr>
              <p:cNvPr id="60" name="Google Shape;6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eaLnBrk="1" hangingPunct="1"/>
                <a:r>
                  <a:rPr lang="en-US" altLang="en-US" sz="2000" dirty="0"/>
                  <a:t>During Minimax, keep track of two additional values:</a:t>
                </a:r>
              </a:p>
              <a:p>
                <a:pPr lvl="1" eaLnBrk="1" hangingPunct="1"/>
                <a:r>
                  <a:rPr lang="el-GR" altLang="en-US" sz="2400" b="1" dirty="0">
                    <a:latin typeface="Times New Roman" panose="02020603050405020304" pitchFamily="18" charset="0"/>
                    <a:cs typeface="Times New Roman" panose="02020603050405020304" pitchFamily="18" charset="0"/>
                  </a:rPr>
                  <a:t>α</a:t>
                </a:r>
                <a:r>
                  <a:rPr lang="en-US" altLang="en-US" b="1" dirty="0"/>
                  <a:t>: MAX’s current </a:t>
                </a:r>
                <a:r>
                  <a:rPr lang="en-US" altLang="en-US" b="1" i="1" dirty="0">
                    <a:solidFill>
                      <a:srgbClr val="C00000"/>
                    </a:solidFill>
                  </a:rPr>
                  <a:t>lower</a:t>
                </a:r>
                <a:r>
                  <a:rPr lang="en-US" altLang="en-US" b="1" dirty="0"/>
                  <a:t> bound on MAX’s outcome </a:t>
                </a:r>
              </a:p>
              <a:p>
                <a:pPr lvl="1" eaLnBrk="1" hangingPunct="1"/>
                <a:r>
                  <a:rPr lang="el-GR" altLang="en-US" sz="2400" b="1" dirty="0">
                    <a:latin typeface="Times New Roman" panose="02020603050405020304" pitchFamily="18" charset="0"/>
                    <a:cs typeface="Times New Roman" panose="02020603050405020304" pitchFamily="18" charset="0"/>
                  </a:rPr>
                  <a:t>β</a:t>
                </a:r>
                <a:r>
                  <a:rPr lang="en-US" altLang="en-US" b="1" dirty="0"/>
                  <a:t>: MIN’s current </a:t>
                </a:r>
                <a:r>
                  <a:rPr lang="en-US" altLang="en-US" b="1" i="1" dirty="0">
                    <a:solidFill>
                      <a:srgbClr val="C00000"/>
                    </a:solidFill>
                  </a:rPr>
                  <a:t>upper</a:t>
                </a:r>
                <a:r>
                  <a:rPr lang="en-US" altLang="en-US" b="1" dirty="0"/>
                  <a:t> bound on MIN’s outcome</a:t>
                </a:r>
              </a:p>
              <a:p>
                <a:pPr lvl="1" eaLnBrk="1" hangingPunct="1"/>
                <a:endParaRPr lang="en-US" altLang="en-US" sz="1400" b="1" dirty="0"/>
              </a:p>
              <a:p>
                <a:pPr eaLnBrk="1" hangingPunct="1"/>
                <a:r>
                  <a:rPr lang="en-US" altLang="en-US" sz="2000" dirty="0"/>
                  <a:t>MAX will never allow a move that could lead to a worse score (for MAX) than </a:t>
                </a:r>
                <a:r>
                  <a:rPr lang="el-GR" altLang="en-US" dirty="0">
                    <a:latin typeface="Times New Roman" panose="02020603050405020304" pitchFamily="18" charset="0"/>
                    <a:ea typeface="ＭＳ Ｐゴシック" pitchFamily="-107" charset="-128"/>
                    <a:cs typeface="Times New Roman" panose="02020603050405020304" pitchFamily="18" charset="0"/>
                  </a:rPr>
                  <a:t>α</a:t>
                </a:r>
                <a:r>
                  <a:rPr lang="el-GR" altLang="en-US" sz="2000" dirty="0"/>
                  <a:t> </a:t>
                </a:r>
                <a:endParaRPr lang="en-US" altLang="en-US" sz="2000" dirty="0"/>
              </a:p>
              <a:p>
                <a:pPr eaLnBrk="1" hangingPunct="1"/>
                <a:r>
                  <a:rPr lang="en-US" altLang="en-US" sz="2000" dirty="0"/>
                  <a:t>MIN will never allow a move that could lead to a better score (for MAX) than </a:t>
                </a:r>
                <a:r>
                  <a:rPr lang="el-GR" altLang="en-US" dirty="0">
                    <a:latin typeface="Times New Roman" panose="02020603050405020304" pitchFamily="18" charset="0"/>
                    <a:ea typeface="ＭＳ Ｐゴシック" pitchFamily="-107" charset="-128"/>
                    <a:cs typeface="Times New Roman" panose="02020603050405020304" pitchFamily="18" charset="0"/>
                  </a:rPr>
                  <a:t>β</a:t>
                </a:r>
                <a:endParaRPr lang="en-US" altLang="en-US" dirty="0">
                  <a:latin typeface="Times New Roman" panose="02020603050405020304" pitchFamily="18" charset="0"/>
                  <a:ea typeface="ＭＳ Ｐゴシック" pitchFamily="-107" charset="-128"/>
                  <a:cs typeface="Times New Roman" panose="02020603050405020304" pitchFamily="18" charset="0"/>
                </a:endParaRPr>
              </a:p>
              <a:p>
                <a:pPr marL="0" indent="0" eaLnBrk="1" hangingPunct="1">
                  <a:buNone/>
                </a:pPr>
                <a:endParaRPr lang="en-US" altLang="en-US" sz="1100" dirty="0"/>
              </a:p>
              <a:p>
                <a:pPr eaLnBrk="1" hangingPunct="1"/>
                <a:r>
                  <a:rPr lang="en-US" altLang="en-US" sz="2000" dirty="0"/>
                  <a:t>Therefore, stop evaluating a branch whenever:</a:t>
                </a:r>
              </a:p>
              <a:p>
                <a:pPr lvl="1" eaLnBrk="1" hangingPunct="1"/>
                <a:r>
                  <a:rPr lang="en-US" altLang="en-US" sz="1800" dirty="0"/>
                  <a:t>When evaluating a MAX node: a value </a:t>
                </a:r>
                <a:r>
                  <a:rPr lang="en-US" altLang="en-US" sz="1800" b="0" i="0">
                    <a:latin typeface="Cambria Math" panose="02040503050406030204" pitchFamily="18" charset="0"/>
                    <a:ea typeface="Cambria Math" panose="02040503050406030204" pitchFamily="18" charset="0"/>
                    <a:cs typeface="Times New Roman" panose="02020603050405020304" pitchFamily="18" charset="0"/>
                  </a:rPr>
                  <a:t>𝑣≥𝛽</a:t>
                </a:r>
                <a:r>
                  <a:rPr lang="el-GR" altLang="en-US" sz="1800" dirty="0"/>
                  <a:t> </a:t>
                </a:r>
                <a:r>
                  <a:rPr lang="en-US" altLang="en-US" sz="1800" dirty="0"/>
                  <a:t>is backed-up</a:t>
                </a:r>
              </a:p>
              <a:p>
                <a:pPr lvl="2" eaLnBrk="1" hangingPunct="1"/>
                <a:r>
                  <a:rPr lang="en-US" altLang="en-US" sz="1600" dirty="0"/>
                  <a:t>MIN will never select that MAX node</a:t>
                </a:r>
              </a:p>
              <a:p>
                <a:pPr lvl="1" eaLnBrk="1" hangingPunct="1"/>
                <a:r>
                  <a:rPr lang="en-US" altLang="en-US" sz="1800" dirty="0"/>
                  <a:t>When evaluating a MIN node: a value </a:t>
                </a:r>
                <a:r>
                  <a:rPr lang="en-US" altLang="en-US" sz="1800" b="0" i="0">
                    <a:latin typeface="Cambria Math" panose="02040503050406030204" pitchFamily="18" charset="0"/>
                    <a:ea typeface="Cambria Math" panose="02040503050406030204" pitchFamily="18" charset="0"/>
                    <a:cs typeface="Times New Roman" panose="02020603050405020304" pitchFamily="18" charset="0"/>
                  </a:rPr>
                  <a:t>𝑣≤𝛼 </a:t>
                </a:r>
                <a:r>
                  <a:rPr lang="en-US" altLang="en-US" sz="1800" dirty="0"/>
                  <a:t>is found</a:t>
                </a:r>
              </a:p>
              <a:p>
                <a:pPr lvl="2" eaLnBrk="1" hangingPunct="1"/>
                <a:r>
                  <a:rPr lang="en-US" altLang="en-US" sz="1600" dirty="0"/>
                  <a:t>MAX will never select that MIN node</a:t>
                </a:r>
              </a:p>
            </p:txBody>
          </p:sp>
        </mc:Fallback>
      </mc:AlternateContent>
      <p:sp>
        <p:nvSpPr>
          <p:cNvPr id="61" name="Google Shape;61;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86</a:t>
            </a:fld>
            <a:endParaRPr/>
          </a:p>
        </p:txBody>
      </p:sp>
    </p:spTree>
    <p:extLst>
      <p:ext uri="{BB962C8B-B14F-4D97-AF65-F5344CB8AC3E}">
        <p14:creationId xmlns:p14="http://schemas.microsoft.com/office/powerpoint/2010/main" val="1092111350"/>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mc:AlternateContent xmlns:mc="http://schemas.openxmlformats.org/markup-compatibility/2006" xmlns:a14="http://schemas.microsoft.com/office/drawing/2010/main">
        <mc:Choice Requires="a14">
          <p:sp>
            <p:nvSpPr>
              <p:cNvPr id="60" name="Google Shape;6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eaLnBrk="1" hangingPunct="1"/>
                <a:r>
                  <a:rPr lang="en-US" altLang="en-US" sz="2000" dirty="0"/>
                  <a:t>During Minimax, keep track of two additional values:</a:t>
                </a:r>
              </a:p>
              <a:p>
                <a:pPr lvl="1" eaLnBrk="1" hangingPunct="1"/>
                <a:r>
                  <a:rPr lang="el-GR" altLang="en-US" sz="2400" b="1" dirty="0">
                    <a:latin typeface="Times New Roman" panose="02020603050405020304" pitchFamily="18" charset="0"/>
                    <a:cs typeface="Times New Roman" panose="02020603050405020304" pitchFamily="18" charset="0"/>
                  </a:rPr>
                  <a:t>α</a:t>
                </a:r>
                <a:r>
                  <a:rPr lang="en-US" altLang="en-US" b="1" dirty="0"/>
                  <a:t>: MAX’s current </a:t>
                </a:r>
                <a:r>
                  <a:rPr lang="en-US" altLang="en-US" b="1" i="1" dirty="0">
                    <a:solidFill>
                      <a:srgbClr val="C00000"/>
                    </a:solidFill>
                  </a:rPr>
                  <a:t>lower</a:t>
                </a:r>
                <a:r>
                  <a:rPr lang="en-US" altLang="en-US" b="1" dirty="0"/>
                  <a:t> bound on MAX’s outcome </a:t>
                </a:r>
              </a:p>
              <a:p>
                <a:pPr lvl="1" eaLnBrk="1" hangingPunct="1"/>
                <a:r>
                  <a:rPr lang="el-GR" altLang="en-US" sz="2400" b="1" dirty="0">
                    <a:latin typeface="Times New Roman" panose="02020603050405020304" pitchFamily="18" charset="0"/>
                    <a:cs typeface="Times New Roman" panose="02020603050405020304" pitchFamily="18" charset="0"/>
                  </a:rPr>
                  <a:t>β</a:t>
                </a:r>
                <a:r>
                  <a:rPr lang="en-US" altLang="en-US" b="1" dirty="0"/>
                  <a:t>: MIN’s current </a:t>
                </a:r>
                <a:r>
                  <a:rPr lang="en-US" altLang="en-US" b="1" i="1" dirty="0">
                    <a:solidFill>
                      <a:srgbClr val="C00000"/>
                    </a:solidFill>
                  </a:rPr>
                  <a:t>upper</a:t>
                </a:r>
                <a:r>
                  <a:rPr lang="en-US" altLang="en-US" b="1" dirty="0"/>
                  <a:t> bound on MIN’s outcome</a:t>
                </a:r>
              </a:p>
              <a:p>
                <a:pPr lvl="1" eaLnBrk="1" hangingPunct="1"/>
                <a:endParaRPr lang="en-US" altLang="en-US" sz="1400" b="1" dirty="0"/>
              </a:p>
              <a:p>
                <a:pPr eaLnBrk="1" hangingPunct="1"/>
                <a:r>
                  <a:rPr lang="en-US" altLang="en-US" sz="2000" dirty="0"/>
                  <a:t>MAX will never allow a move that could lead to a worse score (for MAX) than </a:t>
                </a:r>
                <a:r>
                  <a:rPr lang="el-GR" altLang="en-US" dirty="0">
                    <a:latin typeface="Times New Roman" panose="02020603050405020304" pitchFamily="18" charset="0"/>
                    <a:ea typeface="ＭＳ Ｐゴシック" pitchFamily="-107" charset="-128"/>
                    <a:cs typeface="Times New Roman" panose="02020603050405020304" pitchFamily="18" charset="0"/>
                  </a:rPr>
                  <a:t>α</a:t>
                </a:r>
                <a:r>
                  <a:rPr lang="el-GR" altLang="en-US" sz="2000" dirty="0"/>
                  <a:t> </a:t>
                </a:r>
                <a:endParaRPr lang="en-US" altLang="en-US" sz="2000" dirty="0"/>
              </a:p>
              <a:p>
                <a:pPr eaLnBrk="1" hangingPunct="1"/>
                <a:r>
                  <a:rPr lang="en-US" altLang="en-US" sz="2000" dirty="0"/>
                  <a:t>MIN will never allow a move that could lead to a better score (for MAX) than </a:t>
                </a:r>
                <a:r>
                  <a:rPr lang="el-GR" altLang="en-US" dirty="0">
                    <a:latin typeface="Times New Roman" panose="02020603050405020304" pitchFamily="18" charset="0"/>
                    <a:ea typeface="ＭＳ Ｐゴシック" pitchFamily="-107" charset="-128"/>
                    <a:cs typeface="Times New Roman" panose="02020603050405020304" pitchFamily="18" charset="0"/>
                  </a:rPr>
                  <a:t>β</a:t>
                </a:r>
                <a:endParaRPr lang="en-US" altLang="en-US" dirty="0">
                  <a:latin typeface="Times New Roman" panose="02020603050405020304" pitchFamily="18" charset="0"/>
                  <a:ea typeface="ＭＳ Ｐゴシック" pitchFamily="-107" charset="-128"/>
                  <a:cs typeface="Times New Roman" panose="02020603050405020304" pitchFamily="18" charset="0"/>
                </a:endParaRPr>
              </a:p>
              <a:p>
                <a:pPr marL="0" indent="0" eaLnBrk="1" hangingPunct="1">
                  <a:buNone/>
                </a:pPr>
                <a:endParaRPr lang="en-US" altLang="en-US" sz="1100" dirty="0"/>
              </a:p>
              <a:p>
                <a:pPr eaLnBrk="1" hangingPunct="1"/>
                <a:r>
                  <a:rPr lang="en-US" altLang="en-US" sz="2000" dirty="0"/>
                  <a:t>Therefore, stop evaluating a branch whenever:</a:t>
                </a:r>
              </a:p>
              <a:p>
                <a:pPr lvl="1" eaLnBrk="1" hangingPunct="1"/>
                <a:r>
                  <a:rPr lang="en-US" altLang="en-US" sz="1800" dirty="0"/>
                  <a:t>When evaluating a MAX node: a value </a:t>
                </a:r>
                <a14:m>
                  <m:oMath xmlns:m="http://schemas.openxmlformats.org/officeDocument/2006/math">
                    <m:r>
                      <a:rPr lang="en-US" altLang="en-US" sz="1800" b="0" i="1" smtClean="0">
                        <a:latin typeface="Cambria Math" panose="02040503050406030204" pitchFamily="18" charset="0"/>
                        <a:ea typeface="Cambria Math" panose="02040503050406030204" pitchFamily="18" charset="0"/>
                        <a:cs typeface="Times New Roman" panose="02020603050405020304" pitchFamily="18" charset="0"/>
                      </a:rPr>
                      <m:t>𝑣</m:t>
                    </m:r>
                    <m:r>
                      <a:rPr lang="en-US" altLang="en-US" sz="1800" b="0" i="1" smtClean="0">
                        <a:latin typeface="Cambria Math" panose="02040503050406030204" pitchFamily="18" charset="0"/>
                        <a:ea typeface="Cambria Math" panose="02040503050406030204" pitchFamily="18" charset="0"/>
                        <a:cs typeface="Times New Roman" panose="02020603050405020304" pitchFamily="18" charset="0"/>
                      </a:rPr>
                      <m:t>≥</m:t>
                    </m:r>
                    <m:r>
                      <a:rPr lang="en-US" altLang="en-US" sz="1800" b="0" i="1" smtClean="0">
                        <a:latin typeface="Cambria Math" panose="02040503050406030204" pitchFamily="18" charset="0"/>
                        <a:ea typeface="Cambria Math" panose="02040503050406030204" pitchFamily="18" charset="0"/>
                        <a:cs typeface="Times New Roman" panose="02020603050405020304" pitchFamily="18" charset="0"/>
                      </a:rPr>
                      <m:t>𝛽</m:t>
                    </m:r>
                  </m:oMath>
                </a14:m>
                <a:r>
                  <a:rPr lang="el-GR" altLang="en-US" sz="1800" dirty="0"/>
                  <a:t> </a:t>
                </a:r>
                <a:r>
                  <a:rPr lang="en-US" altLang="en-US" sz="1800" dirty="0"/>
                  <a:t>is backed-up</a:t>
                </a:r>
              </a:p>
              <a:p>
                <a:pPr lvl="2" eaLnBrk="1" hangingPunct="1"/>
                <a:r>
                  <a:rPr lang="en-US" altLang="en-US" sz="1600" dirty="0"/>
                  <a:t>MIN will never select that MAX node</a:t>
                </a:r>
              </a:p>
              <a:p>
                <a:pPr lvl="1" eaLnBrk="1" hangingPunct="1"/>
                <a:r>
                  <a:rPr lang="en-US" altLang="en-US" sz="1800" dirty="0"/>
                  <a:t>When evaluating a MIN node: a value </a:t>
                </a:r>
                <a14:m>
                  <m:oMath xmlns:m="http://schemas.openxmlformats.org/officeDocument/2006/math">
                    <m:r>
                      <a:rPr lang="en-US" altLang="en-US" sz="1800" b="0" i="1" smtClean="0">
                        <a:latin typeface="Cambria Math" panose="02040503050406030204" pitchFamily="18" charset="0"/>
                        <a:ea typeface="Cambria Math" panose="02040503050406030204" pitchFamily="18" charset="0"/>
                        <a:cs typeface="Times New Roman" panose="02020603050405020304" pitchFamily="18" charset="0"/>
                      </a:rPr>
                      <m:t>𝑣</m:t>
                    </m:r>
                    <m:r>
                      <a:rPr lang="en-US" altLang="en-US" sz="1800" b="0" i="1" smtClean="0">
                        <a:latin typeface="Cambria Math" panose="02040503050406030204" pitchFamily="18" charset="0"/>
                        <a:ea typeface="Cambria Math" panose="02040503050406030204" pitchFamily="18" charset="0"/>
                        <a:cs typeface="Times New Roman" panose="02020603050405020304" pitchFamily="18" charset="0"/>
                      </a:rPr>
                      <m:t>≤</m:t>
                    </m:r>
                    <m:r>
                      <a:rPr lang="en-US" altLang="en-US" sz="1800" b="0" i="1" smtClean="0">
                        <a:latin typeface="Cambria Math" panose="02040503050406030204" pitchFamily="18" charset="0"/>
                        <a:ea typeface="Cambria Math" panose="02040503050406030204" pitchFamily="18" charset="0"/>
                        <a:cs typeface="Times New Roman" panose="02020603050405020304" pitchFamily="18" charset="0"/>
                      </a:rPr>
                      <m:t>𝛼</m:t>
                    </m:r>
                    <m:r>
                      <a:rPr lang="en-US" altLang="en-US" sz="1800" b="0" i="1" smtClean="0">
                        <a:latin typeface="Cambria Math" panose="02040503050406030204" pitchFamily="18" charset="0"/>
                        <a:ea typeface="Cambria Math" panose="02040503050406030204" pitchFamily="18" charset="0"/>
                        <a:cs typeface="Times New Roman" panose="02020603050405020304" pitchFamily="18" charset="0"/>
                      </a:rPr>
                      <m:t> </m:t>
                    </m:r>
                  </m:oMath>
                </a14:m>
                <a:r>
                  <a:rPr lang="en-US" altLang="en-US" sz="1800" dirty="0"/>
                  <a:t>is found</a:t>
                </a:r>
              </a:p>
              <a:p>
                <a:pPr lvl="2" eaLnBrk="1" hangingPunct="1"/>
                <a:r>
                  <a:rPr lang="en-US" altLang="en-US" sz="1600" dirty="0"/>
                  <a:t>MAX will never select that MIN node</a:t>
                </a:r>
              </a:p>
            </p:txBody>
          </p:sp>
        </mc:Choice>
        <mc:Fallback xmlns="">
          <p:sp>
            <p:nvSpPr>
              <p:cNvPr id="60" name="Google Shape;6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eaLnBrk="1" hangingPunct="1"/>
                <a:r>
                  <a:rPr lang="en-US" altLang="en-US" sz="2000" dirty="0"/>
                  <a:t>During Minimax, keep track of two additional values:</a:t>
                </a:r>
              </a:p>
              <a:p>
                <a:pPr lvl="1" eaLnBrk="1" hangingPunct="1"/>
                <a:r>
                  <a:rPr lang="el-GR" altLang="en-US" sz="2400" b="1" dirty="0">
                    <a:latin typeface="Times New Roman" panose="02020603050405020304" pitchFamily="18" charset="0"/>
                    <a:cs typeface="Times New Roman" panose="02020603050405020304" pitchFamily="18" charset="0"/>
                  </a:rPr>
                  <a:t>α</a:t>
                </a:r>
                <a:r>
                  <a:rPr lang="en-US" altLang="en-US" b="1" dirty="0"/>
                  <a:t>: MAX’s current </a:t>
                </a:r>
                <a:r>
                  <a:rPr lang="en-US" altLang="en-US" b="1" i="1" dirty="0">
                    <a:solidFill>
                      <a:srgbClr val="C00000"/>
                    </a:solidFill>
                  </a:rPr>
                  <a:t>lower</a:t>
                </a:r>
                <a:r>
                  <a:rPr lang="en-US" altLang="en-US" b="1" dirty="0"/>
                  <a:t> bound on MAX’s outcome </a:t>
                </a:r>
              </a:p>
              <a:p>
                <a:pPr lvl="1" eaLnBrk="1" hangingPunct="1"/>
                <a:r>
                  <a:rPr lang="el-GR" altLang="en-US" sz="2400" b="1" dirty="0">
                    <a:latin typeface="Times New Roman" panose="02020603050405020304" pitchFamily="18" charset="0"/>
                    <a:cs typeface="Times New Roman" panose="02020603050405020304" pitchFamily="18" charset="0"/>
                  </a:rPr>
                  <a:t>β</a:t>
                </a:r>
                <a:r>
                  <a:rPr lang="en-US" altLang="en-US" b="1" dirty="0"/>
                  <a:t>: MIN’s current </a:t>
                </a:r>
                <a:r>
                  <a:rPr lang="en-US" altLang="en-US" b="1" i="1" dirty="0">
                    <a:solidFill>
                      <a:srgbClr val="C00000"/>
                    </a:solidFill>
                  </a:rPr>
                  <a:t>upper</a:t>
                </a:r>
                <a:r>
                  <a:rPr lang="en-US" altLang="en-US" b="1" dirty="0"/>
                  <a:t> bound on MIN’s outcome</a:t>
                </a:r>
              </a:p>
              <a:p>
                <a:pPr lvl="1" eaLnBrk="1" hangingPunct="1"/>
                <a:endParaRPr lang="en-US" altLang="en-US" sz="1400" b="1" dirty="0"/>
              </a:p>
              <a:p>
                <a:pPr eaLnBrk="1" hangingPunct="1"/>
                <a:r>
                  <a:rPr lang="en-US" altLang="en-US" sz="2000" dirty="0"/>
                  <a:t>MAX will never allow a move that could lead to a worse score (for MAX) than </a:t>
                </a:r>
                <a:r>
                  <a:rPr lang="el-GR" altLang="en-US" dirty="0">
                    <a:latin typeface="Times New Roman" panose="02020603050405020304" pitchFamily="18" charset="0"/>
                    <a:ea typeface="ＭＳ Ｐゴシック" pitchFamily="-107" charset="-128"/>
                    <a:cs typeface="Times New Roman" panose="02020603050405020304" pitchFamily="18" charset="0"/>
                  </a:rPr>
                  <a:t>α</a:t>
                </a:r>
                <a:r>
                  <a:rPr lang="el-GR" altLang="en-US" sz="2000" dirty="0"/>
                  <a:t> </a:t>
                </a:r>
                <a:endParaRPr lang="en-US" altLang="en-US" sz="2000" dirty="0"/>
              </a:p>
              <a:p>
                <a:pPr eaLnBrk="1" hangingPunct="1"/>
                <a:r>
                  <a:rPr lang="en-US" altLang="en-US" sz="2000" dirty="0"/>
                  <a:t>MIN will never allow a move that could lead to a better score (for MAX) than </a:t>
                </a:r>
                <a:r>
                  <a:rPr lang="el-GR" altLang="en-US" dirty="0">
                    <a:latin typeface="Times New Roman" panose="02020603050405020304" pitchFamily="18" charset="0"/>
                    <a:ea typeface="ＭＳ Ｐゴシック" pitchFamily="-107" charset="-128"/>
                    <a:cs typeface="Times New Roman" panose="02020603050405020304" pitchFamily="18" charset="0"/>
                  </a:rPr>
                  <a:t>β</a:t>
                </a:r>
                <a:endParaRPr lang="en-US" altLang="en-US" dirty="0">
                  <a:latin typeface="Times New Roman" panose="02020603050405020304" pitchFamily="18" charset="0"/>
                  <a:ea typeface="ＭＳ Ｐゴシック" pitchFamily="-107" charset="-128"/>
                  <a:cs typeface="Times New Roman" panose="02020603050405020304" pitchFamily="18" charset="0"/>
                </a:endParaRPr>
              </a:p>
              <a:p>
                <a:pPr marL="0" indent="0" eaLnBrk="1" hangingPunct="1">
                  <a:buNone/>
                </a:pPr>
                <a:endParaRPr lang="en-US" altLang="en-US" sz="1100" dirty="0"/>
              </a:p>
              <a:p>
                <a:pPr eaLnBrk="1" hangingPunct="1"/>
                <a:r>
                  <a:rPr lang="en-US" altLang="en-US" sz="2000" dirty="0"/>
                  <a:t>Therefore, stop evaluating a branch whenever:</a:t>
                </a:r>
              </a:p>
              <a:p>
                <a:pPr lvl="1" eaLnBrk="1" hangingPunct="1"/>
                <a:r>
                  <a:rPr lang="en-US" altLang="en-US" sz="1800" dirty="0"/>
                  <a:t>When evaluating a MAX node: a value </a:t>
                </a:r>
                <a:r>
                  <a:rPr lang="en-US" altLang="en-US" sz="1800" b="0" i="0">
                    <a:latin typeface="Cambria Math" panose="02040503050406030204" pitchFamily="18" charset="0"/>
                    <a:ea typeface="Cambria Math" panose="02040503050406030204" pitchFamily="18" charset="0"/>
                    <a:cs typeface="Times New Roman" panose="02020603050405020304" pitchFamily="18" charset="0"/>
                  </a:rPr>
                  <a:t>𝑣≥𝛽</a:t>
                </a:r>
                <a:r>
                  <a:rPr lang="el-GR" altLang="en-US" sz="1800" dirty="0"/>
                  <a:t> </a:t>
                </a:r>
                <a:r>
                  <a:rPr lang="en-US" altLang="en-US" sz="1800" dirty="0"/>
                  <a:t>is backed-up</a:t>
                </a:r>
              </a:p>
              <a:p>
                <a:pPr lvl="2" eaLnBrk="1" hangingPunct="1"/>
                <a:r>
                  <a:rPr lang="en-US" altLang="en-US" sz="1600" dirty="0"/>
                  <a:t>MIN will never select that MAX node</a:t>
                </a:r>
              </a:p>
              <a:p>
                <a:pPr lvl="1" eaLnBrk="1" hangingPunct="1"/>
                <a:r>
                  <a:rPr lang="en-US" altLang="en-US" sz="1800" dirty="0"/>
                  <a:t>When evaluating a MIN node: a value </a:t>
                </a:r>
                <a:r>
                  <a:rPr lang="en-US" altLang="en-US" sz="1800" b="0" i="0">
                    <a:latin typeface="Cambria Math" panose="02040503050406030204" pitchFamily="18" charset="0"/>
                    <a:ea typeface="Cambria Math" panose="02040503050406030204" pitchFamily="18" charset="0"/>
                    <a:cs typeface="Times New Roman" panose="02020603050405020304" pitchFamily="18" charset="0"/>
                  </a:rPr>
                  <a:t>𝑣≤𝛼 </a:t>
                </a:r>
                <a:r>
                  <a:rPr lang="en-US" altLang="en-US" sz="1800" dirty="0"/>
                  <a:t>is found</a:t>
                </a:r>
              </a:p>
              <a:p>
                <a:pPr lvl="2" eaLnBrk="1" hangingPunct="1"/>
                <a:r>
                  <a:rPr lang="en-US" altLang="en-US" sz="1600" dirty="0"/>
                  <a:t>MAX will never select that MIN node</a:t>
                </a:r>
              </a:p>
            </p:txBody>
          </p:sp>
        </mc:Fallback>
      </mc:AlternateContent>
      <p:sp>
        <p:nvSpPr>
          <p:cNvPr id="61" name="Google Shape;61;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87</a:t>
            </a:fld>
            <a:endParaRPr/>
          </a:p>
        </p:txBody>
      </p:sp>
    </p:spTree>
    <p:extLst>
      <p:ext uri="{BB962C8B-B14F-4D97-AF65-F5344CB8AC3E}">
        <p14:creationId xmlns:p14="http://schemas.microsoft.com/office/powerpoint/2010/main" val="2219157599"/>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mc:AlternateContent xmlns:mc="http://schemas.openxmlformats.org/markup-compatibility/2006" xmlns:a14="http://schemas.microsoft.com/office/drawing/2010/main">
        <mc:Choice Requires="a14">
          <p:sp>
            <p:nvSpPr>
              <p:cNvPr id="60" name="Google Shape;6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eaLnBrk="1" hangingPunct="1"/>
                <a:r>
                  <a:rPr lang="en-US" altLang="en-US" sz="2000" dirty="0"/>
                  <a:t>During Minimax, keep track of two additional values:</a:t>
                </a:r>
              </a:p>
              <a:p>
                <a:pPr lvl="1" eaLnBrk="1" hangingPunct="1"/>
                <a:r>
                  <a:rPr lang="el-GR" altLang="en-US" sz="2400" b="1" dirty="0">
                    <a:latin typeface="Times New Roman" panose="02020603050405020304" pitchFamily="18" charset="0"/>
                    <a:cs typeface="Times New Roman" panose="02020603050405020304" pitchFamily="18" charset="0"/>
                  </a:rPr>
                  <a:t>α</a:t>
                </a:r>
                <a:r>
                  <a:rPr lang="en-US" altLang="en-US" b="1" dirty="0"/>
                  <a:t>: MAX’s current </a:t>
                </a:r>
                <a:r>
                  <a:rPr lang="en-US" altLang="en-US" b="1" i="1" dirty="0">
                    <a:solidFill>
                      <a:srgbClr val="C00000"/>
                    </a:solidFill>
                  </a:rPr>
                  <a:t>lower</a:t>
                </a:r>
                <a:r>
                  <a:rPr lang="en-US" altLang="en-US" b="1" dirty="0"/>
                  <a:t> bound on MAX’s outcome </a:t>
                </a:r>
              </a:p>
              <a:p>
                <a:pPr lvl="1" eaLnBrk="1" hangingPunct="1"/>
                <a:r>
                  <a:rPr lang="el-GR" altLang="en-US" sz="2400" b="1" dirty="0">
                    <a:latin typeface="Times New Roman" panose="02020603050405020304" pitchFamily="18" charset="0"/>
                    <a:cs typeface="Times New Roman" panose="02020603050405020304" pitchFamily="18" charset="0"/>
                  </a:rPr>
                  <a:t>β</a:t>
                </a:r>
                <a:r>
                  <a:rPr lang="en-US" altLang="en-US" b="1" dirty="0"/>
                  <a:t>: MIN’s current </a:t>
                </a:r>
                <a:r>
                  <a:rPr lang="en-US" altLang="en-US" b="1" i="1" dirty="0">
                    <a:solidFill>
                      <a:srgbClr val="C00000"/>
                    </a:solidFill>
                  </a:rPr>
                  <a:t>upper</a:t>
                </a:r>
                <a:r>
                  <a:rPr lang="en-US" altLang="en-US" b="1" dirty="0"/>
                  <a:t> bound on MIN’s outcome</a:t>
                </a:r>
              </a:p>
              <a:p>
                <a:pPr lvl="1" eaLnBrk="1" hangingPunct="1"/>
                <a:endParaRPr lang="en-US" altLang="en-US" sz="1400" b="1" dirty="0"/>
              </a:p>
              <a:p>
                <a:pPr eaLnBrk="1" hangingPunct="1"/>
                <a:r>
                  <a:rPr lang="en-US" altLang="en-US" sz="2000" dirty="0"/>
                  <a:t>MAX will never allow a move that could lead to a worse score (for MAX) than </a:t>
                </a:r>
                <a:r>
                  <a:rPr lang="el-GR" altLang="en-US" dirty="0">
                    <a:latin typeface="Times New Roman" panose="02020603050405020304" pitchFamily="18" charset="0"/>
                    <a:ea typeface="ＭＳ Ｐゴシック" pitchFamily="-107" charset="-128"/>
                    <a:cs typeface="Times New Roman" panose="02020603050405020304" pitchFamily="18" charset="0"/>
                  </a:rPr>
                  <a:t>α</a:t>
                </a:r>
                <a:r>
                  <a:rPr lang="el-GR" altLang="en-US" sz="2000" dirty="0"/>
                  <a:t> </a:t>
                </a:r>
                <a:endParaRPr lang="en-US" altLang="en-US" sz="2000" dirty="0"/>
              </a:p>
              <a:p>
                <a:pPr eaLnBrk="1" hangingPunct="1"/>
                <a:r>
                  <a:rPr lang="en-US" altLang="en-US" sz="2000" dirty="0"/>
                  <a:t>MIN will never allow a move that could lead to a better score (for MAX) than </a:t>
                </a:r>
                <a:r>
                  <a:rPr lang="el-GR" altLang="en-US" dirty="0">
                    <a:latin typeface="Times New Roman" panose="02020603050405020304" pitchFamily="18" charset="0"/>
                    <a:ea typeface="ＭＳ Ｐゴシック" pitchFamily="-107" charset="-128"/>
                    <a:cs typeface="Times New Roman" panose="02020603050405020304" pitchFamily="18" charset="0"/>
                  </a:rPr>
                  <a:t>β</a:t>
                </a:r>
                <a:endParaRPr lang="en-US" altLang="en-US" dirty="0">
                  <a:latin typeface="Times New Roman" panose="02020603050405020304" pitchFamily="18" charset="0"/>
                  <a:ea typeface="ＭＳ Ｐゴシック" pitchFamily="-107" charset="-128"/>
                  <a:cs typeface="Times New Roman" panose="02020603050405020304" pitchFamily="18" charset="0"/>
                </a:endParaRPr>
              </a:p>
              <a:p>
                <a:pPr marL="0" indent="0" eaLnBrk="1" hangingPunct="1">
                  <a:buNone/>
                </a:pPr>
                <a:endParaRPr lang="en-US" altLang="en-US" sz="1100" dirty="0"/>
              </a:p>
              <a:p>
                <a:pPr eaLnBrk="1" hangingPunct="1"/>
                <a:r>
                  <a:rPr lang="en-US" altLang="en-US" sz="2000" dirty="0"/>
                  <a:t>Therefore, stop evaluating a branch whenever:</a:t>
                </a:r>
              </a:p>
              <a:p>
                <a:pPr lvl="1" eaLnBrk="1" hangingPunct="1"/>
                <a:r>
                  <a:rPr lang="en-US" altLang="en-US" sz="1800" dirty="0"/>
                  <a:t>When evaluating a MAX node: a value </a:t>
                </a:r>
                <a14:m>
                  <m:oMath xmlns:m="http://schemas.openxmlformats.org/officeDocument/2006/math">
                    <m:r>
                      <a:rPr lang="en-US" altLang="en-US" sz="1800" b="0" i="1" smtClean="0">
                        <a:latin typeface="Cambria Math" panose="02040503050406030204" pitchFamily="18" charset="0"/>
                        <a:ea typeface="Cambria Math" panose="02040503050406030204" pitchFamily="18" charset="0"/>
                        <a:cs typeface="Times New Roman" panose="02020603050405020304" pitchFamily="18" charset="0"/>
                      </a:rPr>
                      <m:t>𝑣</m:t>
                    </m:r>
                    <m:r>
                      <a:rPr lang="en-US" altLang="en-US" sz="1800" b="0" i="1" smtClean="0">
                        <a:latin typeface="Cambria Math" panose="02040503050406030204" pitchFamily="18" charset="0"/>
                        <a:ea typeface="Cambria Math" panose="02040503050406030204" pitchFamily="18" charset="0"/>
                        <a:cs typeface="Times New Roman" panose="02020603050405020304" pitchFamily="18" charset="0"/>
                      </a:rPr>
                      <m:t>≥</m:t>
                    </m:r>
                    <m:r>
                      <a:rPr lang="en-US" altLang="en-US" sz="1800" b="0" i="1" smtClean="0">
                        <a:latin typeface="Cambria Math" panose="02040503050406030204" pitchFamily="18" charset="0"/>
                        <a:ea typeface="Cambria Math" panose="02040503050406030204" pitchFamily="18" charset="0"/>
                        <a:cs typeface="Times New Roman" panose="02020603050405020304" pitchFamily="18" charset="0"/>
                      </a:rPr>
                      <m:t>𝛽</m:t>
                    </m:r>
                  </m:oMath>
                </a14:m>
                <a:r>
                  <a:rPr lang="el-GR" altLang="en-US" sz="1800" dirty="0"/>
                  <a:t> </a:t>
                </a:r>
                <a:r>
                  <a:rPr lang="en-US" altLang="en-US" sz="1800" dirty="0"/>
                  <a:t>is backed-up</a:t>
                </a:r>
              </a:p>
              <a:p>
                <a:pPr lvl="2" eaLnBrk="1" hangingPunct="1"/>
                <a:r>
                  <a:rPr lang="en-US" altLang="en-US" sz="1600" dirty="0"/>
                  <a:t>MIN will never select that MAX node</a:t>
                </a:r>
              </a:p>
              <a:p>
                <a:pPr lvl="1" eaLnBrk="1" hangingPunct="1"/>
                <a:r>
                  <a:rPr lang="en-US" altLang="en-US" sz="1800" dirty="0"/>
                  <a:t>When evaluating a MIN node: a value </a:t>
                </a:r>
                <a14:m>
                  <m:oMath xmlns:m="http://schemas.openxmlformats.org/officeDocument/2006/math">
                    <m:r>
                      <a:rPr lang="en-US" altLang="en-US" sz="1800" b="0" i="1" smtClean="0">
                        <a:latin typeface="Cambria Math" panose="02040503050406030204" pitchFamily="18" charset="0"/>
                        <a:ea typeface="Cambria Math" panose="02040503050406030204" pitchFamily="18" charset="0"/>
                        <a:cs typeface="Times New Roman" panose="02020603050405020304" pitchFamily="18" charset="0"/>
                      </a:rPr>
                      <m:t>𝑣</m:t>
                    </m:r>
                    <m:r>
                      <a:rPr lang="en-US" altLang="en-US" sz="1800" b="0" i="1" smtClean="0">
                        <a:latin typeface="Cambria Math" panose="02040503050406030204" pitchFamily="18" charset="0"/>
                        <a:ea typeface="Cambria Math" panose="02040503050406030204" pitchFamily="18" charset="0"/>
                        <a:cs typeface="Times New Roman" panose="02020603050405020304" pitchFamily="18" charset="0"/>
                      </a:rPr>
                      <m:t>≤</m:t>
                    </m:r>
                    <m:r>
                      <a:rPr lang="en-US" altLang="en-US" sz="1800" b="0" i="1" smtClean="0">
                        <a:latin typeface="Cambria Math" panose="02040503050406030204" pitchFamily="18" charset="0"/>
                        <a:ea typeface="Cambria Math" panose="02040503050406030204" pitchFamily="18" charset="0"/>
                        <a:cs typeface="Times New Roman" panose="02020603050405020304" pitchFamily="18" charset="0"/>
                      </a:rPr>
                      <m:t>𝛼</m:t>
                    </m:r>
                    <m:r>
                      <a:rPr lang="en-US" altLang="en-US" sz="1800" b="0" i="1" smtClean="0">
                        <a:latin typeface="Cambria Math" panose="02040503050406030204" pitchFamily="18" charset="0"/>
                        <a:ea typeface="Cambria Math" panose="02040503050406030204" pitchFamily="18" charset="0"/>
                        <a:cs typeface="Times New Roman" panose="02020603050405020304" pitchFamily="18" charset="0"/>
                      </a:rPr>
                      <m:t> </m:t>
                    </m:r>
                  </m:oMath>
                </a14:m>
                <a:r>
                  <a:rPr lang="en-US" altLang="en-US" sz="1800" dirty="0"/>
                  <a:t>is found</a:t>
                </a:r>
              </a:p>
              <a:p>
                <a:pPr lvl="2" eaLnBrk="1" hangingPunct="1"/>
                <a:r>
                  <a:rPr lang="en-US" altLang="en-US" sz="1600" dirty="0"/>
                  <a:t>MAX will never select that MIN node</a:t>
                </a:r>
              </a:p>
            </p:txBody>
          </p:sp>
        </mc:Choice>
        <mc:Fallback xmlns="">
          <p:sp>
            <p:nvSpPr>
              <p:cNvPr id="60" name="Google Shape;6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eaLnBrk="1" hangingPunct="1"/>
                <a:r>
                  <a:rPr lang="en-US" altLang="en-US" sz="2000" dirty="0"/>
                  <a:t>During Minimax, keep track of two additional values:</a:t>
                </a:r>
              </a:p>
              <a:p>
                <a:pPr lvl="1" eaLnBrk="1" hangingPunct="1"/>
                <a:r>
                  <a:rPr lang="el-GR" altLang="en-US" sz="2400" b="1" dirty="0">
                    <a:latin typeface="Times New Roman" panose="02020603050405020304" pitchFamily="18" charset="0"/>
                    <a:cs typeface="Times New Roman" panose="02020603050405020304" pitchFamily="18" charset="0"/>
                  </a:rPr>
                  <a:t>α</a:t>
                </a:r>
                <a:r>
                  <a:rPr lang="en-US" altLang="en-US" b="1" dirty="0"/>
                  <a:t>: MAX’s current </a:t>
                </a:r>
                <a:r>
                  <a:rPr lang="en-US" altLang="en-US" b="1" i="1" dirty="0">
                    <a:solidFill>
                      <a:srgbClr val="C00000"/>
                    </a:solidFill>
                  </a:rPr>
                  <a:t>lower</a:t>
                </a:r>
                <a:r>
                  <a:rPr lang="en-US" altLang="en-US" b="1" dirty="0"/>
                  <a:t> bound on MAX’s outcome </a:t>
                </a:r>
              </a:p>
              <a:p>
                <a:pPr lvl="1" eaLnBrk="1" hangingPunct="1"/>
                <a:r>
                  <a:rPr lang="el-GR" altLang="en-US" sz="2400" b="1" dirty="0">
                    <a:latin typeface="Times New Roman" panose="02020603050405020304" pitchFamily="18" charset="0"/>
                    <a:cs typeface="Times New Roman" panose="02020603050405020304" pitchFamily="18" charset="0"/>
                  </a:rPr>
                  <a:t>β</a:t>
                </a:r>
                <a:r>
                  <a:rPr lang="en-US" altLang="en-US" b="1" dirty="0"/>
                  <a:t>: MIN’s current </a:t>
                </a:r>
                <a:r>
                  <a:rPr lang="en-US" altLang="en-US" b="1" i="1" dirty="0">
                    <a:solidFill>
                      <a:srgbClr val="C00000"/>
                    </a:solidFill>
                  </a:rPr>
                  <a:t>upper</a:t>
                </a:r>
                <a:r>
                  <a:rPr lang="en-US" altLang="en-US" b="1" dirty="0"/>
                  <a:t> bound on MIN’s outcome</a:t>
                </a:r>
              </a:p>
              <a:p>
                <a:pPr lvl="1" eaLnBrk="1" hangingPunct="1"/>
                <a:endParaRPr lang="en-US" altLang="en-US" sz="1400" b="1" dirty="0"/>
              </a:p>
              <a:p>
                <a:pPr eaLnBrk="1" hangingPunct="1"/>
                <a:r>
                  <a:rPr lang="en-US" altLang="en-US" sz="2000" dirty="0"/>
                  <a:t>MAX will never allow a move that could lead to a worse score (for MAX) than </a:t>
                </a:r>
                <a:r>
                  <a:rPr lang="el-GR" altLang="en-US" dirty="0">
                    <a:latin typeface="Times New Roman" panose="02020603050405020304" pitchFamily="18" charset="0"/>
                    <a:ea typeface="ＭＳ Ｐゴシック" pitchFamily="-107" charset="-128"/>
                    <a:cs typeface="Times New Roman" panose="02020603050405020304" pitchFamily="18" charset="0"/>
                  </a:rPr>
                  <a:t>α</a:t>
                </a:r>
                <a:r>
                  <a:rPr lang="el-GR" altLang="en-US" sz="2000" dirty="0"/>
                  <a:t> </a:t>
                </a:r>
                <a:endParaRPr lang="en-US" altLang="en-US" sz="2000" dirty="0"/>
              </a:p>
              <a:p>
                <a:pPr eaLnBrk="1" hangingPunct="1"/>
                <a:r>
                  <a:rPr lang="en-US" altLang="en-US" sz="2000" dirty="0"/>
                  <a:t>MIN will never allow a move that could lead to a better score (for MAX) than </a:t>
                </a:r>
                <a:r>
                  <a:rPr lang="el-GR" altLang="en-US" dirty="0">
                    <a:latin typeface="Times New Roman" panose="02020603050405020304" pitchFamily="18" charset="0"/>
                    <a:ea typeface="ＭＳ Ｐゴシック" pitchFamily="-107" charset="-128"/>
                    <a:cs typeface="Times New Roman" panose="02020603050405020304" pitchFamily="18" charset="0"/>
                  </a:rPr>
                  <a:t>β</a:t>
                </a:r>
                <a:endParaRPr lang="en-US" altLang="en-US" dirty="0">
                  <a:latin typeface="Times New Roman" panose="02020603050405020304" pitchFamily="18" charset="0"/>
                  <a:ea typeface="ＭＳ Ｐゴシック" pitchFamily="-107" charset="-128"/>
                  <a:cs typeface="Times New Roman" panose="02020603050405020304" pitchFamily="18" charset="0"/>
                </a:endParaRPr>
              </a:p>
              <a:p>
                <a:pPr marL="0" indent="0" eaLnBrk="1" hangingPunct="1">
                  <a:buNone/>
                </a:pPr>
                <a:endParaRPr lang="en-US" altLang="en-US" sz="1100" dirty="0"/>
              </a:p>
              <a:p>
                <a:pPr eaLnBrk="1" hangingPunct="1"/>
                <a:r>
                  <a:rPr lang="en-US" altLang="en-US" sz="2000" dirty="0"/>
                  <a:t>Therefore, stop evaluating a branch whenever:</a:t>
                </a:r>
              </a:p>
              <a:p>
                <a:pPr lvl="1" eaLnBrk="1" hangingPunct="1"/>
                <a:r>
                  <a:rPr lang="en-US" altLang="en-US" sz="1800" dirty="0"/>
                  <a:t>When evaluating a MAX node: a value </a:t>
                </a:r>
                <a:r>
                  <a:rPr lang="en-US" altLang="en-US" sz="1800" b="0" i="0">
                    <a:latin typeface="Cambria Math" panose="02040503050406030204" pitchFamily="18" charset="0"/>
                    <a:ea typeface="Cambria Math" panose="02040503050406030204" pitchFamily="18" charset="0"/>
                    <a:cs typeface="Times New Roman" panose="02020603050405020304" pitchFamily="18" charset="0"/>
                  </a:rPr>
                  <a:t>𝑣≥𝛽</a:t>
                </a:r>
                <a:r>
                  <a:rPr lang="el-GR" altLang="en-US" sz="1800" dirty="0"/>
                  <a:t> </a:t>
                </a:r>
                <a:r>
                  <a:rPr lang="en-US" altLang="en-US" sz="1800" dirty="0"/>
                  <a:t>is backed-up</a:t>
                </a:r>
              </a:p>
              <a:p>
                <a:pPr lvl="2" eaLnBrk="1" hangingPunct="1"/>
                <a:r>
                  <a:rPr lang="en-US" altLang="en-US" sz="1600" dirty="0"/>
                  <a:t>MIN will never select that MAX node</a:t>
                </a:r>
              </a:p>
              <a:p>
                <a:pPr lvl="1" eaLnBrk="1" hangingPunct="1"/>
                <a:r>
                  <a:rPr lang="en-US" altLang="en-US" sz="1800" dirty="0"/>
                  <a:t>When evaluating a MIN node: a value </a:t>
                </a:r>
                <a:r>
                  <a:rPr lang="en-US" altLang="en-US" sz="1800" b="0" i="0">
                    <a:latin typeface="Cambria Math" panose="02040503050406030204" pitchFamily="18" charset="0"/>
                    <a:ea typeface="Cambria Math" panose="02040503050406030204" pitchFamily="18" charset="0"/>
                    <a:cs typeface="Times New Roman" panose="02020603050405020304" pitchFamily="18" charset="0"/>
                  </a:rPr>
                  <a:t>𝑣≤𝛼 </a:t>
                </a:r>
                <a:r>
                  <a:rPr lang="en-US" altLang="en-US" sz="1800" dirty="0"/>
                  <a:t>is found</a:t>
                </a:r>
              </a:p>
              <a:p>
                <a:pPr lvl="2" eaLnBrk="1" hangingPunct="1"/>
                <a:r>
                  <a:rPr lang="en-US" altLang="en-US" sz="1600" dirty="0"/>
                  <a:t>MAX will never select that MIN node</a:t>
                </a:r>
              </a:p>
            </p:txBody>
          </p:sp>
        </mc:Fallback>
      </mc:AlternateContent>
      <p:sp>
        <p:nvSpPr>
          <p:cNvPr id="61" name="Google Shape;61;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88</a:t>
            </a:fld>
            <a:endParaRPr/>
          </a:p>
        </p:txBody>
      </p:sp>
    </p:spTree>
    <p:extLst>
      <p:ext uri="{BB962C8B-B14F-4D97-AF65-F5344CB8AC3E}">
        <p14:creationId xmlns:p14="http://schemas.microsoft.com/office/powerpoint/2010/main" val="3115101584"/>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mc:AlternateContent xmlns:mc="http://schemas.openxmlformats.org/markup-compatibility/2006" xmlns:a14="http://schemas.microsoft.com/office/drawing/2010/main">
        <mc:Choice Requires="a14">
          <p:sp>
            <p:nvSpPr>
              <p:cNvPr id="60" name="Google Shape;6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eaLnBrk="1" hangingPunct="1"/>
                <a:r>
                  <a:rPr lang="en-US" altLang="en-US" sz="2000" dirty="0"/>
                  <a:t>During Minimax, keep track of two additional values:</a:t>
                </a:r>
              </a:p>
              <a:p>
                <a:pPr lvl="1" eaLnBrk="1" hangingPunct="1"/>
                <a:r>
                  <a:rPr lang="el-GR" altLang="en-US" sz="2400" b="1" dirty="0">
                    <a:latin typeface="Times New Roman" panose="02020603050405020304" pitchFamily="18" charset="0"/>
                    <a:cs typeface="Times New Roman" panose="02020603050405020304" pitchFamily="18" charset="0"/>
                  </a:rPr>
                  <a:t>α</a:t>
                </a:r>
                <a:r>
                  <a:rPr lang="en-US" altLang="en-US" b="1" dirty="0"/>
                  <a:t>: MAX’s current </a:t>
                </a:r>
                <a:r>
                  <a:rPr lang="en-US" altLang="en-US" b="1" i="1" dirty="0">
                    <a:solidFill>
                      <a:srgbClr val="C00000"/>
                    </a:solidFill>
                  </a:rPr>
                  <a:t>lower</a:t>
                </a:r>
                <a:r>
                  <a:rPr lang="en-US" altLang="en-US" b="1" dirty="0"/>
                  <a:t> bound on MAX’s outcome </a:t>
                </a:r>
              </a:p>
              <a:p>
                <a:pPr lvl="1" eaLnBrk="1" hangingPunct="1"/>
                <a:r>
                  <a:rPr lang="el-GR" altLang="en-US" sz="2400" b="1" dirty="0">
                    <a:latin typeface="Times New Roman" panose="02020603050405020304" pitchFamily="18" charset="0"/>
                    <a:cs typeface="Times New Roman" panose="02020603050405020304" pitchFamily="18" charset="0"/>
                  </a:rPr>
                  <a:t>β</a:t>
                </a:r>
                <a:r>
                  <a:rPr lang="en-US" altLang="en-US" b="1" dirty="0"/>
                  <a:t>: MIN’s current </a:t>
                </a:r>
                <a:r>
                  <a:rPr lang="en-US" altLang="en-US" b="1" i="1" dirty="0">
                    <a:solidFill>
                      <a:srgbClr val="C00000"/>
                    </a:solidFill>
                  </a:rPr>
                  <a:t>upper</a:t>
                </a:r>
                <a:r>
                  <a:rPr lang="en-US" altLang="en-US" b="1" dirty="0"/>
                  <a:t> bound on MIN’s outcome</a:t>
                </a:r>
              </a:p>
              <a:p>
                <a:pPr lvl="1" eaLnBrk="1" hangingPunct="1"/>
                <a:endParaRPr lang="en-US" altLang="en-US" sz="1400" b="1" dirty="0"/>
              </a:p>
              <a:p>
                <a:pPr eaLnBrk="1" hangingPunct="1"/>
                <a:r>
                  <a:rPr lang="en-US" altLang="en-US" sz="2000" dirty="0"/>
                  <a:t>MAX will never allow a move that could lead to a worse score (for MAX) than </a:t>
                </a:r>
                <a:r>
                  <a:rPr lang="el-GR" altLang="en-US" dirty="0">
                    <a:latin typeface="Times New Roman" panose="02020603050405020304" pitchFamily="18" charset="0"/>
                    <a:ea typeface="ＭＳ Ｐゴシック" pitchFamily="-107" charset="-128"/>
                    <a:cs typeface="Times New Roman" panose="02020603050405020304" pitchFamily="18" charset="0"/>
                  </a:rPr>
                  <a:t>α</a:t>
                </a:r>
                <a:r>
                  <a:rPr lang="el-GR" altLang="en-US" sz="2000" dirty="0"/>
                  <a:t> </a:t>
                </a:r>
                <a:endParaRPr lang="en-US" altLang="en-US" sz="2000" dirty="0"/>
              </a:p>
              <a:p>
                <a:pPr eaLnBrk="1" hangingPunct="1"/>
                <a:r>
                  <a:rPr lang="en-US" altLang="en-US" sz="2000" dirty="0"/>
                  <a:t>MIN will never allow a move that could lead to a better score (for MAX) than </a:t>
                </a:r>
                <a:r>
                  <a:rPr lang="el-GR" altLang="en-US" dirty="0">
                    <a:latin typeface="Times New Roman" panose="02020603050405020304" pitchFamily="18" charset="0"/>
                    <a:ea typeface="ＭＳ Ｐゴシック" pitchFamily="-107" charset="-128"/>
                    <a:cs typeface="Times New Roman" panose="02020603050405020304" pitchFamily="18" charset="0"/>
                  </a:rPr>
                  <a:t>β</a:t>
                </a:r>
                <a:endParaRPr lang="en-US" altLang="en-US" dirty="0">
                  <a:latin typeface="Times New Roman" panose="02020603050405020304" pitchFamily="18" charset="0"/>
                  <a:ea typeface="ＭＳ Ｐゴシック" pitchFamily="-107" charset="-128"/>
                  <a:cs typeface="Times New Roman" panose="02020603050405020304" pitchFamily="18" charset="0"/>
                </a:endParaRPr>
              </a:p>
              <a:p>
                <a:pPr marL="0" indent="0" eaLnBrk="1" hangingPunct="1">
                  <a:buNone/>
                </a:pPr>
                <a:endParaRPr lang="en-US" altLang="en-US" sz="1100" dirty="0"/>
              </a:p>
              <a:p>
                <a:pPr eaLnBrk="1" hangingPunct="1"/>
                <a:r>
                  <a:rPr lang="en-US" altLang="en-US" sz="2000" dirty="0"/>
                  <a:t>Therefore, stop evaluating a branch whenever:</a:t>
                </a:r>
              </a:p>
              <a:p>
                <a:pPr lvl="1" eaLnBrk="1" hangingPunct="1"/>
                <a:r>
                  <a:rPr lang="en-US" altLang="en-US" sz="1800" dirty="0"/>
                  <a:t>When evaluating a MAX node: a value </a:t>
                </a:r>
                <a14:m>
                  <m:oMath xmlns:m="http://schemas.openxmlformats.org/officeDocument/2006/math">
                    <m:r>
                      <a:rPr lang="en-US" altLang="en-US" sz="1800" b="0" i="1" smtClean="0">
                        <a:latin typeface="Cambria Math" panose="02040503050406030204" pitchFamily="18" charset="0"/>
                        <a:ea typeface="Cambria Math" panose="02040503050406030204" pitchFamily="18" charset="0"/>
                        <a:cs typeface="Times New Roman" panose="02020603050405020304" pitchFamily="18" charset="0"/>
                      </a:rPr>
                      <m:t>𝑣</m:t>
                    </m:r>
                    <m:r>
                      <a:rPr lang="en-US" altLang="en-US" sz="1800" b="0" i="1" smtClean="0">
                        <a:latin typeface="Cambria Math" panose="02040503050406030204" pitchFamily="18" charset="0"/>
                        <a:ea typeface="Cambria Math" panose="02040503050406030204" pitchFamily="18" charset="0"/>
                        <a:cs typeface="Times New Roman" panose="02020603050405020304" pitchFamily="18" charset="0"/>
                      </a:rPr>
                      <m:t>≥</m:t>
                    </m:r>
                    <m:r>
                      <a:rPr lang="en-US" altLang="en-US" sz="1800" b="0" i="1" smtClean="0">
                        <a:latin typeface="Cambria Math" panose="02040503050406030204" pitchFamily="18" charset="0"/>
                        <a:ea typeface="Cambria Math" panose="02040503050406030204" pitchFamily="18" charset="0"/>
                        <a:cs typeface="Times New Roman" panose="02020603050405020304" pitchFamily="18" charset="0"/>
                      </a:rPr>
                      <m:t>𝛽</m:t>
                    </m:r>
                  </m:oMath>
                </a14:m>
                <a:r>
                  <a:rPr lang="el-GR" altLang="en-US" sz="1800" dirty="0"/>
                  <a:t> </a:t>
                </a:r>
                <a:r>
                  <a:rPr lang="en-US" altLang="en-US" sz="1800" dirty="0"/>
                  <a:t>is backed-up</a:t>
                </a:r>
              </a:p>
              <a:p>
                <a:pPr lvl="2" eaLnBrk="1" hangingPunct="1"/>
                <a:r>
                  <a:rPr lang="en-US" altLang="en-US" sz="1600" dirty="0"/>
                  <a:t>MIN will never select that MAX node</a:t>
                </a:r>
              </a:p>
              <a:p>
                <a:pPr lvl="1" eaLnBrk="1" hangingPunct="1"/>
                <a:r>
                  <a:rPr lang="en-US" altLang="en-US" sz="1800" dirty="0"/>
                  <a:t>When evaluating a MIN node: a value </a:t>
                </a:r>
                <a14:m>
                  <m:oMath xmlns:m="http://schemas.openxmlformats.org/officeDocument/2006/math">
                    <m:r>
                      <a:rPr lang="en-US" altLang="en-US" sz="1800" b="0" i="1" smtClean="0">
                        <a:latin typeface="Cambria Math" panose="02040503050406030204" pitchFamily="18" charset="0"/>
                        <a:ea typeface="Cambria Math" panose="02040503050406030204" pitchFamily="18" charset="0"/>
                        <a:cs typeface="Times New Roman" panose="02020603050405020304" pitchFamily="18" charset="0"/>
                      </a:rPr>
                      <m:t>𝑣</m:t>
                    </m:r>
                    <m:r>
                      <a:rPr lang="en-US" altLang="en-US" sz="1800" b="0" i="1" smtClean="0">
                        <a:latin typeface="Cambria Math" panose="02040503050406030204" pitchFamily="18" charset="0"/>
                        <a:ea typeface="Cambria Math" panose="02040503050406030204" pitchFamily="18" charset="0"/>
                        <a:cs typeface="Times New Roman" panose="02020603050405020304" pitchFamily="18" charset="0"/>
                      </a:rPr>
                      <m:t>≤</m:t>
                    </m:r>
                    <m:r>
                      <a:rPr lang="en-US" altLang="en-US" sz="1800" b="0" i="1" smtClean="0">
                        <a:latin typeface="Cambria Math" panose="02040503050406030204" pitchFamily="18" charset="0"/>
                        <a:ea typeface="Cambria Math" panose="02040503050406030204" pitchFamily="18" charset="0"/>
                        <a:cs typeface="Times New Roman" panose="02020603050405020304" pitchFamily="18" charset="0"/>
                      </a:rPr>
                      <m:t>𝛼</m:t>
                    </m:r>
                    <m:r>
                      <a:rPr lang="en-US" altLang="en-US" sz="1800" b="0" i="1" smtClean="0">
                        <a:latin typeface="Cambria Math" panose="02040503050406030204" pitchFamily="18" charset="0"/>
                        <a:ea typeface="Cambria Math" panose="02040503050406030204" pitchFamily="18" charset="0"/>
                        <a:cs typeface="Times New Roman" panose="02020603050405020304" pitchFamily="18" charset="0"/>
                      </a:rPr>
                      <m:t> </m:t>
                    </m:r>
                  </m:oMath>
                </a14:m>
                <a:r>
                  <a:rPr lang="en-US" altLang="en-US" sz="1800" dirty="0"/>
                  <a:t>is found</a:t>
                </a:r>
              </a:p>
              <a:p>
                <a:pPr lvl="2" eaLnBrk="1" hangingPunct="1"/>
                <a:r>
                  <a:rPr lang="en-US" altLang="en-US" sz="1600" dirty="0"/>
                  <a:t>MAX will never select that MIN node</a:t>
                </a:r>
              </a:p>
            </p:txBody>
          </p:sp>
        </mc:Choice>
        <mc:Fallback xmlns="">
          <p:sp>
            <p:nvSpPr>
              <p:cNvPr id="60" name="Google Shape;6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eaLnBrk="1" hangingPunct="1"/>
                <a:r>
                  <a:rPr lang="en-US" altLang="en-US" sz="2000" dirty="0"/>
                  <a:t>During Minimax, keep track of two additional values:</a:t>
                </a:r>
              </a:p>
              <a:p>
                <a:pPr lvl="1" eaLnBrk="1" hangingPunct="1"/>
                <a:r>
                  <a:rPr lang="el-GR" altLang="en-US" sz="2400" b="1" dirty="0">
                    <a:latin typeface="Times New Roman" panose="02020603050405020304" pitchFamily="18" charset="0"/>
                    <a:cs typeface="Times New Roman" panose="02020603050405020304" pitchFamily="18" charset="0"/>
                  </a:rPr>
                  <a:t>α</a:t>
                </a:r>
                <a:r>
                  <a:rPr lang="en-US" altLang="en-US" b="1" dirty="0"/>
                  <a:t>: MAX’s current </a:t>
                </a:r>
                <a:r>
                  <a:rPr lang="en-US" altLang="en-US" b="1" i="1" dirty="0">
                    <a:solidFill>
                      <a:srgbClr val="C00000"/>
                    </a:solidFill>
                  </a:rPr>
                  <a:t>lower</a:t>
                </a:r>
                <a:r>
                  <a:rPr lang="en-US" altLang="en-US" b="1" dirty="0"/>
                  <a:t> bound on MAX’s outcome </a:t>
                </a:r>
              </a:p>
              <a:p>
                <a:pPr lvl="1" eaLnBrk="1" hangingPunct="1"/>
                <a:r>
                  <a:rPr lang="el-GR" altLang="en-US" sz="2400" b="1" dirty="0">
                    <a:latin typeface="Times New Roman" panose="02020603050405020304" pitchFamily="18" charset="0"/>
                    <a:cs typeface="Times New Roman" panose="02020603050405020304" pitchFamily="18" charset="0"/>
                  </a:rPr>
                  <a:t>β</a:t>
                </a:r>
                <a:r>
                  <a:rPr lang="en-US" altLang="en-US" b="1" dirty="0"/>
                  <a:t>: MIN’s current </a:t>
                </a:r>
                <a:r>
                  <a:rPr lang="en-US" altLang="en-US" b="1" i="1" dirty="0">
                    <a:solidFill>
                      <a:srgbClr val="C00000"/>
                    </a:solidFill>
                  </a:rPr>
                  <a:t>upper</a:t>
                </a:r>
                <a:r>
                  <a:rPr lang="en-US" altLang="en-US" b="1" dirty="0"/>
                  <a:t> bound on MIN’s outcome</a:t>
                </a:r>
              </a:p>
              <a:p>
                <a:pPr lvl="1" eaLnBrk="1" hangingPunct="1"/>
                <a:endParaRPr lang="en-US" altLang="en-US" sz="1400" b="1" dirty="0"/>
              </a:p>
              <a:p>
                <a:pPr eaLnBrk="1" hangingPunct="1"/>
                <a:r>
                  <a:rPr lang="en-US" altLang="en-US" sz="2000" dirty="0"/>
                  <a:t>MAX will never allow a move that could lead to a worse score (for MAX) than </a:t>
                </a:r>
                <a:r>
                  <a:rPr lang="el-GR" altLang="en-US" dirty="0">
                    <a:latin typeface="Times New Roman" panose="02020603050405020304" pitchFamily="18" charset="0"/>
                    <a:ea typeface="ＭＳ Ｐゴシック" pitchFamily="-107" charset="-128"/>
                    <a:cs typeface="Times New Roman" panose="02020603050405020304" pitchFamily="18" charset="0"/>
                  </a:rPr>
                  <a:t>α</a:t>
                </a:r>
                <a:r>
                  <a:rPr lang="el-GR" altLang="en-US" sz="2000" dirty="0"/>
                  <a:t> </a:t>
                </a:r>
                <a:endParaRPr lang="en-US" altLang="en-US" sz="2000" dirty="0"/>
              </a:p>
              <a:p>
                <a:pPr eaLnBrk="1" hangingPunct="1"/>
                <a:r>
                  <a:rPr lang="en-US" altLang="en-US" sz="2000" dirty="0"/>
                  <a:t>MIN will never allow a move that could lead to a better score (for MAX) than </a:t>
                </a:r>
                <a:r>
                  <a:rPr lang="el-GR" altLang="en-US" dirty="0">
                    <a:latin typeface="Times New Roman" panose="02020603050405020304" pitchFamily="18" charset="0"/>
                    <a:ea typeface="ＭＳ Ｐゴシック" pitchFamily="-107" charset="-128"/>
                    <a:cs typeface="Times New Roman" panose="02020603050405020304" pitchFamily="18" charset="0"/>
                  </a:rPr>
                  <a:t>β</a:t>
                </a:r>
                <a:endParaRPr lang="en-US" altLang="en-US" dirty="0">
                  <a:latin typeface="Times New Roman" panose="02020603050405020304" pitchFamily="18" charset="0"/>
                  <a:ea typeface="ＭＳ Ｐゴシック" pitchFamily="-107" charset="-128"/>
                  <a:cs typeface="Times New Roman" panose="02020603050405020304" pitchFamily="18" charset="0"/>
                </a:endParaRPr>
              </a:p>
              <a:p>
                <a:pPr marL="0" indent="0" eaLnBrk="1" hangingPunct="1">
                  <a:buNone/>
                </a:pPr>
                <a:endParaRPr lang="en-US" altLang="en-US" sz="1100" dirty="0"/>
              </a:p>
              <a:p>
                <a:pPr eaLnBrk="1" hangingPunct="1"/>
                <a:r>
                  <a:rPr lang="en-US" altLang="en-US" sz="2000" dirty="0"/>
                  <a:t>Therefore, stop evaluating a branch whenever:</a:t>
                </a:r>
              </a:p>
              <a:p>
                <a:pPr lvl="1" eaLnBrk="1" hangingPunct="1"/>
                <a:r>
                  <a:rPr lang="en-US" altLang="en-US" sz="1800" dirty="0"/>
                  <a:t>When evaluating a MAX node: a value </a:t>
                </a:r>
                <a:r>
                  <a:rPr lang="en-US" altLang="en-US" sz="1800" b="0" i="0">
                    <a:latin typeface="Cambria Math" panose="02040503050406030204" pitchFamily="18" charset="0"/>
                    <a:ea typeface="Cambria Math" panose="02040503050406030204" pitchFamily="18" charset="0"/>
                    <a:cs typeface="Times New Roman" panose="02020603050405020304" pitchFamily="18" charset="0"/>
                  </a:rPr>
                  <a:t>𝑣≥𝛽</a:t>
                </a:r>
                <a:r>
                  <a:rPr lang="el-GR" altLang="en-US" sz="1800" dirty="0"/>
                  <a:t> </a:t>
                </a:r>
                <a:r>
                  <a:rPr lang="en-US" altLang="en-US" sz="1800" dirty="0"/>
                  <a:t>is backed-up</a:t>
                </a:r>
              </a:p>
              <a:p>
                <a:pPr lvl="2" eaLnBrk="1" hangingPunct="1"/>
                <a:r>
                  <a:rPr lang="en-US" altLang="en-US" sz="1600" dirty="0"/>
                  <a:t>MIN will never select that MAX node</a:t>
                </a:r>
              </a:p>
              <a:p>
                <a:pPr lvl="1" eaLnBrk="1" hangingPunct="1"/>
                <a:r>
                  <a:rPr lang="en-US" altLang="en-US" sz="1800" dirty="0"/>
                  <a:t>When evaluating a MIN node: a value </a:t>
                </a:r>
                <a:r>
                  <a:rPr lang="en-US" altLang="en-US" sz="1800" b="0" i="0">
                    <a:latin typeface="Cambria Math" panose="02040503050406030204" pitchFamily="18" charset="0"/>
                    <a:ea typeface="Cambria Math" panose="02040503050406030204" pitchFamily="18" charset="0"/>
                    <a:cs typeface="Times New Roman" panose="02020603050405020304" pitchFamily="18" charset="0"/>
                  </a:rPr>
                  <a:t>𝑣≤𝛼 </a:t>
                </a:r>
                <a:r>
                  <a:rPr lang="en-US" altLang="en-US" sz="1800" dirty="0"/>
                  <a:t>is found</a:t>
                </a:r>
              </a:p>
              <a:p>
                <a:pPr lvl="2" eaLnBrk="1" hangingPunct="1"/>
                <a:r>
                  <a:rPr lang="en-US" altLang="en-US" sz="1600" dirty="0"/>
                  <a:t>MAX will never select that MIN node</a:t>
                </a:r>
              </a:p>
            </p:txBody>
          </p:sp>
        </mc:Fallback>
      </mc:AlternateContent>
      <p:sp>
        <p:nvSpPr>
          <p:cNvPr id="61" name="Google Shape;61;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89</a:t>
            </a:fld>
            <a:endParaRPr/>
          </a:p>
        </p:txBody>
      </p:sp>
    </p:spTree>
    <p:extLst>
      <p:ext uri="{BB962C8B-B14F-4D97-AF65-F5344CB8AC3E}">
        <p14:creationId xmlns:p14="http://schemas.microsoft.com/office/powerpoint/2010/main" val="15561062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92b3bf485b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0" name="Google Shape;70;g92b3bf485b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r>
              <a:rPr lang="en-US" dirty="0"/>
              <a:t>https://</a:t>
            </a:r>
            <a:r>
              <a:rPr lang="en-US" dirty="0" err="1"/>
              <a:t>www.youtube.com</a:t>
            </a:r>
            <a:r>
              <a:rPr lang="en-US" dirty="0"/>
              <a:t>/</a:t>
            </a:r>
            <a:r>
              <a:rPr lang="en-US" dirty="0" err="1"/>
              <a:t>watch?v</a:t>
            </a:r>
            <a:r>
              <a:rPr lang="en-US" dirty="0"/>
              <a:t>=-CbyAk3Sn9I</a:t>
            </a:r>
          </a:p>
        </p:txBody>
      </p:sp>
      <p:sp>
        <p:nvSpPr>
          <p:cNvPr id="71" name="Google Shape;71;g92b3bf485b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9</a:t>
            </a:fld>
            <a:endParaRPr/>
          </a:p>
        </p:txBody>
      </p:sp>
    </p:spTree>
    <p:extLst>
      <p:ext uri="{BB962C8B-B14F-4D97-AF65-F5344CB8AC3E}">
        <p14:creationId xmlns:p14="http://schemas.microsoft.com/office/powerpoint/2010/main" val="4273255497"/>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mc:AlternateContent xmlns:mc="http://schemas.openxmlformats.org/markup-compatibility/2006" xmlns:a14="http://schemas.microsoft.com/office/drawing/2010/main">
        <mc:Choice Requires="a14">
          <p:sp>
            <p:nvSpPr>
              <p:cNvPr id="60" name="Google Shape;6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eaLnBrk="1" hangingPunct="1"/>
                <a:r>
                  <a:rPr lang="en-US" altLang="en-US" sz="2000" dirty="0"/>
                  <a:t>During Minimax, keep track of two additional values:</a:t>
                </a:r>
              </a:p>
              <a:p>
                <a:pPr lvl="1" eaLnBrk="1" hangingPunct="1"/>
                <a:r>
                  <a:rPr lang="el-GR" altLang="en-US" sz="2400" b="1" dirty="0">
                    <a:latin typeface="Times New Roman" panose="02020603050405020304" pitchFamily="18" charset="0"/>
                    <a:cs typeface="Times New Roman" panose="02020603050405020304" pitchFamily="18" charset="0"/>
                  </a:rPr>
                  <a:t>α</a:t>
                </a:r>
                <a:r>
                  <a:rPr lang="en-US" altLang="en-US" b="1" dirty="0"/>
                  <a:t>: MAX’s current </a:t>
                </a:r>
                <a:r>
                  <a:rPr lang="en-US" altLang="en-US" b="1" i="1" dirty="0">
                    <a:solidFill>
                      <a:srgbClr val="C00000"/>
                    </a:solidFill>
                  </a:rPr>
                  <a:t>lower</a:t>
                </a:r>
                <a:r>
                  <a:rPr lang="en-US" altLang="en-US" b="1" dirty="0"/>
                  <a:t> bound on MAX’s outcome </a:t>
                </a:r>
              </a:p>
              <a:p>
                <a:pPr lvl="1" eaLnBrk="1" hangingPunct="1"/>
                <a:r>
                  <a:rPr lang="el-GR" altLang="en-US" sz="2400" b="1" dirty="0">
                    <a:latin typeface="Times New Roman" panose="02020603050405020304" pitchFamily="18" charset="0"/>
                    <a:cs typeface="Times New Roman" panose="02020603050405020304" pitchFamily="18" charset="0"/>
                  </a:rPr>
                  <a:t>β</a:t>
                </a:r>
                <a:r>
                  <a:rPr lang="en-US" altLang="en-US" b="1" dirty="0"/>
                  <a:t>: MIN’s current </a:t>
                </a:r>
                <a:r>
                  <a:rPr lang="en-US" altLang="en-US" b="1" i="1" dirty="0">
                    <a:solidFill>
                      <a:srgbClr val="C00000"/>
                    </a:solidFill>
                  </a:rPr>
                  <a:t>upper</a:t>
                </a:r>
                <a:r>
                  <a:rPr lang="en-US" altLang="en-US" b="1" dirty="0"/>
                  <a:t> bound on MIN’s outcome</a:t>
                </a:r>
              </a:p>
              <a:p>
                <a:pPr lvl="1" eaLnBrk="1" hangingPunct="1"/>
                <a:endParaRPr lang="en-US" altLang="en-US" sz="1400" b="1" dirty="0"/>
              </a:p>
              <a:p>
                <a:pPr eaLnBrk="1" hangingPunct="1"/>
                <a:r>
                  <a:rPr lang="en-US" altLang="en-US" sz="2000" dirty="0"/>
                  <a:t>MAX will never allow a move that could lead to a worse score (for MAX) than </a:t>
                </a:r>
                <a:r>
                  <a:rPr lang="el-GR" altLang="en-US" dirty="0">
                    <a:latin typeface="Times New Roman" panose="02020603050405020304" pitchFamily="18" charset="0"/>
                    <a:ea typeface="ＭＳ Ｐゴシック" pitchFamily="-107" charset="-128"/>
                    <a:cs typeface="Times New Roman" panose="02020603050405020304" pitchFamily="18" charset="0"/>
                  </a:rPr>
                  <a:t>α</a:t>
                </a:r>
                <a:r>
                  <a:rPr lang="el-GR" altLang="en-US" sz="2000" dirty="0"/>
                  <a:t> </a:t>
                </a:r>
                <a:endParaRPr lang="en-US" altLang="en-US" sz="2000" dirty="0"/>
              </a:p>
              <a:p>
                <a:pPr eaLnBrk="1" hangingPunct="1"/>
                <a:r>
                  <a:rPr lang="en-US" altLang="en-US" sz="2000" dirty="0"/>
                  <a:t>MIN will never allow a move that could lead to a better score (for MAX) than </a:t>
                </a:r>
                <a:r>
                  <a:rPr lang="el-GR" altLang="en-US" dirty="0">
                    <a:latin typeface="Times New Roman" panose="02020603050405020304" pitchFamily="18" charset="0"/>
                    <a:ea typeface="ＭＳ Ｐゴシック" pitchFamily="-107" charset="-128"/>
                    <a:cs typeface="Times New Roman" panose="02020603050405020304" pitchFamily="18" charset="0"/>
                  </a:rPr>
                  <a:t>β</a:t>
                </a:r>
                <a:endParaRPr lang="en-US" altLang="en-US" dirty="0">
                  <a:latin typeface="Times New Roman" panose="02020603050405020304" pitchFamily="18" charset="0"/>
                  <a:ea typeface="ＭＳ Ｐゴシック" pitchFamily="-107" charset="-128"/>
                  <a:cs typeface="Times New Roman" panose="02020603050405020304" pitchFamily="18" charset="0"/>
                </a:endParaRPr>
              </a:p>
              <a:p>
                <a:pPr marL="0" indent="0" eaLnBrk="1" hangingPunct="1">
                  <a:buNone/>
                </a:pPr>
                <a:endParaRPr lang="en-US" altLang="en-US" sz="1100" dirty="0"/>
              </a:p>
              <a:p>
                <a:pPr eaLnBrk="1" hangingPunct="1"/>
                <a:r>
                  <a:rPr lang="en-US" altLang="en-US" sz="2000" dirty="0"/>
                  <a:t>Therefore, stop evaluating a branch whenever:</a:t>
                </a:r>
              </a:p>
              <a:p>
                <a:pPr lvl="1" eaLnBrk="1" hangingPunct="1"/>
                <a:r>
                  <a:rPr lang="en-US" altLang="en-US" sz="1800" dirty="0"/>
                  <a:t>When evaluating a MAX node: a value </a:t>
                </a:r>
                <a14:m>
                  <m:oMath xmlns:m="http://schemas.openxmlformats.org/officeDocument/2006/math">
                    <m:r>
                      <a:rPr lang="en-US" altLang="en-US" sz="1800" b="0" i="1" smtClean="0">
                        <a:latin typeface="Cambria Math" panose="02040503050406030204" pitchFamily="18" charset="0"/>
                        <a:ea typeface="Cambria Math" panose="02040503050406030204" pitchFamily="18" charset="0"/>
                        <a:cs typeface="Times New Roman" panose="02020603050405020304" pitchFamily="18" charset="0"/>
                      </a:rPr>
                      <m:t>𝑣</m:t>
                    </m:r>
                    <m:r>
                      <a:rPr lang="en-US" altLang="en-US" sz="1800" b="0" i="1" smtClean="0">
                        <a:latin typeface="Cambria Math" panose="02040503050406030204" pitchFamily="18" charset="0"/>
                        <a:ea typeface="Cambria Math" panose="02040503050406030204" pitchFamily="18" charset="0"/>
                        <a:cs typeface="Times New Roman" panose="02020603050405020304" pitchFamily="18" charset="0"/>
                      </a:rPr>
                      <m:t>≥</m:t>
                    </m:r>
                    <m:r>
                      <a:rPr lang="en-US" altLang="en-US" sz="1800" b="0" i="1" smtClean="0">
                        <a:latin typeface="Cambria Math" panose="02040503050406030204" pitchFamily="18" charset="0"/>
                        <a:ea typeface="Cambria Math" panose="02040503050406030204" pitchFamily="18" charset="0"/>
                        <a:cs typeface="Times New Roman" panose="02020603050405020304" pitchFamily="18" charset="0"/>
                      </a:rPr>
                      <m:t>𝛽</m:t>
                    </m:r>
                  </m:oMath>
                </a14:m>
                <a:r>
                  <a:rPr lang="el-GR" altLang="en-US" sz="1800" dirty="0"/>
                  <a:t> </a:t>
                </a:r>
                <a:r>
                  <a:rPr lang="en-US" altLang="en-US" sz="1800" dirty="0"/>
                  <a:t>is backed-up</a:t>
                </a:r>
              </a:p>
              <a:p>
                <a:pPr lvl="2" eaLnBrk="1" hangingPunct="1"/>
                <a:r>
                  <a:rPr lang="en-US" altLang="en-US" sz="1600" dirty="0"/>
                  <a:t>MIN will never select that MAX node</a:t>
                </a:r>
              </a:p>
              <a:p>
                <a:pPr lvl="1" eaLnBrk="1" hangingPunct="1"/>
                <a:r>
                  <a:rPr lang="en-US" altLang="en-US" sz="1800" dirty="0"/>
                  <a:t>When evaluating a MIN node: a value </a:t>
                </a:r>
                <a14:m>
                  <m:oMath xmlns:m="http://schemas.openxmlformats.org/officeDocument/2006/math">
                    <m:r>
                      <a:rPr lang="en-US" altLang="en-US" sz="1800" b="0" i="1" smtClean="0">
                        <a:latin typeface="Cambria Math" panose="02040503050406030204" pitchFamily="18" charset="0"/>
                        <a:ea typeface="Cambria Math" panose="02040503050406030204" pitchFamily="18" charset="0"/>
                        <a:cs typeface="Times New Roman" panose="02020603050405020304" pitchFamily="18" charset="0"/>
                      </a:rPr>
                      <m:t>𝑣</m:t>
                    </m:r>
                    <m:r>
                      <a:rPr lang="en-US" altLang="en-US" sz="1800" b="0" i="1" smtClean="0">
                        <a:latin typeface="Cambria Math" panose="02040503050406030204" pitchFamily="18" charset="0"/>
                        <a:ea typeface="Cambria Math" panose="02040503050406030204" pitchFamily="18" charset="0"/>
                        <a:cs typeface="Times New Roman" panose="02020603050405020304" pitchFamily="18" charset="0"/>
                      </a:rPr>
                      <m:t>≤</m:t>
                    </m:r>
                    <m:r>
                      <a:rPr lang="en-US" altLang="en-US" sz="1800" b="0" i="1" smtClean="0">
                        <a:latin typeface="Cambria Math" panose="02040503050406030204" pitchFamily="18" charset="0"/>
                        <a:ea typeface="Cambria Math" panose="02040503050406030204" pitchFamily="18" charset="0"/>
                        <a:cs typeface="Times New Roman" panose="02020603050405020304" pitchFamily="18" charset="0"/>
                      </a:rPr>
                      <m:t>𝛼</m:t>
                    </m:r>
                    <m:r>
                      <a:rPr lang="en-US" altLang="en-US" sz="1800" b="0" i="1" smtClean="0">
                        <a:latin typeface="Cambria Math" panose="02040503050406030204" pitchFamily="18" charset="0"/>
                        <a:ea typeface="Cambria Math" panose="02040503050406030204" pitchFamily="18" charset="0"/>
                        <a:cs typeface="Times New Roman" panose="02020603050405020304" pitchFamily="18" charset="0"/>
                      </a:rPr>
                      <m:t> </m:t>
                    </m:r>
                  </m:oMath>
                </a14:m>
                <a:r>
                  <a:rPr lang="en-US" altLang="en-US" sz="1800" dirty="0"/>
                  <a:t>is found</a:t>
                </a:r>
              </a:p>
              <a:p>
                <a:pPr lvl="2" eaLnBrk="1" hangingPunct="1"/>
                <a:r>
                  <a:rPr lang="en-US" altLang="en-US" sz="1600" dirty="0"/>
                  <a:t>MAX will never select that MIN node</a:t>
                </a:r>
              </a:p>
            </p:txBody>
          </p:sp>
        </mc:Choice>
        <mc:Fallback xmlns="">
          <p:sp>
            <p:nvSpPr>
              <p:cNvPr id="60" name="Google Shape;6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eaLnBrk="1" hangingPunct="1"/>
                <a:r>
                  <a:rPr lang="en-US" altLang="en-US" sz="2000" dirty="0"/>
                  <a:t>During Minimax, keep track of two additional values:</a:t>
                </a:r>
              </a:p>
              <a:p>
                <a:pPr lvl="1" eaLnBrk="1" hangingPunct="1"/>
                <a:r>
                  <a:rPr lang="el-GR" altLang="en-US" sz="2400" b="1" dirty="0">
                    <a:latin typeface="Times New Roman" panose="02020603050405020304" pitchFamily="18" charset="0"/>
                    <a:cs typeface="Times New Roman" panose="02020603050405020304" pitchFamily="18" charset="0"/>
                  </a:rPr>
                  <a:t>α</a:t>
                </a:r>
                <a:r>
                  <a:rPr lang="en-US" altLang="en-US" b="1" dirty="0"/>
                  <a:t>: MAX’s current </a:t>
                </a:r>
                <a:r>
                  <a:rPr lang="en-US" altLang="en-US" b="1" i="1" dirty="0">
                    <a:solidFill>
                      <a:srgbClr val="C00000"/>
                    </a:solidFill>
                  </a:rPr>
                  <a:t>lower</a:t>
                </a:r>
                <a:r>
                  <a:rPr lang="en-US" altLang="en-US" b="1" dirty="0"/>
                  <a:t> bound on MAX’s outcome </a:t>
                </a:r>
              </a:p>
              <a:p>
                <a:pPr lvl="1" eaLnBrk="1" hangingPunct="1"/>
                <a:r>
                  <a:rPr lang="el-GR" altLang="en-US" sz="2400" b="1" dirty="0">
                    <a:latin typeface="Times New Roman" panose="02020603050405020304" pitchFamily="18" charset="0"/>
                    <a:cs typeface="Times New Roman" panose="02020603050405020304" pitchFamily="18" charset="0"/>
                  </a:rPr>
                  <a:t>β</a:t>
                </a:r>
                <a:r>
                  <a:rPr lang="en-US" altLang="en-US" b="1" dirty="0"/>
                  <a:t>: MIN’s current </a:t>
                </a:r>
                <a:r>
                  <a:rPr lang="en-US" altLang="en-US" b="1" i="1" dirty="0">
                    <a:solidFill>
                      <a:srgbClr val="C00000"/>
                    </a:solidFill>
                  </a:rPr>
                  <a:t>upper</a:t>
                </a:r>
                <a:r>
                  <a:rPr lang="en-US" altLang="en-US" b="1" dirty="0"/>
                  <a:t> bound on MIN’s outcome</a:t>
                </a:r>
              </a:p>
              <a:p>
                <a:pPr lvl="1" eaLnBrk="1" hangingPunct="1"/>
                <a:endParaRPr lang="en-US" altLang="en-US" sz="1400" b="1" dirty="0"/>
              </a:p>
              <a:p>
                <a:pPr eaLnBrk="1" hangingPunct="1"/>
                <a:r>
                  <a:rPr lang="en-US" altLang="en-US" sz="2000" dirty="0"/>
                  <a:t>MAX will never allow a move that could lead to a worse score (for MAX) than </a:t>
                </a:r>
                <a:r>
                  <a:rPr lang="el-GR" altLang="en-US" dirty="0">
                    <a:latin typeface="Times New Roman" panose="02020603050405020304" pitchFamily="18" charset="0"/>
                    <a:ea typeface="ＭＳ Ｐゴシック" pitchFamily="-107" charset="-128"/>
                    <a:cs typeface="Times New Roman" panose="02020603050405020304" pitchFamily="18" charset="0"/>
                  </a:rPr>
                  <a:t>α</a:t>
                </a:r>
                <a:r>
                  <a:rPr lang="el-GR" altLang="en-US" sz="2000" dirty="0"/>
                  <a:t> </a:t>
                </a:r>
                <a:endParaRPr lang="en-US" altLang="en-US" sz="2000" dirty="0"/>
              </a:p>
              <a:p>
                <a:pPr eaLnBrk="1" hangingPunct="1"/>
                <a:r>
                  <a:rPr lang="en-US" altLang="en-US" sz="2000" dirty="0"/>
                  <a:t>MIN will never allow a move that could lead to a better score (for MAX) than </a:t>
                </a:r>
                <a:r>
                  <a:rPr lang="el-GR" altLang="en-US" dirty="0">
                    <a:latin typeface="Times New Roman" panose="02020603050405020304" pitchFamily="18" charset="0"/>
                    <a:ea typeface="ＭＳ Ｐゴシック" pitchFamily="-107" charset="-128"/>
                    <a:cs typeface="Times New Roman" panose="02020603050405020304" pitchFamily="18" charset="0"/>
                  </a:rPr>
                  <a:t>β</a:t>
                </a:r>
                <a:endParaRPr lang="en-US" altLang="en-US" dirty="0">
                  <a:latin typeface="Times New Roman" panose="02020603050405020304" pitchFamily="18" charset="0"/>
                  <a:ea typeface="ＭＳ Ｐゴシック" pitchFamily="-107" charset="-128"/>
                  <a:cs typeface="Times New Roman" panose="02020603050405020304" pitchFamily="18" charset="0"/>
                </a:endParaRPr>
              </a:p>
              <a:p>
                <a:pPr marL="0" indent="0" eaLnBrk="1" hangingPunct="1">
                  <a:buNone/>
                </a:pPr>
                <a:endParaRPr lang="en-US" altLang="en-US" sz="1100" dirty="0"/>
              </a:p>
              <a:p>
                <a:pPr eaLnBrk="1" hangingPunct="1"/>
                <a:r>
                  <a:rPr lang="en-US" altLang="en-US" sz="2000" dirty="0"/>
                  <a:t>Therefore, stop evaluating a branch whenever:</a:t>
                </a:r>
              </a:p>
              <a:p>
                <a:pPr lvl="1" eaLnBrk="1" hangingPunct="1"/>
                <a:r>
                  <a:rPr lang="en-US" altLang="en-US" sz="1800" dirty="0"/>
                  <a:t>When evaluating a MAX node: a value </a:t>
                </a:r>
                <a:r>
                  <a:rPr lang="en-US" altLang="en-US" sz="1800" b="0" i="0">
                    <a:latin typeface="Cambria Math" panose="02040503050406030204" pitchFamily="18" charset="0"/>
                    <a:ea typeface="Cambria Math" panose="02040503050406030204" pitchFamily="18" charset="0"/>
                    <a:cs typeface="Times New Roman" panose="02020603050405020304" pitchFamily="18" charset="0"/>
                  </a:rPr>
                  <a:t>𝑣≥𝛽</a:t>
                </a:r>
                <a:r>
                  <a:rPr lang="el-GR" altLang="en-US" sz="1800" dirty="0"/>
                  <a:t> </a:t>
                </a:r>
                <a:r>
                  <a:rPr lang="en-US" altLang="en-US" sz="1800" dirty="0"/>
                  <a:t>is backed-up</a:t>
                </a:r>
              </a:p>
              <a:p>
                <a:pPr lvl="2" eaLnBrk="1" hangingPunct="1"/>
                <a:r>
                  <a:rPr lang="en-US" altLang="en-US" sz="1600" dirty="0"/>
                  <a:t>MIN will never select that MAX node</a:t>
                </a:r>
              </a:p>
              <a:p>
                <a:pPr lvl="1" eaLnBrk="1" hangingPunct="1"/>
                <a:r>
                  <a:rPr lang="en-US" altLang="en-US" sz="1800" dirty="0"/>
                  <a:t>When evaluating a MIN node: a value </a:t>
                </a:r>
                <a:r>
                  <a:rPr lang="en-US" altLang="en-US" sz="1800" b="0" i="0">
                    <a:latin typeface="Cambria Math" panose="02040503050406030204" pitchFamily="18" charset="0"/>
                    <a:ea typeface="Cambria Math" panose="02040503050406030204" pitchFamily="18" charset="0"/>
                    <a:cs typeface="Times New Roman" panose="02020603050405020304" pitchFamily="18" charset="0"/>
                  </a:rPr>
                  <a:t>𝑣≤𝛼 </a:t>
                </a:r>
                <a:r>
                  <a:rPr lang="en-US" altLang="en-US" sz="1800" dirty="0"/>
                  <a:t>is found</a:t>
                </a:r>
              </a:p>
              <a:p>
                <a:pPr lvl="2" eaLnBrk="1" hangingPunct="1"/>
                <a:r>
                  <a:rPr lang="en-US" altLang="en-US" sz="1600" dirty="0"/>
                  <a:t>MAX will never select that MIN node</a:t>
                </a:r>
              </a:p>
            </p:txBody>
          </p:sp>
        </mc:Fallback>
      </mc:AlternateContent>
      <p:sp>
        <p:nvSpPr>
          <p:cNvPr id="61" name="Google Shape;61;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90</a:t>
            </a:fld>
            <a:endParaRPr/>
          </a:p>
        </p:txBody>
      </p:sp>
    </p:spTree>
    <p:extLst>
      <p:ext uri="{BB962C8B-B14F-4D97-AF65-F5344CB8AC3E}">
        <p14:creationId xmlns:p14="http://schemas.microsoft.com/office/powerpoint/2010/main" val="350902392"/>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mc:AlternateContent xmlns:mc="http://schemas.openxmlformats.org/markup-compatibility/2006" xmlns:a14="http://schemas.microsoft.com/office/drawing/2010/main">
        <mc:Choice Requires="a14">
          <p:sp>
            <p:nvSpPr>
              <p:cNvPr id="60" name="Google Shape;6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eaLnBrk="1" hangingPunct="1"/>
                <a:r>
                  <a:rPr lang="en-US" altLang="en-US" sz="2000" dirty="0"/>
                  <a:t>During Minimax, keep track of two additional values:</a:t>
                </a:r>
              </a:p>
              <a:p>
                <a:pPr lvl="1" eaLnBrk="1" hangingPunct="1"/>
                <a:r>
                  <a:rPr lang="el-GR" altLang="en-US" sz="2400" b="1" dirty="0">
                    <a:latin typeface="Times New Roman" panose="02020603050405020304" pitchFamily="18" charset="0"/>
                    <a:cs typeface="Times New Roman" panose="02020603050405020304" pitchFamily="18" charset="0"/>
                  </a:rPr>
                  <a:t>α</a:t>
                </a:r>
                <a:r>
                  <a:rPr lang="en-US" altLang="en-US" b="1" dirty="0"/>
                  <a:t>: MAX’s current </a:t>
                </a:r>
                <a:r>
                  <a:rPr lang="en-US" altLang="en-US" b="1" i="1" dirty="0">
                    <a:solidFill>
                      <a:srgbClr val="C00000"/>
                    </a:solidFill>
                  </a:rPr>
                  <a:t>lower</a:t>
                </a:r>
                <a:r>
                  <a:rPr lang="en-US" altLang="en-US" b="1" dirty="0"/>
                  <a:t> bound on MAX’s outcome </a:t>
                </a:r>
              </a:p>
              <a:p>
                <a:pPr lvl="1" eaLnBrk="1" hangingPunct="1"/>
                <a:r>
                  <a:rPr lang="el-GR" altLang="en-US" sz="2400" b="1" dirty="0">
                    <a:latin typeface="Times New Roman" panose="02020603050405020304" pitchFamily="18" charset="0"/>
                    <a:cs typeface="Times New Roman" panose="02020603050405020304" pitchFamily="18" charset="0"/>
                  </a:rPr>
                  <a:t>β</a:t>
                </a:r>
                <a:r>
                  <a:rPr lang="en-US" altLang="en-US" b="1" dirty="0"/>
                  <a:t>: MIN’s current </a:t>
                </a:r>
                <a:r>
                  <a:rPr lang="en-US" altLang="en-US" b="1" i="1" dirty="0">
                    <a:solidFill>
                      <a:srgbClr val="C00000"/>
                    </a:solidFill>
                  </a:rPr>
                  <a:t>upper</a:t>
                </a:r>
                <a:r>
                  <a:rPr lang="en-US" altLang="en-US" b="1" dirty="0"/>
                  <a:t> bound on MIN’s outcome</a:t>
                </a:r>
              </a:p>
              <a:p>
                <a:pPr lvl="1" eaLnBrk="1" hangingPunct="1"/>
                <a:endParaRPr lang="en-US" altLang="en-US" sz="1400" b="1" dirty="0"/>
              </a:p>
              <a:p>
                <a:pPr eaLnBrk="1" hangingPunct="1"/>
                <a:r>
                  <a:rPr lang="en-US" altLang="en-US" sz="2000" dirty="0"/>
                  <a:t>MAX will never allow a move that could lead to a worse score (for MAX) than </a:t>
                </a:r>
                <a:r>
                  <a:rPr lang="el-GR" altLang="en-US" dirty="0">
                    <a:latin typeface="Times New Roman" panose="02020603050405020304" pitchFamily="18" charset="0"/>
                    <a:ea typeface="ＭＳ Ｐゴシック" pitchFamily="-107" charset="-128"/>
                    <a:cs typeface="Times New Roman" panose="02020603050405020304" pitchFamily="18" charset="0"/>
                  </a:rPr>
                  <a:t>α</a:t>
                </a:r>
                <a:r>
                  <a:rPr lang="el-GR" altLang="en-US" sz="2000" dirty="0"/>
                  <a:t> </a:t>
                </a:r>
                <a:endParaRPr lang="en-US" altLang="en-US" sz="2000" dirty="0"/>
              </a:p>
              <a:p>
                <a:pPr eaLnBrk="1" hangingPunct="1"/>
                <a:r>
                  <a:rPr lang="en-US" altLang="en-US" sz="2000" dirty="0"/>
                  <a:t>MIN will never allow a move that could lead to a better score (for MAX) than </a:t>
                </a:r>
                <a:r>
                  <a:rPr lang="el-GR" altLang="en-US" dirty="0">
                    <a:latin typeface="Times New Roman" panose="02020603050405020304" pitchFamily="18" charset="0"/>
                    <a:ea typeface="ＭＳ Ｐゴシック" pitchFamily="-107" charset="-128"/>
                    <a:cs typeface="Times New Roman" panose="02020603050405020304" pitchFamily="18" charset="0"/>
                  </a:rPr>
                  <a:t>β</a:t>
                </a:r>
                <a:endParaRPr lang="en-US" altLang="en-US" dirty="0">
                  <a:latin typeface="Times New Roman" panose="02020603050405020304" pitchFamily="18" charset="0"/>
                  <a:ea typeface="ＭＳ Ｐゴシック" pitchFamily="-107" charset="-128"/>
                  <a:cs typeface="Times New Roman" panose="02020603050405020304" pitchFamily="18" charset="0"/>
                </a:endParaRPr>
              </a:p>
              <a:p>
                <a:pPr marL="0" indent="0" eaLnBrk="1" hangingPunct="1">
                  <a:buNone/>
                </a:pPr>
                <a:endParaRPr lang="en-US" altLang="en-US" sz="1100" dirty="0"/>
              </a:p>
              <a:p>
                <a:pPr eaLnBrk="1" hangingPunct="1"/>
                <a:r>
                  <a:rPr lang="en-US" altLang="en-US" sz="2000" dirty="0"/>
                  <a:t>Therefore, stop evaluating a branch whenever:</a:t>
                </a:r>
              </a:p>
              <a:p>
                <a:pPr lvl="1" eaLnBrk="1" hangingPunct="1"/>
                <a:r>
                  <a:rPr lang="en-US" altLang="en-US" sz="1800" dirty="0"/>
                  <a:t>When evaluating a MAX node: a value </a:t>
                </a:r>
                <a14:m>
                  <m:oMath xmlns:m="http://schemas.openxmlformats.org/officeDocument/2006/math">
                    <m:r>
                      <a:rPr lang="en-US" altLang="en-US" sz="1800" b="0" i="1" smtClean="0">
                        <a:latin typeface="Cambria Math" panose="02040503050406030204" pitchFamily="18" charset="0"/>
                        <a:ea typeface="Cambria Math" panose="02040503050406030204" pitchFamily="18" charset="0"/>
                        <a:cs typeface="Times New Roman" panose="02020603050405020304" pitchFamily="18" charset="0"/>
                      </a:rPr>
                      <m:t>𝑣</m:t>
                    </m:r>
                    <m:r>
                      <a:rPr lang="en-US" altLang="en-US" sz="1800" b="0" i="1" smtClean="0">
                        <a:latin typeface="Cambria Math" panose="02040503050406030204" pitchFamily="18" charset="0"/>
                        <a:ea typeface="Cambria Math" panose="02040503050406030204" pitchFamily="18" charset="0"/>
                        <a:cs typeface="Times New Roman" panose="02020603050405020304" pitchFamily="18" charset="0"/>
                      </a:rPr>
                      <m:t>≥</m:t>
                    </m:r>
                    <m:r>
                      <a:rPr lang="en-US" altLang="en-US" sz="1800" b="0" i="1" smtClean="0">
                        <a:latin typeface="Cambria Math" panose="02040503050406030204" pitchFamily="18" charset="0"/>
                        <a:ea typeface="Cambria Math" panose="02040503050406030204" pitchFamily="18" charset="0"/>
                        <a:cs typeface="Times New Roman" panose="02020603050405020304" pitchFamily="18" charset="0"/>
                      </a:rPr>
                      <m:t>𝛽</m:t>
                    </m:r>
                  </m:oMath>
                </a14:m>
                <a:r>
                  <a:rPr lang="el-GR" altLang="en-US" sz="1800" dirty="0"/>
                  <a:t> </a:t>
                </a:r>
                <a:r>
                  <a:rPr lang="en-US" altLang="en-US" sz="1800" dirty="0"/>
                  <a:t>is backed-up</a:t>
                </a:r>
              </a:p>
              <a:p>
                <a:pPr lvl="2" eaLnBrk="1" hangingPunct="1"/>
                <a:r>
                  <a:rPr lang="en-US" altLang="en-US" sz="1600" dirty="0"/>
                  <a:t>MIN will never select that MAX node</a:t>
                </a:r>
              </a:p>
              <a:p>
                <a:pPr lvl="1" eaLnBrk="1" hangingPunct="1"/>
                <a:r>
                  <a:rPr lang="en-US" altLang="en-US" sz="1800" dirty="0"/>
                  <a:t>When evaluating a MIN node: a value </a:t>
                </a:r>
                <a14:m>
                  <m:oMath xmlns:m="http://schemas.openxmlformats.org/officeDocument/2006/math">
                    <m:r>
                      <a:rPr lang="en-US" altLang="en-US" sz="1800" b="0" i="1" smtClean="0">
                        <a:latin typeface="Cambria Math" panose="02040503050406030204" pitchFamily="18" charset="0"/>
                        <a:ea typeface="Cambria Math" panose="02040503050406030204" pitchFamily="18" charset="0"/>
                        <a:cs typeface="Times New Roman" panose="02020603050405020304" pitchFamily="18" charset="0"/>
                      </a:rPr>
                      <m:t>𝑣</m:t>
                    </m:r>
                    <m:r>
                      <a:rPr lang="en-US" altLang="en-US" sz="1800" b="0" i="1" smtClean="0">
                        <a:latin typeface="Cambria Math" panose="02040503050406030204" pitchFamily="18" charset="0"/>
                        <a:ea typeface="Cambria Math" panose="02040503050406030204" pitchFamily="18" charset="0"/>
                        <a:cs typeface="Times New Roman" panose="02020603050405020304" pitchFamily="18" charset="0"/>
                      </a:rPr>
                      <m:t>≤</m:t>
                    </m:r>
                    <m:r>
                      <a:rPr lang="en-US" altLang="en-US" sz="1800" b="0" i="1" smtClean="0">
                        <a:latin typeface="Cambria Math" panose="02040503050406030204" pitchFamily="18" charset="0"/>
                        <a:ea typeface="Cambria Math" panose="02040503050406030204" pitchFamily="18" charset="0"/>
                        <a:cs typeface="Times New Roman" panose="02020603050405020304" pitchFamily="18" charset="0"/>
                      </a:rPr>
                      <m:t>𝛼</m:t>
                    </m:r>
                    <m:r>
                      <a:rPr lang="en-US" altLang="en-US" sz="1800" b="0" i="1" smtClean="0">
                        <a:latin typeface="Cambria Math" panose="02040503050406030204" pitchFamily="18" charset="0"/>
                        <a:ea typeface="Cambria Math" panose="02040503050406030204" pitchFamily="18" charset="0"/>
                        <a:cs typeface="Times New Roman" panose="02020603050405020304" pitchFamily="18" charset="0"/>
                      </a:rPr>
                      <m:t> </m:t>
                    </m:r>
                  </m:oMath>
                </a14:m>
                <a:r>
                  <a:rPr lang="en-US" altLang="en-US" sz="1800" dirty="0"/>
                  <a:t>is found</a:t>
                </a:r>
              </a:p>
              <a:p>
                <a:pPr lvl="2" eaLnBrk="1" hangingPunct="1"/>
                <a:r>
                  <a:rPr lang="en-US" altLang="en-US" sz="1600" dirty="0"/>
                  <a:t>MAX will never select that MIN node</a:t>
                </a:r>
              </a:p>
            </p:txBody>
          </p:sp>
        </mc:Choice>
        <mc:Fallback xmlns="">
          <p:sp>
            <p:nvSpPr>
              <p:cNvPr id="60" name="Google Shape;6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eaLnBrk="1" hangingPunct="1"/>
                <a:r>
                  <a:rPr lang="en-US" altLang="en-US" sz="2000" dirty="0"/>
                  <a:t>During Minimax, keep track of two additional values:</a:t>
                </a:r>
              </a:p>
              <a:p>
                <a:pPr lvl="1" eaLnBrk="1" hangingPunct="1"/>
                <a:r>
                  <a:rPr lang="el-GR" altLang="en-US" sz="2400" b="1" dirty="0">
                    <a:latin typeface="Times New Roman" panose="02020603050405020304" pitchFamily="18" charset="0"/>
                    <a:cs typeface="Times New Roman" panose="02020603050405020304" pitchFamily="18" charset="0"/>
                  </a:rPr>
                  <a:t>α</a:t>
                </a:r>
                <a:r>
                  <a:rPr lang="en-US" altLang="en-US" b="1" dirty="0"/>
                  <a:t>: MAX’s current </a:t>
                </a:r>
                <a:r>
                  <a:rPr lang="en-US" altLang="en-US" b="1" i="1" dirty="0">
                    <a:solidFill>
                      <a:srgbClr val="C00000"/>
                    </a:solidFill>
                  </a:rPr>
                  <a:t>lower</a:t>
                </a:r>
                <a:r>
                  <a:rPr lang="en-US" altLang="en-US" b="1" dirty="0"/>
                  <a:t> bound on MAX’s outcome </a:t>
                </a:r>
              </a:p>
              <a:p>
                <a:pPr lvl="1" eaLnBrk="1" hangingPunct="1"/>
                <a:r>
                  <a:rPr lang="el-GR" altLang="en-US" sz="2400" b="1" dirty="0">
                    <a:latin typeface="Times New Roman" panose="02020603050405020304" pitchFamily="18" charset="0"/>
                    <a:cs typeface="Times New Roman" panose="02020603050405020304" pitchFamily="18" charset="0"/>
                  </a:rPr>
                  <a:t>β</a:t>
                </a:r>
                <a:r>
                  <a:rPr lang="en-US" altLang="en-US" b="1" dirty="0"/>
                  <a:t>: MIN’s current </a:t>
                </a:r>
                <a:r>
                  <a:rPr lang="en-US" altLang="en-US" b="1" i="1" dirty="0">
                    <a:solidFill>
                      <a:srgbClr val="C00000"/>
                    </a:solidFill>
                  </a:rPr>
                  <a:t>upper</a:t>
                </a:r>
                <a:r>
                  <a:rPr lang="en-US" altLang="en-US" b="1" dirty="0"/>
                  <a:t> bound on MIN’s outcome</a:t>
                </a:r>
              </a:p>
              <a:p>
                <a:pPr lvl="1" eaLnBrk="1" hangingPunct="1"/>
                <a:endParaRPr lang="en-US" altLang="en-US" sz="1400" b="1" dirty="0"/>
              </a:p>
              <a:p>
                <a:pPr eaLnBrk="1" hangingPunct="1"/>
                <a:r>
                  <a:rPr lang="en-US" altLang="en-US" sz="2000" dirty="0"/>
                  <a:t>MAX will never allow a move that could lead to a worse score (for MAX) than </a:t>
                </a:r>
                <a:r>
                  <a:rPr lang="el-GR" altLang="en-US" dirty="0">
                    <a:latin typeface="Times New Roman" panose="02020603050405020304" pitchFamily="18" charset="0"/>
                    <a:ea typeface="ＭＳ Ｐゴシック" pitchFamily="-107" charset="-128"/>
                    <a:cs typeface="Times New Roman" panose="02020603050405020304" pitchFamily="18" charset="0"/>
                  </a:rPr>
                  <a:t>α</a:t>
                </a:r>
                <a:r>
                  <a:rPr lang="el-GR" altLang="en-US" sz="2000" dirty="0"/>
                  <a:t> </a:t>
                </a:r>
                <a:endParaRPr lang="en-US" altLang="en-US" sz="2000" dirty="0"/>
              </a:p>
              <a:p>
                <a:pPr eaLnBrk="1" hangingPunct="1"/>
                <a:r>
                  <a:rPr lang="en-US" altLang="en-US" sz="2000" dirty="0"/>
                  <a:t>MIN will never allow a move that could lead to a better score (for MAX) than </a:t>
                </a:r>
                <a:r>
                  <a:rPr lang="el-GR" altLang="en-US" dirty="0">
                    <a:latin typeface="Times New Roman" panose="02020603050405020304" pitchFamily="18" charset="0"/>
                    <a:ea typeface="ＭＳ Ｐゴシック" pitchFamily="-107" charset="-128"/>
                    <a:cs typeface="Times New Roman" panose="02020603050405020304" pitchFamily="18" charset="0"/>
                  </a:rPr>
                  <a:t>β</a:t>
                </a:r>
                <a:endParaRPr lang="en-US" altLang="en-US" dirty="0">
                  <a:latin typeface="Times New Roman" panose="02020603050405020304" pitchFamily="18" charset="0"/>
                  <a:ea typeface="ＭＳ Ｐゴシック" pitchFamily="-107" charset="-128"/>
                  <a:cs typeface="Times New Roman" panose="02020603050405020304" pitchFamily="18" charset="0"/>
                </a:endParaRPr>
              </a:p>
              <a:p>
                <a:pPr marL="0" indent="0" eaLnBrk="1" hangingPunct="1">
                  <a:buNone/>
                </a:pPr>
                <a:endParaRPr lang="en-US" altLang="en-US" sz="1100" dirty="0"/>
              </a:p>
              <a:p>
                <a:pPr eaLnBrk="1" hangingPunct="1"/>
                <a:r>
                  <a:rPr lang="en-US" altLang="en-US" sz="2000" dirty="0"/>
                  <a:t>Therefore, stop evaluating a branch whenever:</a:t>
                </a:r>
              </a:p>
              <a:p>
                <a:pPr lvl="1" eaLnBrk="1" hangingPunct="1"/>
                <a:r>
                  <a:rPr lang="en-US" altLang="en-US" sz="1800" dirty="0"/>
                  <a:t>When evaluating a MAX node: a value </a:t>
                </a:r>
                <a:r>
                  <a:rPr lang="en-US" altLang="en-US" sz="1800" b="0" i="0">
                    <a:latin typeface="Cambria Math" panose="02040503050406030204" pitchFamily="18" charset="0"/>
                    <a:ea typeface="Cambria Math" panose="02040503050406030204" pitchFamily="18" charset="0"/>
                    <a:cs typeface="Times New Roman" panose="02020603050405020304" pitchFamily="18" charset="0"/>
                  </a:rPr>
                  <a:t>𝑣≥𝛽</a:t>
                </a:r>
                <a:r>
                  <a:rPr lang="el-GR" altLang="en-US" sz="1800" dirty="0"/>
                  <a:t> </a:t>
                </a:r>
                <a:r>
                  <a:rPr lang="en-US" altLang="en-US" sz="1800" dirty="0"/>
                  <a:t>is backed-up</a:t>
                </a:r>
              </a:p>
              <a:p>
                <a:pPr lvl="2" eaLnBrk="1" hangingPunct="1"/>
                <a:r>
                  <a:rPr lang="en-US" altLang="en-US" sz="1600" dirty="0"/>
                  <a:t>MIN will never select that MAX node</a:t>
                </a:r>
              </a:p>
              <a:p>
                <a:pPr lvl="1" eaLnBrk="1" hangingPunct="1"/>
                <a:r>
                  <a:rPr lang="en-US" altLang="en-US" sz="1800" dirty="0"/>
                  <a:t>When evaluating a MIN node: a value </a:t>
                </a:r>
                <a:r>
                  <a:rPr lang="en-US" altLang="en-US" sz="1800" b="0" i="0">
                    <a:latin typeface="Cambria Math" panose="02040503050406030204" pitchFamily="18" charset="0"/>
                    <a:ea typeface="Cambria Math" panose="02040503050406030204" pitchFamily="18" charset="0"/>
                    <a:cs typeface="Times New Roman" panose="02020603050405020304" pitchFamily="18" charset="0"/>
                  </a:rPr>
                  <a:t>𝑣≤𝛼 </a:t>
                </a:r>
                <a:r>
                  <a:rPr lang="en-US" altLang="en-US" sz="1800" dirty="0"/>
                  <a:t>is found</a:t>
                </a:r>
              </a:p>
              <a:p>
                <a:pPr lvl="2" eaLnBrk="1" hangingPunct="1"/>
                <a:r>
                  <a:rPr lang="en-US" altLang="en-US" sz="1600" dirty="0"/>
                  <a:t>MAX will never select that MIN node</a:t>
                </a:r>
              </a:p>
            </p:txBody>
          </p:sp>
        </mc:Fallback>
      </mc:AlternateContent>
      <p:sp>
        <p:nvSpPr>
          <p:cNvPr id="61" name="Google Shape;61;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91</a:t>
            </a:fld>
            <a:endParaRPr/>
          </a:p>
        </p:txBody>
      </p:sp>
    </p:spTree>
    <p:extLst>
      <p:ext uri="{BB962C8B-B14F-4D97-AF65-F5344CB8AC3E}">
        <p14:creationId xmlns:p14="http://schemas.microsoft.com/office/powerpoint/2010/main" val="328397693"/>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mc:AlternateContent xmlns:mc="http://schemas.openxmlformats.org/markup-compatibility/2006" xmlns:a14="http://schemas.microsoft.com/office/drawing/2010/main">
        <mc:Choice Requires="a14">
          <p:sp>
            <p:nvSpPr>
              <p:cNvPr id="60" name="Google Shape;6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eaLnBrk="1" hangingPunct="1"/>
                <a:r>
                  <a:rPr lang="en-US" altLang="en-US" sz="2000" dirty="0"/>
                  <a:t>During Minimax, keep track of two additional values:</a:t>
                </a:r>
              </a:p>
              <a:p>
                <a:pPr lvl="1" eaLnBrk="1" hangingPunct="1"/>
                <a:r>
                  <a:rPr lang="el-GR" altLang="en-US" sz="2400" b="1" dirty="0">
                    <a:latin typeface="Times New Roman" panose="02020603050405020304" pitchFamily="18" charset="0"/>
                    <a:cs typeface="Times New Roman" panose="02020603050405020304" pitchFamily="18" charset="0"/>
                  </a:rPr>
                  <a:t>α</a:t>
                </a:r>
                <a:r>
                  <a:rPr lang="en-US" altLang="en-US" b="1" dirty="0"/>
                  <a:t>: MAX’s current </a:t>
                </a:r>
                <a:r>
                  <a:rPr lang="en-US" altLang="en-US" b="1" i="1" dirty="0">
                    <a:solidFill>
                      <a:srgbClr val="C00000"/>
                    </a:solidFill>
                  </a:rPr>
                  <a:t>lower</a:t>
                </a:r>
                <a:r>
                  <a:rPr lang="en-US" altLang="en-US" b="1" dirty="0"/>
                  <a:t> bound on MAX’s outcome </a:t>
                </a:r>
              </a:p>
              <a:p>
                <a:pPr lvl="1" eaLnBrk="1" hangingPunct="1"/>
                <a:r>
                  <a:rPr lang="el-GR" altLang="en-US" sz="2400" b="1" dirty="0">
                    <a:latin typeface="Times New Roman" panose="02020603050405020304" pitchFamily="18" charset="0"/>
                    <a:cs typeface="Times New Roman" panose="02020603050405020304" pitchFamily="18" charset="0"/>
                  </a:rPr>
                  <a:t>β</a:t>
                </a:r>
                <a:r>
                  <a:rPr lang="en-US" altLang="en-US" b="1" dirty="0"/>
                  <a:t>: MIN’s current </a:t>
                </a:r>
                <a:r>
                  <a:rPr lang="en-US" altLang="en-US" b="1" i="1" dirty="0">
                    <a:solidFill>
                      <a:srgbClr val="C00000"/>
                    </a:solidFill>
                  </a:rPr>
                  <a:t>upper</a:t>
                </a:r>
                <a:r>
                  <a:rPr lang="en-US" altLang="en-US" b="1" dirty="0"/>
                  <a:t> bound on MIN’s outcome</a:t>
                </a:r>
              </a:p>
              <a:p>
                <a:pPr lvl="1" eaLnBrk="1" hangingPunct="1"/>
                <a:endParaRPr lang="en-US" altLang="en-US" sz="1400" b="1" dirty="0"/>
              </a:p>
              <a:p>
                <a:pPr eaLnBrk="1" hangingPunct="1"/>
                <a:r>
                  <a:rPr lang="en-US" altLang="en-US" sz="2000" dirty="0"/>
                  <a:t>MAX will never allow a move that could lead to a worse score (for MAX) than </a:t>
                </a:r>
                <a:r>
                  <a:rPr lang="el-GR" altLang="en-US" dirty="0">
                    <a:latin typeface="Times New Roman" panose="02020603050405020304" pitchFamily="18" charset="0"/>
                    <a:ea typeface="ＭＳ Ｐゴシック" pitchFamily="-107" charset="-128"/>
                    <a:cs typeface="Times New Roman" panose="02020603050405020304" pitchFamily="18" charset="0"/>
                  </a:rPr>
                  <a:t>α</a:t>
                </a:r>
                <a:r>
                  <a:rPr lang="el-GR" altLang="en-US" sz="2000" dirty="0"/>
                  <a:t> </a:t>
                </a:r>
                <a:endParaRPr lang="en-US" altLang="en-US" sz="2000" dirty="0"/>
              </a:p>
              <a:p>
                <a:pPr eaLnBrk="1" hangingPunct="1"/>
                <a:r>
                  <a:rPr lang="en-US" altLang="en-US" sz="2000" dirty="0"/>
                  <a:t>MIN will never allow a move that could lead to a better score (for MAX) than </a:t>
                </a:r>
                <a:r>
                  <a:rPr lang="el-GR" altLang="en-US" dirty="0">
                    <a:latin typeface="Times New Roman" panose="02020603050405020304" pitchFamily="18" charset="0"/>
                    <a:ea typeface="ＭＳ Ｐゴシック" pitchFamily="-107" charset="-128"/>
                    <a:cs typeface="Times New Roman" panose="02020603050405020304" pitchFamily="18" charset="0"/>
                  </a:rPr>
                  <a:t>β</a:t>
                </a:r>
                <a:endParaRPr lang="en-US" altLang="en-US" dirty="0">
                  <a:latin typeface="Times New Roman" panose="02020603050405020304" pitchFamily="18" charset="0"/>
                  <a:ea typeface="ＭＳ Ｐゴシック" pitchFamily="-107" charset="-128"/>
                  <a:cs typeface="Times New Roman" panose="02020603050405020304" pitchFamily="18" charset="0"/>
                </a:endParaRPr>
              </a:p>
              <a:p>
                <a:pPr marL="0" indent="0" eaLnBrk="1" hangingPunct="1">
                  <a:buNone/>
                </a:pPr>
                <a:endParaRPr lang="en-US" altLang="en-US" sz="1100" dirty="0"/>
              </a:p>
              <a:p>
                <a:pPr eaLnBrk="1" hangingPunct="1"/>
                <a:r>
                  <a:rPr lang="en-US" altLang="en-US" sz="2000" dirty="0"/>
                  <a:t>Therefore, stop evaluating a branch whenever:</a:t>
                </a:r>
              </a:p>
              <a:p>
                <a:pPr lvl="1" eaLnBrk="1" hangingPunct="1"/>
                <a:r>
                  <a:rPr lang="en-US" altLang="en-US" sz="1800" dirty="0"/>
                  <a:t>When evaluating a MAX node: a value </a:t>
                </a:r>
                <a14:m>
                  <m:oMath xmlns:m="http://schemas.openxmlformats.org/officeDocument/2006/math">
                    <m:r>
                      <a:rPr lang="en-US" altLang="en-US" sz="1800" b="0" i="1" smtClean="0">
                        <a:latin typeface="Cambria Math" panose="02040503050406030204" pitchFamily="18" charset="0"/>
                        <a:ea typeface="Cambria Math" panose="02040503050406030204" pitchFamily="18" charset="0"/>
                        <a:cs typeface="Times New Roman" panose="02020603050405020304" pitchFamily="18" charset="0"/>
                      </a:rPr>
                      <m:t>𝑣</m:t>
                    </m:r>
                    <m:r>
                      <a:rPr lang="en-US" altLang="en-US" sz="1800" b="0" i="1" smtClean="0">
                        <a:latin typeface="Cambria Math" panose="02040503050406030204" pitchFamily="18" charset="0"/>
                        <a:ea typeface="Cambria Math" panose="02040503050406030204" pitchFamily="18" charset="0"/>
                        <a:cs typeface="Times New Roman" panose="02020603050405020304" pitchFamily="18" charset="0"/>
                      </a:rPr>
                      <m:t>≥</m:t>
                    </m:r>
                    <m:r>
                      <a:rPr lang="en-US" altLang="en-US" sz="1800" b="0" i="1" smtClean="0">
                        <a:latin typeface="Cambria Math" panose="02040503050406030204" pitchFamily="18" charset="0"/>
                        <a:ea typeface="Cambria Math" panose="02040503050406030204" pitchFamily="18" charset="0"/>
                        <a:cs typeface="Times New Roman" panose="02020603050405020304" pitchFamily="18" charset="0"/>
                      </a:rPr>
                      <m:t>𝛽</m:t>
                    </m:r>
                  </m:oMath>
                </a14:m>
                <a:r>
                  <a:rPr lang="el-GR" altLang="en-US" sz="1800" dirty="0"/>
                  <a:t> </a:t>
                </a:r>
                <a:r>
                  <a:rPr lang="en-US" altLang="en-US" sz="1800" dirty="0"/>
                  <a:t>is backed-up</a:t>
                </a:r>
              </a:p>
              <a:p>
                <a:pPr lvl="2" eaLnBrk="1" hangingPunct="1"/>
                <a:r>
                  <a:rPr lang="en-US" altLang="en-US" sz="1600" dirty="0"/>
                  <a:t>MIN will never select that MAX node</a:t>
                </a:r>
              </a:p>
              <a:p>
                <a:pPr lvl="1" eaLnBrk="1" hangingPunct="1"/>
                <a:r>
                  <a:rPr lang="en-US" altLang="en-US" sz="1800" dirty="0"/>
                  <a:t>When evaluating a MIN node: a value </a:t>
                </a:r>
                <a14:m>
                  <m:oMath xmlns:m="http://schemas.openxmlformats.org/officeDocument/2006/math">
                    <m:r>
                      <a:rPr lang="en-US" altLang="en-US" sz="1800" b="0" i="1" smtClean="0">
                        <a:latin typeface="Cambria Math" panose="02040503050406030204" pitchFamily="18" charset="0"/>
                        <a:ea typeface="Cambria Math" panose="02040503050406030204" pitchFamily="18" charset="0"/>
                        <a:cs typeface="Times New Roman" panose="02020603050405020304" pitchFamily="18" charset="0"/>
                      </a:rPr>
                      <m:t>𝑣</m:t>
                    </m:r>
                    <m:r>
                      <a:rPr lang="en-US" altLang="en-US" sz="1800" b="0" i="1" smtClean="0">
                        <a:latin typeface="Cambria Math" panose="02040503050406030204" pitchFamily="18" charset="0"/>
                        <a:ea typeface="Cambria Math" panose="02040503050406030204" pitchFamily="18" charset="0"/>
                        <a:cs typeface="Times New Roman" panose="02020603050405020304" pitchFamily="18" charset="0"/>
                      </a:rPr>
                      <m:t>≤</m:t>
                    </m:r>
                    <m:r>
                      <a:rPr lang="en-US" altLang="en-US" sz="1800" b="0" i="1" smtClean="0">
                        <a:latin typeface="Cambria Math" panose="02040503050406030204" pitchFamily="18" charset="0"/>
                        <a:ea typeface="Cambria Math" panose="02040503050406030204" pitchFamily="18" charset="0"/>
                        <a:cs typeface="Times New Roman" panose="02020603050405020304" pitchFamily="18" charset="0"/>
                      </a:rPr>
                      <m:t>𝛼</m:t>
                    </m:r>
                    <m:r>
                      <a:rPr lang="en-US" altLang="en-US" sz="1800" b="0" i="1" smtClean="0">
                        <a:latin typeface="Cambria Math" panose="02040503050406030204" pitchFamily="18" charset="0"/>
                        <a:ea typeface="Cambria Math" panose="02040503050406030204" pitchFamily="18" charset="0"/>
                        <a:cs typeface="Times New Roman" panose="02020603050405020304" pitchFamily="18" charset="0"/>
                      </a:rPr>
                      <m:t> </m:t>
                    </m:r>
                  </m:oMath>
                </a14:m>
                <a:r>
                  <a:rPr lang="en-US" altLang="en-US" sz="1800" dirty="0"/>
                  <a:t>is found</a:t>
                </a:r>
              </a:p>
              <a:p>
                <a:pPr lvl="2" eaLnBrk="1" hangingPunct="1"/>
                <a:r>
                  <a:rPr lang="en-US" altLang="en-US" sz="1600" dirty="0"/>
                  <a:t>MAX will never select that MIN node</a:t>
                </a:r>
              </a:p>
            </p:txBody>
          </p:sp>
        </mc:Choice>
        <mc:Fallback xmlns="">
          <p:sp>
            <p:nvSpPr>
              <p:cNvPr id="60" name="Google Shape;6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eaLnBrk="1" hangingPunct="1"/>
                <a:r>
                  <a:rPr lang="en-US" altLang="en-US" sz="2000" dirty="0"/>
                  <a:t>During Minimax, keep track of two additional values:</a:t>
                </a:r>
              </a:p>
              <a:p>
                <a:pPr lvl="1" eaLnBrk="1" hangingPunct="1"/>
                <a:r>
                  <a:rPr lang="el-GR" altLang="en-US" sz="2400" b="1" dirty="0">
                    <a:latin typeface="Times New Roman" panose="02020603050405020304" pitchFamily="18" charset="0"/>
                    <a:cs typeface="Times New Roman" panose="02020603050405020304" pitchFamily="18" charset="0"/>
                  </a:rPr>
                  <a:t>α</a:t>
                </a:r>
                <a:r>
                  <a:rPr lang="en-US" altLang="en-US" b="1" dirty="0"/>
                  <a:t>: MAX’s current </a:t>
                </a:r>
                <a:r>
                  <a:rPr lang="en-US" altLang="en-US" b="1" i="1" dirty="0">
                    <a:solidFill>
                      <a:srgbClr val="C00000"/>
                    </a:solidFill>
                  </a:rPr>
                  <a:t>lower</a:t>
                </a:r>
                <a:r>
                  <a:rPr lang="en-US" altLang="en-US" b="1" dirty="0"/>
                  <a:t> bound on MAX’s outcome </a:t>
                </a:r>
              </a:p>
              <a:p>
                <a:pPr lvl="1" eaLnBrk="1" hangingPunct="1"/>
                <a:r>
                  <a:rPr lang="el-GR" altLang="en-US" sz="2400" b="1" dirty="0">
                    <a:latin typeface="Times New Roman" panose="02020603050405020304" pitchFamily="18" charset="0"/>
                    <a:cs typeface="Times New Roman" panose="02020603050405020304" pitchFamily="18" charset="0"/>
                  </a:rPr>
                  <a:t>β</a:t>
                </a:r>
                <a:r>
                  <a:rPr lang="en-US" altLang="en-US" b="1" dirty="0"/>
                  <a:t>: MIN’s current </a:t>
                </a:r>
                <a:r>
                  <a:rPr lang="en-US" altLang="en-US" b="1" i="1" dirty="0">
                    <a:solidFill>
                      <a:srgbClr val="C00000"/>
                    </a:solidFill>
                  </a:rPr>
                  <a:t>upper</a:t>
                </a:r>
                <a:r>
                  <a:rPr lang="en-US" altLang="en-US" b="1" dirty="0"/>
                  <a:t> bound on MIN’s outcome</a:t>
                </a:r>
              </a:p>
              <a:p>
                <a:pPr lvl="1" eaLnBrk="1" hangingPunct="1"/>
                <a:endParaRPr lang="en-US" altLang="en-US" sz="1400" b="1" dirty="0"/>
              </a:p>
              <a:p>
                <a:pPr eaLnBrk="1" hangingPunct="1"/>
                <a:r>
                  <a:rPr lang="en-US" altLang="en-US" sz="2000" dirty="0"/>
                  <a:t>MAX will never allow a move that could lead to a worse score (for MAX) than </a:t>
                </a:r>
                <a:r>
                  <a:rPr lang="el-GR" altLang="en-US" dirty="0">
                    <a:latin typeface="Times New Roman" panose="02020603050405020304" pitchFamily="18" charset="0"/>
                    <a:ea typeface="ＭＳ Ｐゴシック" pitchFamily="-107" charset="-128"/>
                    <a:cs typeface="Times New Roman" panose="02020603050405020304" pitchFamily="18" charset="0"/>
                  </a:rPr>
                  <a:t>α</a:t>
                </a:r>
                <a:r>
                  <a:rPr lang="el-GR" altLang="en-US" sz="2000" dirty="0"/>
                  <a:t> </a:t>
                </a:r>
                <a:endParaRPr lang="en-US" altLang="en-US" sz="2000" dirty="0"/>
              </a:p>
              <a:p>
                <a:pPr eaLnBrk="1" hangingPunct="1"/>
                <a:r>
                  <a:rPr lang="en-US" altLang="en-US" sz="2000" dirty="0"/>
                  <a:t>MIN will never allow a move that could lead to a better score (for MAX) than </a:t>
                </a:r>
                <a:r>
                  <a:rPr lang="el-GR" altLang="en-US" dirty="0">
                    <a:latin typeface="Times New Roman" panose="02020603050405020304" pitchFamily="18" charset="0"/>
                    <a:ea typeface="ＭＳ Ｐゴシック" pitchFamily="-107" charset="-128"/>
                    <a:cs typeface="Times New Roman" panose="02020603050405020304" pitchFamily="18" charset="0"/>
                  </a:rPr>
                  <a:t>β</a:t>
                </a:r>
                <a:endParaRPr lang="en-US" altLang="en-US" dirty="0">
                  <a:latin typeface="Times New Roman" panose="02020603050405020304" pitchFamily="18" charset="0"/>
                  <a:ea typeface="ＭＳ Ｐゴシック" pitchFamily="-107" charset="-128"/>
                  <a:cs typeface="Times New Roman" panose="02020603050405020304" pitchFamily="18" charset="0"/>
                </a:endParaRPr>
              </a:p>
              <a:p>
                <a:pPr marL="0" indent="0" eaLnBrk="1" hangingPunct="1">
                  <a:buNone/>
                </a:pPr>
                <a:endParaRPr lang="en-US" altLang="en-US" sz="1100" dirty="0"/>
              </a:p>
              <a:p>
                <a:pPr eaLnBrk="1" hangingPunct="1"/>
                <a:r>
                  <a:rPr lang="en-US" altLang="en-US" sz="2000" dirty="0"/>
                  <a:t>Therefore, stop evaluating a branch whenever:</a:t>
                </a:r>
              </a:p>
              <a:p>
                <a:pPr lvl="1" eaLnBrk="1" hangingPunct="1"/>
                <a:r>
                  <a:rPr lang="en-US" altLang="en-US" sz="1800" dirty="0"/>
                  <a:t>When evaluating a MAX node: a value </a:t>
                </a:r>
                <a:r>
                  <a:rPr lang="en-US" altLang="en-US" sz="1800" b="0" i="0">
                    <a:latin typeface="Cambria Math" panose="02040503050406030204" pitchFamily="18" charset="0"/>
                    <a:ea typeface="Cambria Math" panose="02040503050406030204" pitchFamily="18" charset="0"/>
                    <a:cs typeface="Times New Roman" panose="02020603050405020304" pitchFamily="18" charset="0"/>
                  </a:rPr>
                  <a:t>𝑣≥𝛽</a:t>
                </a:r>
                <a:r>
                  <a:rPr lang="el-GR" altLang="en-US" sz="1800" dirty="0"/>
                  <a:t> </a:t>
                </a:r>
                <a:r>
                  <a:rPr lang="en-US" altLang="en-US" sz="1800" dirty="0"/>
                  <a:t>is backed-up</a:t>
                </a:r>
              </a:p>
              <a:p>
                <a:pPr lvl="2" eaLnBrk="1" hangingPunct="1"/>
                <a:r>
                  <a:rPr lang="en-US" altLang="en-US" sz="1600" dirty="0"/>
                  <a:t>MIN will never select that MAX node</a:t>
                </a:r>
              </a:p>
              <a:p>
                <a:pPr lvl="1" eaLnBrk="1" hangingPunct="1"/>
                <a:r>
                  <a:rPr lang="en-US" altLang="en-US" sz="1800" dirty="0"/>
                  <a:t>When evaluating a MIN node: a value </a:t>
                </a:r>
                <a:r>
                  <a:rPr lang="en-US" altLang="en-US" sz="1800" b="0" i="0">
                    <a:latin typeface="Cambria Math" panose="02040503050406030204" pitchFamily="18" charset="0"/>
                    <a:ea typeface="Cambria Math" panose="02040503050406030204" pitchFamily="18" charset="0"/>
                    <a:cs typeface="Times New Roman" panose="02020603050405020304" pitchFamily="18" charset="0"/>
                  </a:rPr>
                  <a:t>𝑣≤𝛼 </a:t>
                </a:r>
                <a:r>
                  <a:rPr lang="en-US" altLang="en-US" sz="1800" dirty="0"/>
                  <a:t>is found</a:t>
                </a:r>
              </a:p>
              <a:p>
                <a:pPr lvl="2" eaLnBrk="1" hangingPunct="1"/>
                <a:r>
                  <a:rPr lang="en-US" altLang="en-US" sz="1600" dirty="0"/>
                  <a:t>MAX will never select that MIN node</a:t>
                </a:r>
              </a:p>
            </p:txBody>
          </p:sp>
        </mc:Fallback>
      </mc:AlternateContent>
      <p:sp>
        <p:nvSpPr>
          <p:cNvPr id="61" name="Google Shape;61;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92</a:t>
            </a:fld>
            <a:endParaRPr/>
          </a:p>
        </p:txBody>
      </p:sp>
    </p:spTree>
    <p:extLst>
      <p:ext uri="{BB962C8B-B14F-4D97-AF65-F5344CB8AC3E}">
        <p14:creationId xmlns:p14="http://schemas.microsoft.com/office/powerpoint/2010/main" val="2704452176"/>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mc:AlternateContent xmlns:mc="http://schemas.openxmlformats.org/markup-compatibility/2006" xmlns:a14="http://schemas.microsoft.com/office/drawing/2010/main">
        <mc:Choice Requires="a14">
          <p:sp>
            <p:nvSpPr>
              <p:cNvPr id="60" name="Google Shape;6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eaLnBrk="1" hangingPunct="1"/>
                <a:r>
                  <a:rPr lang="en-US" altLang="en-US" sz="2000" dirty="0"/>
                  <a:t>During Minimax, keep track of two additional values:</a:t>
                </a:r>
              </a:p>
              <a:p>
                <a:pPr lvl="1" eaLnBrk="1" hangingPunct="1"/>
                <a:r>
                  <a:rPr lang="el-GR" altLang="en-US" sz="2400" b="1" dirty="0">
                    <a:latin typeface="Times New Roman" panose="02020603050405020304" pitchFamily="18" charset="0"/>
                    <a:cs typeface="Times New Roman" panose="02020603050405020304" pitchFamily="18" charset="0"/>
                  </a:rPr>
                  <a:t>α</a:t>
                </a:r>
                <a:r>
                  <a:rPr lang="en-US" altLang="en-US" b="1" dirty="0"/>
                  <a:t>: MAX’s current </a:t>
                </a:r>
                <a:r>
                  <a:rPr lang="en-US" altLang="en-US" b="1" i="1" dirty="0">
                    <a:solidFill>
                      <a:srgbClr val="C00000"/>
                    </a:solidFill>
                  </a:rPr>
                  <a:t>lower</a:t>
                </a:r>
                <a:r>
                  <a:rPr lang="en-US" altLang="en-US" b="1" dirty="0"/>
                  <a:t> bound on MAX’s outcome </a:t>
                </a:r>
              </a:p>
              <a:p>
                <a:pPr lvl="1" eaLnBrk="1" hangingPunct="1"/>
                <a:r>
                  <a:rPr lang="el-GR" altLang="en-US" sz="2400" b="1" dirty="0">
                    <a:latin typeface="Times New Roman" panose="02020603050405020304" pitchFamily="18" charset="0"/>
                    <a:cs typeface="Times New Roman" panose="02020603050405020304" pitchFamily="18" charset="0"/>
                  </a:rPr>
                  <a:t>β</a:t>
                </a:r>
                <a:r>
                  <a:rPr lang="en-US" altLang="en-US" b="1" dirty="0"/>
                  <a:t>: MIN’s current </a:t>
                </a:r>
                <a:r>
                  <a:rPr lang="en-US" altLang="en-US" b="1" i="1" dirty="0">
                    <a:solidFill>
                      <a:srgbClr val="C00000"/>
                    </a:solidFill>
                  </a:rPr>
                  <a:t>upper</a:t>
                </a:r>
                <a:r>
                  <a:rPr lang="en-US" altLang="en-US" b="1" dirty="0"/>
                  <a:t> bound on MIN’s outcome</a:t>
                </a:r>
              </a:p>
              <a:p>
                <a:pPr lvl="1" eaLnBrk="1" hangingPunct="1"/>
                <a:endParaRPr lang="en-US" altLang="en-US" sz="1400" b="1" dirty="0"/>
              </a:p>
              <a:p>
                <a:pPr eaLnBrk="1" hangingPunct="1"/>
                <a:r>
                  <a:rPr lang="en-US" altLang="en-US" sz="2000" dirty="0"/>
                  <a:t>MAX will never allow a move that could lead to a worse score (for MAX) than </a:t>
                </a:r>
                <a:r>
                  <a:rPr lang="el-GR" altLang="en-US" dirty="0">
                    <a:latin typeface="Times New Roman" panose="02020603050405020304" pitchFamily="18" charset="0"/>
                    <a:ea typeface="ＭＳ Ｐゴシック" pitchFamily="-107" charset="-128"/>
                    <a:cs typeface="Times New Roman" panose="02020603050405020304" pitchFamily="18" charset="0"/>
                  </a:rPr>
                  <a:t>α</a:t>
                </a:r>
                <a:r>
                  <a:rPr lang="el-GR" altLang="en-US" sz="2000" dirty="0"/>
                  <a:t> </a:t>
                </a:r>
                <a:endParaRPr lang="en-US" altLang="en-US" sz="2000" dirty="0"/>
              </a:p>
              <a:p>
                <a:pPr eaLnBrk="1" hangingPunct="1"/>
                <a:r>
                  <a:rPr lang="en-US" altLang="en-US" sz="2000" dirty="0"/>
                  <a:t>MIN will never allow a move that could lead to a better score (for MAX) than </a:t>
                </a:r>
                <a:r>
                  <a:rPr lang="el-GR" altLang="en-US" dirty="0">
                    <a:latin typeface="Times New Roman" panose="02020603050405020304" pitchFamily="18" charset="0"/>
                    <a:ea typeface="ＭＳ Ｐゴシック" pitchFamily="-107" charset="-128"/>
                    <a:cs typeface="Times New Roman" panose="02020603050405020304" pitchFamily="18" charset="0"/>
                  </a:rPr>
                  <a:t>β</a:t>
                </a:r>
                <a:endParaRPr lang="en-US" altLang="en-US" dirty="0">
                  <a:latin typeface="Times New Roman" panose="02020603050405020304" pitchFamily="18" charset="0"/>
                  <a:ea typeface="ＭＳ Ｐゴシック" pitchFamily="-107" charset="-128"/>
                  <a:cs typeface="Times New Roman" panose="02020603050405020304" pitchFamily="18" charset="0"/>
                </a:endParaRPr>
              </a:p>
              <a:p>
                <a:pPr marL="0" indent="0" eaLnBrk="1" hangingPunct="1">
                  <a:buNone/>
                </a:pPr>
                <a:endParaRPr lang="en-US" altLang="en-US" sz="1100" dirty="0"/>
              </a:p>
              <a:p>
                <a:pPr eaLnBrk="1" hangingPunct="1"/>
                <a:r>
                  <a:rPr lang="en-US" altLang="en-US" sz="2000" dirty="0"/>
                  <a:t>Therefore, stop evaluating a branch whenever:</a:t>
                </a:r>
              </a:p>
              <a:p>
                <a:pPr lvl="1" eaLnBrk="1" hangingPunct="1"/>
                <a:r>
                  <a:rPr lang="en-US" altLang="en-US" sz="1800" dirty="0"/>
                  <a:t>When evaluating a MAX node: a value </a:t>
                </a:r>
                <a14:m>
                  <m:oMath xmlns:m="http://schemas.openxmlformats.org/officeDocument/2006/math">
                    <m:r>
                      <a:rPr lang="en-US" altLang="en-US" sz="1800" b="0" i="1" smtClean="0">
                        <a:latin typeface="Cambria Math" panose="02040503050406030204" pitchFamily="18" charset="0"/>
                        <a:ea typeface="Cambria Math" panose="02040503050406030204" pitchFamily="18" charset="0"/>
                        <a:cs typeface="Times New Roman" panose="02020603050405020304" pitchFamily="18" charset="0"/>
                      </a:rPr>
                      <m:t>𝑣</m:t>
                    </m:r>
                    <m:r>
                      <a:rPr lang="en-US" altLang="en-US" sz="1800" b="0" i="1" smtClean="0">
                        <a:latin typeface="Cambria Math" panose="02040503050406030204" pitchFamily="18" charset="0"/>
                        <a:ea typeface="Cambria Math" panose="02040503050406030204" pitchFamily="18" charset="0"/>
                        <a:cs typeface="Times New Roman" panose="02020603050405020304" pitchFamily="18" charset="0"/>
                      </a:rPr>
                      <m:t>≥</m:t>
                    </m:r>
                    <m:r>
                      <a:rPr lang="en-US" altLang="en-US" sz="1800" b="0" i="1" smtClean="0">
                        <a:latin typeface="Cambria Math" panose="02040503050406030204" pitchFamily="18" charset="0"/>
                        <a:ea typeface="Cambria Math" panose="02040503050406030204" pitchFamily="18" charset="0"/>
                        <a:cs typeface="Times New Roman" panose="02020603050405020304" pitchFamily="18" charset="0"/>
                      </a:rPr>
                      <m:t>𝛽</m:t>
                    </m:r>
                  </m:oMath>
                </a14:m>
                <a:r>
                  <a:rPr lang="el-GR" altLang="en-US" sz="1800" dirty="0"/>
                  <a:t> </a:t>
                </a:r>
                <a:r>
                  <a:rPr lang="en-US" altLang="en-US" sz="1800" dirty="0"/>
                  <a:t>is backed-up</a:t>
                </a:r>
              </a:p>
              <a:p>
                <a:pPr lvl="2" eaLnBrk="1" hangingPunct="1"/>
                <a:r>
                  <a:rPr lang="en-US" altLang="en-US" sz="1600" dirty="0"/>
                  <a:t>MIN will never select that MAX node</a:t>
                </a:r>
              </a:p>
              <a:p>
                <a:pPr lvl="1" eaLnBrk="1" hangingPunct="1"/>
                <a:r>
                  <a:rPr lang="en-US" altLang="en-US" sz="1800" dirty="0"/>
                  <a:t>When evaluating a MIN node: a value </a:t>
                </a:r>
                <a14:m>
                  <m:oMath xmlns:m="http://schemas.openxmlformats.org/officeDocument/2006/math">
                    <m:r>
                      <a:rPr lang="en-US" altLang="en-US" sz="1800" b="0" i="1" smtClean="0">
                        <a:latin typeface="Cambria Math" panose="02040503050406030204" pitchFamily="18" charset="0"/>
                        <a:ea typeface="Cambria Math" panose="02040503050406030204" pitchFamily="18" charset="0"/>
                        <a:cs typeface="Times New Roman" panose="02020603050405020304" pitchFamily="18" charset="0"/>
                      </a:rPr>
                      <m:t>𝑣</m:t>
                    </m:r>
                    <m:r>
                      <a:rPr lang="en-US" altLang="en-US" sz="1800" b="0" i="1" smtClean="0">
                        <a:latin typeface="Cambria Math" panose="02040503050406030204" pitchFamily="18" charset="0"/>
                        <a:ea typeface="Cambria Math" panose="02040503050406030204" pitchFamily="18" charset="0"/>
                        <a:cs typeface="Times New Roman" panose="02020603050405020304" pitchFamily="18" charset="0"/>
                      </a:rPr>
                      <m:t>≤</m:t>
                    </m:r>
                    <m:r>
                      <a:rPr lang="en-US" altLang="en-US" sz="1800" b="0" i="1" smtClean="0">
                        <a:latin typeface="Cambria Math" panose="02040503050406030204" pitchFamily="18" charset="0"/>
                        <a:ea typeface="Cambria Math" panose="02040503050406030204" pitchFamily="18" charset="0"/>
                        <a:cs typeface="Times New Roman" panose="02020603050405020304" pitchFamily="18" charset="0"/>
                      </a:rPr>
                      <m:t>𝛼</m:t>
                    </m:r>
                    <m:r>
                      <a:rPr lang="en-US" altLang="en-US" sz="1800" b="0" i="1" smtClean="0">
                        <a:latin typeface="Cambria Math" panose="02040503050406030204" pitchFamily="18" charset="0"/>
                        <a:ea typeface="Cambria Math" panose="02040503050406030204" pitchFamily="18" charset="0"/>
                        <a:cs typeface="Times New Roman" panose="02020603050405020304" pitchFamily="18" charset="0"/>
                      </a:rPr>
                      <m:t> </m:t>
                    </m:r>
                  </m:oMath>
                </a14:m>
                <a:r>
                  <a:rPr lang="en-US" altLang="en-US" sz="1800" dirty="0"/>
                  <a:t>is found</a:t>
                </a:r>
              </a:p>
              <a:p>
                <a:pPr lvl="2" eaLnBrk="1" hangingPunct="1"/>
                <a:r>
                  <a:rPr lang="en-US" altLang="en-US" sz="1600" dirty="0"/>
                  <a:t>MAX will never select that MIN node</a:t>
                </a:r>
              </a:p>
            </p:txBody>
          </p:sp>
        </mc:Choice>
        <mc:Fallback xmlns="">
          <p:sp>
            <p:nvSpPr>
              <p:cNvPr id="60" name="Google Shape;6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eaLnBrk="1" hangingPunct="1"/>
                <a:r>
                  <a:rPr lang="en-US" altLang="en-US" sz="2000" dirty="0"/>
                  <a:t>During Minimax, keep track of two additional values:</a:t>
                </a:r>
              </a:p>
              <a:p>
                <a:pPr lvl="1" eaLnBrk="1" hangingPunct="1"/>
                <a:r>
                  <a:rPr lang="el-GR" altLang="en-US" sz="2400" b="1" dirty="0">
                    <a:latin typeface="Times New Roman" panose="02020603050405020304" pitchFamily="18" charset="0"/>
                    <a:cs typeface="Times New Roman" panose="02020603050405020304" pitchFamily="18" charset="0"/>
                  </a:rPr>
                  <a:t>α</a:t>
                </a:r>
                <a:r>
                  <a:rPr lang="en-US" altLang="en-US" b="1" dirty="0"/>
                  <a:t>: MAX’s current </a:t>
                </a:r>
                <a:r>
                  <a:rPr lang="en-US" altLang="en-US" b="1" i="1" dirty="0">
                    <a:solidFill>
                      <a:srgbClr val="C00000"/>
                    </a:solidFill>
                  </a:rPr>
                  <a:t>lower</a:t>
                </a:r>
                <a:r>
                  <a:rPr lang="en-US" altLang="en-US" b="1" dirty="0"/>
                  <a:t> bound on MAX’s outcome </a:t>
                </a:r>
              </a:p>
              <a:p>
                <a:pPr lvl="1" eaLnBrk="1" hangingPunct="1"/>
                <a:r>
                  <a:rPr lang="el-GR" altLang="en-US" sz="2400" b="1" dirty="0">
                    <a:latin typeface="Times New Roman" panose="02020603050405020304" pitchFamily="18" charset="0"/>
                    <a:cs typeface="Times New Roman" panose="02020603050405020304" pitchFamily="18" charset="0"/>
                  </a:rPr>
                  <a:t>β</a:t>
                </a:r>
                <a:r>
                  <a:rPr lang="en-US" altLang="en-US" b="1" dirty="0"/>
                  <a:t>: MIN’s current </a:t>
                </a:r>
                <a:r>
                  <a:rPr lang="en-US" altLang="en-US" b="1" i="1" dirty="0">
                    <a:solidFill>
                      <a:srgbClr val="C00000"/>
                    </a:solidFill>
                  </a:rPr>
                  <a:t>upper</a:t>
                </a:r>
                <a:r>
                  <a:rPr lang="en-US" altLang="en-US" b="1" dirty="0"/>
                  <a:t> bound on MIN’s outcome</a:t>
                </a:r>
              </a:p>
              <a:p>
                <a:pPr lvl="1" eaLnBrk="1" hangingPunct="1"/>
                <a:endParaRPr lang="en-US" altLang="en-US" sz="1400" b="1" dirty="0"/>
              </a:p>
              <a:p>
                <a:pPr eaLnBrk="1" hangingPunct="1"/>
                <a:r>
                  <a:rPr lang="en-US" altLang="en-US" sz="2000" dirty="0"/>
                  <a:t>MAX will never allow a move that could lead to a worse score (for MAX) than </a:t>
                </a:r>
                <a:r>
                  <a:rPr lang="el-GR" altLang="en-US" dirty="0">
                    <a:latin typeface="Times New Roman" panose="02020603050405020304" pitchFamily="18" charset="0"/>
                    <a:ea typeface="ＭＳ Ｐゴシック" pitchFamily="-107" charset="-128"/>
                    <a:cs typeface="Times New Roman" panose="02020603050405020304" pitchFamily="18" charset="0"/>
                  </a:rPr>
                  <a:t>α</a:t>
                </a:r>
                <a:r>
                  <a:rPr lang="el-GR" altLang="en-US" sz="2000" dirty="0"/>
                  <a:t> </a:t>
                </a:r>
                <a:endParaRPr lang="en-US" altLang="en-US" sz="2000" dirty="0"/>
              </a:p>
              <a:p>
                <a:pPr eaLnBrk="1" hangingPunct="1"/>
                <a:r>
                  <a:rPr lang="en-US" altLang="en-US" sz="2000" dirty="0"/>
                  <a:t>MIN will never allow a move that could lead to a better score (for MAX) than </a:t>
                </a:r>
                <a:r>
                  <a:rPr lang="el-GR" altLang="en-US" dirty="0">
                    <a:latin typeface="Times New Roman" panose="02020603050405020304" pitchFamily="18" charset="0"/>
                    <a:ea typeface="ＭＳ Ｐゴシック" pitchFamily="-107" charset="-128"/>
                    <a:cs typeface="Times New Roman" panose="02020603050405020304" pitchFamily="18" charset="0"/>
                  </a:rPr>
                  <a:t>β</a:t>
                </a:r>
                <a:endParaRPr lang="en-US" altLang="en-US" dirty="0">
                  <a:latin typeface="Times New Roman" panose="02020603050405020304" pitchFamily="18" charset="0"/>
                  <a:ea typeface="ＭＳ Ｐゴシック" pitchFamily="-107" charset="-128"/>
                  <a:cs typeface="Times New Roman" panose="02020603050405020304" pitchFamily="18" charset="0"/>
                </a:endParaRPr>
              </a:p>
              <a:p>
                <a:pPr marL="0" indent="0" eaLnBrk="1" hangingPunct="1">
                  <a:buNone/>
                </a:pPr>
                <a:endParaRPr lang="en-US" altLang="en-US" sz="1100" dirty="0"/>
              </a:p>
              <a:p>
                <a:pPr eaLnBrk="1" hangingPunct="1"/>
                <a:r>
                  <a:rPr lang="en-US" altLang="en-US" sz="2000" dirty="0"/>
                  <a:t>Therefore, stop evaluating a branch whenever:</a:t>
                </a:r>
              </a:p>
              <a:p>
                <a:pPr lvl="1" eaLnBrk="1" hangingPunct="1"/>
                <a:r>
                  <a:rPr lang="en-US" altLang="en-US" sz="1800" dirty="0"/>
                  <a:t>When evaluating a MAX node: a value </a:t>
                </a:r>
                <a:r>
                  <a:rPr lang="en-US" altLang="en-US" sz="1800" b="0" i="0">
                    <a:latin typeface="Cambria Math" panose="02040503050406030204" pitchFamily="18" charset="0"/>
                    <a:ea typeface="Cambria Math" panose="02040503050406030204" pitchFamily="18" charset="0"/>
                    <a:cs typeface="Times New Roman" panose="02020603050405020304" pitchFamily="18" charset="0"/>
                  </a:rPr>
                  <a:t>𝑣≥𝛽</a:t>
                </a:r>
                <a:r>
                  <a:rPr lang="el-GR" altLang="en-US" sz="1800" dirty="0"/>
                  <a:t> </a:t>
                </a:r>
                <a:r>
                  <a:rPr lang="en-US" altLang="en-US" sz="1800" dirty="0"/>
                  <a:t>is backed-up</a:t>
                </a:r>
              </a:p>
              <a:p>
                <a:pPr lvl="2" eaLnBrk="1" hangingPunct="1"/>
                <a:r>
                  <a:rPr lang="en-US" altLang="en-US" sz="1600" dirty="0"/>
                  <a:t>MIN will never select that MAX node</a:t>
                </a:r>
              </a:p>
              <a:p>
                <a:pPr lvl="1" eaLnBrk="1" hangingPunct="1"/>
                <a:r>
                  <a:rPr lang="en-US" altLang="en-US" sz="1800" dirty="0"/>
                  <a:t>When evaluating a MIN node: a value </a:t>
                </a:r>
                <a:r>
                  <a:rPr lang="en-US" altLang="en-US" sz="1800" b="0" i="0">
                    <a:latin typeface="Cambria Math" panose="02040503050406030204" pitchFamily="18" charset="0"/>
                    <a:ea typeface="Cambria Math" panose="02040503050406030204" pitchFamily="18" charset="0"/>
                    <a:cs typeface="Times New Roman" panose="02020603050405020304" pitchFamily="18" charset="0"/>
                  </a:rPr>
                  <a:t>𝑣≤𝛼 </a:t>
                </a:r>
                <a:r>
                  <a:rPr lang="en-US" altLang="en-US" sz="1800" dirty="0"/>
                  <a:t>is found</a:t>
                </a:r>
              </a:p>
              <a:p>
                <a:pPr lvl="2" eaLnBrk="1" hangingPunct="1"/>
                <a:r>
                  <a:rPr lang="en-US" altLang="en-US" sz="1600" dirty="0"/>
                  <a:t>MAX will never select that MIN node</a:t>
                </a:r>
              </a:p>
            </p:txBody>
          </p:sp>
        </mc:Fallback>
      </mc:AlternateContent>
      <p:sp>
        <p:nvSpPr>
          <p:cNvPr id="61" name="Google Shape;61;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93</a:t>
            </a:fld>
            <a:endParaRPr/>
          </a:p>
        </p:txBody>
      </p:sp>
    </p:spTree>
    <p:extLst>
      <p:ext uri="{BB962C8B-B14F-4D97-AF65-F5344CB8AC3E}">
        <p14:creationId xmlns:p14="http://schemas.microsoft.com/office/powerpoint/2010/main" val="2172386702"/>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 name="Google Shape;6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61" name="Google Shape;61;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94</a:t>
            </a:fld>
            <a:endParaRPr/>
          </a:p>
        </p:txBody>
      </p:sp>
    </p:spTree>
    <p:extLst>
      <p:ext uri="{BB962C8B-B14F-4D97-AF65-F5344CB8AC3E}">
        <p14:creationId xmlns:p14="http://schemas.microsoft.com/office/powerpoint/2010/main" val="2940959126"/>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 name="Google Shape;6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61" name="Google Shape;61;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95</a:t>
            </a:fld>
            <a:endParaRPr/>
          </a:p>
        </p:txBody>
      </p:sp>
    </p:spTree>
    <p:extLst>
      <p:ext uri="{BB962C8B-B14F-4D97-AF65-F5344CB8AC3E}">
        <p14:creationId xmlns:p14="http://schemas.microsoft.com/office/powerpoint/2010/main" val="395621531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_Title Slide">
  <p:cSld name="1_Title Slide">
    <p:spTree>
      <p:nvGrpSpPr>
        <p:cNvPr id="1" name="Shape 15"/>
        <p:cNvGrpSpPr/>
        <p:nvPr/>
      </p:nvGrpSpPr>
      <p:grpSpPr>
        <a:xfrm>
          <a:off x="0" y="0"/>
          <a:ext cx="0" cy="0"/>
          <a:chOff x="0" y="0"/>
          <a:chExt cx="0" cy="0"/>
        </a:xfrm>
      </p:grpSpPr>
      <p:sp>
        <p:nvSpPr>
          <p:cNvPr id="16" name="Google Shape;16;p11"/>
          <p:cNvSpPr/>
          <p:nvPr/>
        </p:nvSpPr>
        <p:spPr>
          <a:xfrm>
            <a:off x="799850" y="852000"/>
            <a:ext cx="4244100" cy="996900"/>
          </a:xfrm>
          <a:prstGeom prst="rect">
            <a:avLst/>
          </a:prstGeom>
          <a:solidFill>
            <a:srgbClr val="FFAE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11"/>
          <p:cNvSpPr txBox="1"/>
          <p:nvPr/>
        </p:nvSpPr>
        <p:spPr>
          <a:xfrm>
            <a:off x="900898" y="952423"/>
            <a:ext cx="3882300" cy="80017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300" dirty="0">
                <a:latin typeface="Open Sans SemiBold"/>
                <a:ea typeface="Open Sans SemiBold"/>
                <a:cs typeface="Open Sans SemiBold"/>
                <a:sym typeface="Open Sans SemiBold"/>
              </a:rPr>
              <a:t> </a:t>
            </a:r>
            <a:r>
              <a:rPr lang="en-US" sz="2300" i="0" u="none" strike="noStrike" cap="none" dirty="0">
                <a:latin typeface="Open Sans SemiBold"/>
                <a:ea typeface="Open Sans SemiBold"/>
                <a:cs typeface="Open Sans SemiBold"/>
                <a:sym typeface="Open Sans SemiBold"/>
              </a:rPr>
              <a:t>CIS 421/521:  </a:t>
            </a:r>
            <a:br>
              <a:rPr lang="en-US" sz="2300" i="0" u="none" strike="noStrike" cap="none" dirty="0">
                <a:latin typeface="Open Sans SemiBold"/>
                <a:ea typeface="Open Sans SemiBold"/>
                <a:cs typeface="Open Sans SemiBold"/>
                <a:sym typeface="Open Sans SemiBold"/>
              </a:rPr>
            </a:br>
            <a:r>
              <a:rPr lang="en-US" sz="2300" i="0" u="none" strike="noStrike" cap="none" dirty="0">
                <a:latin typeface="Open Sans SemiBold"/>
                <a:ea typeface="Open Sans SemiBold"/>
                <a:cs typeface="Open Sans SemiBold"/>
                <a:sym typeface="Open Sans SemiBold"/>
              </a:rPr>
              <a:t> ARTIFICIAL INTELLIGENCE </a:t>
            </a:r>
            <a:endParaRPr sz="1300" i="0" u="none" strike="noStrike" cap="none" dirty="0">
              <a:latin typeface="Open Sans SemiBold"/>
              <a:ea typeface="Open Sans SemiBold"/>
              <a:cs typeface="Open Sans SemiBold"/>
              <a:sym typeface="Open Sans SemiBold"/>
            </a:endParaRPr>
          </a:p>
        </p:txBody>
      </p:sp>
      <p:sp>
        <p:nvSpPr>
          <p:cNvPr id="18" name="Google Shape;18;p11"/>
          <p:cNvSpPr txBox="1"/>
          <p:nvPr/>
        </p:nvSpPr>
        <p:spPr>
          <a:xfrm>
            <a:off x="723650" y="4682587"/>
            <a:ext cx="6758700" cy="461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Open Sans"/>
                <a:ea typeface="Open Sans"/>
                <a:cs typeface="Open Sans"/>
                <a:sym typeface="Open Sans"/>
              </a:rPr>
              <a:t>Professor Chris Callison-Burch</a:t>
            </a:r>
            <a:endParaRPr sz="1400" b="0" i="0" u="none" strike="noStrike" cap="none">
              <a:solidFill>
                <a:srgbClr val="000000"/>
              </a:solidFill>
              <a:latin typeface="Open Sans"/>
              <a:ea typeface="Open Sans"/>
              <a:cs typeface="Open Sans"/>
              <a:sym typeface="Open Sans"/>
            </a:endParaRPr>
          </a:p>
        </p:txBody>
      </p:sp>
      <p:pic>
        <p:nvPicPr>
          <p:cNvPr id="19" name="Google Shape;19;p11"/>
          <p:cNvPicPr preferRelativeResize="0"/>
          <p:nvPr/>
        </p:nvPicPr>
        <p:blipFill rotWithShape="1">
          <a:blip r:embed="rId2">
            <a:alphaModFix/>
          </a:blip>
          <a:srcRect l="11767" t="230" r="30886" b="-230"/>
          <a:stretch/>
        </p:blipFill>
        <p:spPr>
          <a:xfrm>
            <a:off x="6520550" y="0"/>
            <a:ext cx="5671450" cy="6591625"/>
          </a:xfrm>
          <a:prstGeom prst="rect">
            <a:avLst/>
          </a:prstGeom>
          <a:noFill/>
          <a:ln>
            <a:noFill/>
          </a:ln>
        </p:spPr>
      </p:pic>
      <p:sp>
        <p:nvSpPr>
          <p:cNvPr id="20" name="Google Shape;20;p11"/>
          <p:cNvSpPr/>
          <p:nvPr/>
        </p:nvSpPr>
        <p:spPr>
          <a:xfrm>
            <a:off x="0" y="5915450"/>
            <a:ext cx="12192000" cy="942600"/>
          </a:xfrm>
          <a:prstGeom prst="rect">
            <a:avLst/>
          </a:prstGeom>
          <a:solidFill>
            <a:srgbClr val="37066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1" name="Google Shape;21;p11"/>
          <p:cNvPicPr preferRelativeResize="0"/>
          <p:nvPr/>
        </p:nvPicPr>
        <p:blipFill rotWithShape="1">
          <a:blip r:embed="rId3">
            <a:alphaModFix/>
          </a:blip>
          <a:srcRect r="-12321"/>
          <a:stretch/>
        </p:blipFill>
        <p:spPr>
          <a:xfrm>
            <a:off x="218075" y="6016887"/>
            <a:ext cx="2244059" cy="695625"/>
          </a:xfrm>
          <a:prstGeom prst="rect">
            <a:avLst/>
          </a:prstGeom>
          <a:noFill/>
          <a:ln>
            <a:noFill/>
          </a:ln>
          <a:effectLst>
            <a:outerShdw blurRad="985838" dist="28575" algn="bl" rotWithShape="0">
              <a:srgbClr val="000000">
                <a:alpha val="85880"/>
              </a:srgbClr>
            </a:outerShdw>
          </a:effectLst>
        </p:spPr>
      </p:pic>
      <p:pic>
        <p:nvPicPr>
          <p:cNvPr id="22" name="Google Shape;22;p11"/>
          <p:cNvPicPr preferRelativeResize="0"/>
          <p:nvPr/>
        </p:nvPicPr>
        <p:blipFill>
          <a:blip r:embed="rId4">
            <a:alphaModFix/>
          </a:blip>
          <a:stretch>
            <a:fillRect/>
          </a:stretch>
        </p:blipFill>
        <p:spPr>
          <a:xfrm>
            <a:off x="9636596" y="3255529"/>
            <a:ext cx="2242775" cy="310782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_Title and Content">
  <p:cSld name="1_Title and Content">
    <p:spTree>
      <p:nvGrpSpPr>
        <p:cNvPr id="1" name="Shape 23"/>
        <p:cNvGrpSpPr/>
        <p:nvPr/>
      </p:nvGrpSpPr>
      <p:grpSpPr>
        <a:xfrm>
          <a:off x="0" y="0"/>
          <a:ext cx="0" cy="0"/>
          <a:chOff x="0" y="0"/>
          <a:chExt cx="0" cy="0"/>
        </a:xfrm>
      </p:grpSpPr>
      <p:pic>
        <p:nvPicPr>
          <p:cNvPr id="24" name="Google Shape;24;p12"/>
          <p:cNvPicPr preferRelativeResize="0"/>
          <p:nvPr/>
        </p:nvPicPr>
        <p:blipFill rotWithShape="1">
          <a:blip r:embed="rId2">
            <a:alphaModFix amt="40000"/>
          </a:blip>
          <a:srcRect/>
          <a:stretch/>
        </p:blipFill>
        <p:spPr>
          <a:xfrm>
            <a:off x="156750" y="6547264"/>
            <a:ext cx="1981200" cy="274320"/>
          </a:xfrm>
          <a:prstGeom prst="rect">
            <a:avLst/>
          </a:prstGeom>
          <a:noFill/>
          <a:ln>
            <a:noFill/>
          </a:ln>
        </p:spPr>
      </p:pic>
      <p:sp>
        <p:nvSpPr>
          <p:cNvPr id="25" name="Google Shape;25;p12"/>
          <p:cNvSpPr txBox="1">
            <a:spLocks noGrp="1"/>
          </p:cNvSpPr>
          <p:nvPr>
            <p:ph type="body" idx="1"/>
          </p:nvPr>
        </p:nvSpPr>
        <p:spPr>
          <a:xfrm>
            <a:off x="399684" y="962027"/>
            <a:ext cx="10555288" cy="4106863"/>
          </a:xfrm>
          <a:prstGeom prst="rect">
            <a:avLst/>
          </a:prstGeom>
          <a:noFill/>
          <a:ln>
            <a:noFill/>
          </a:ln>
        </p:spPr>
        <p:txBody>
          <a:bodyPr spcFirstLastPara="1" wrap="square" lIns="91425" tIns="45700" rIns="91425" bIns="45700" anchor="t" anchorCtr="0">
            <a:normAutofit/>
          </a:bodyPr>
          <a:lstStyle>
            <a:lvl1pPr marL="457200" lvl="0" indent="-355600" algn="l">
              <a:lnSpc>
                <a:spcPct val="90000"/>
              </a:lnSpc>
              <a:spcBef>
                <a:spcPts val="1000"/>
              </a:spcBef>
              <a:spcAft>
                <a:spcPts val="0"/>
              </a:spcAft>
              <a:buClr>
                <a:schemeClr val="dk1"/>
              </a:buClr>
              <a:buSzPts val="2000"/>
              <a:buFont typeface="Courier New"/>
              <a:buChar char="o"/>
              <a:defRPr sz="2000">
                <a:latin typeface="Open Sans"/>
                <a:ea typeface="Open Sans"/>
                <a:cs typeface="Open Sans"/>
                <a:sym typeface="Open Sans"/>
              </a:defRPr>
            </a:lvl1pPr>
            <a:lvl2pPr marL="914400" lvl="1" indent="-355600" algn="l">
              <a:lnSpc>
                <a:spcPct val="90000"/>
              </a:lnSpc>
              <a:spcBef>
                <a:spcPts val="500"/>
              </a:spcBef>
              <a:spcAft>
                <a:spcPts val="0"/>
              </a:spcAft>
              <a:buClr>
                <a:schemeClr val="dk1"/>
              </a:buClr>
              <a:buSzPts val="2000"/>
              <a:buFont typeface="Noto Sans Symbols"/>
              <a:buChar char="▪"/>
              <a:defRPr sz="2000">
                <a:latin typeface="Open Sans"/>
                <a:ea typeface="Open Sans"/>
                <a:cs typeface="Open Sans"/>
                <a:sym typeface="Open Sans"/>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o"/>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6" name="Google Shape;26;p12"/>
          <p:cNvSpPr txBox="1"/>
          <p:nvPr/>
        </p:nvSpPr>
        <p:spPr>
          <a:xfrm>
            <a:off x="8290560" y="6486304"/>
            <a:ext cx="3858542" cy="371696"/>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88888"/>
              </a:buClr>
              <a:buSzPts val="1100"/>
              <a:buFont typeface="Open Sans"/>
              <a:buNone/>
            </a:pPr>
            <a:r>
              <a:rPr lang="en-US" sz="1100" b="0" i="0" u="none" strike="noStrike" cap="none">
                <a:solidFill>
                  <a:srgbClr val="888888"/>
                </a:solidFill>
                <a:latin typeface="Open Sans"/>
                <a:ea typeface="Open Sans"/>
                <a:cs typeface="Open Sans"/>
                <a:sym typeface="Open Sans"/>
              </a:rPr>
              <a:t> CIS 550   |   Property of Penn Engineering   |   </a:t>
            </a:r>
            <a:fld id="{00000000-1234-1234-1234-123412341234}" type="slidenum">
              <a:rPr lang="en-US" sz="1100" b="0" i="0" u="none" strike="noStrike" cap="none">
                <a:solidFill>
                  <a:srgbClr val="888888"/>
                </a:solidFill>
                <a:latin typeface="Open Sans"/>
                <a:ea typeface="Open Sans"/>
                <a:cs typeface="Open Sans"/>
                <a:sym typeface="Open Sans"/>
              </a:rPr>
              <a:t>‹#›</a:t>
            </a:fld>
            <a:endParaRPr sz="1100" b="0" i="0" u="none" strike="noStrike" cap="none">
              <a:solidFill>
                <a:srgbClr val="888888"/>
              </a:solidFill>
              <a:latin typeface="Open Sans"/>
              <a:ea typeface="Open Sans"/>
              <a:cs typeface="Open Sans"/>
              <a:sym typeface="Open Sans"/>
            </a:endParaRPr>
          </a:p>
        </p:txBody>
      </p:sp>
      <p:sp>
        <p:nvSpPr>
          <p:cNvPr id="27" name="Google Shape;27;p12"/>
          <p:cNvSpPr txBox="1">
            <a:spLocks noGrp="1"/>
          </p:cNvSpPr>
          <p:nvPr>
            <p:ph type="body" idx="2"/>
          </p:nvPr>
        </p:nvSpPr>
        <p:spPr>
          <a:xfrm>
            <a:off x="394073" y="311152"/>
            <a:ext cx="10555200" cy="651000"/>
          </a:xfrm>
          <a:prstGeom prst="rect">
            <a:avLst/>
          </a:prstGeom>
          <a:noFill/>
          <a:ln>
            <a:noFill/>
          </a:ln>
        </p:spPr>
        <p:txBody>
          <a:bodyPr spcFirstLastPara="1" wrap="square" lIns="91425" tIns="45700" rIns="91425" bIns="45700" anchor="t" anchorCtr="0">
            <a:normAutofit/>
          </a:bodyPr>
          <a:lstStyle>
            <a:lvl1pPr marL="457200" marR="0" lvl="0" indent="-228600" algn="l">
              <a:lnSpc>
                <a:spcPct val="90000"/>
              </a:lnSpc>
              <a:spcBef>
                <a:spcPts val="1000"/>
              </a:spcBef>
              <a:spcAft>
                <a:spcPts val="0"/>
              </a:spcAft>
              <a:buClr>
                <a:srgbClr val="370661"/>
              </a:buClr>
              <a:buSzPts val="3200"/>
              <a:buFont typeface="Open Sans"/>
              <a:buNone/>
              <a:defRPr sz="3200" b="1">
                <a:solidFill>
                  <a:srgbClr val="370661"/>
                </a:solidFill>
              </a:defRPr>
            </a:lvl1pPr>
            <a:lvl2pPr marL="914400" lvl="1" indent="-342900" algn="l">
              <a:lnSpc>
                <a:spcPct val="90000"/>
              </a:lnSpc>
              <a:spcBef>
                <a:spcPts val="500"/>
              </a:spcBef>
              <a:spcAft>
                <a:spcPts val="0"/>
              </a:spcAft>
              <a:buClr>
                <a:srgbClr val="370661"/>
              </a:buClr>
              <a:buSzPts val="1800"/>
              <a:buFont typeface="Open Sans"/>
              <a:buChar char="▪"/>
              <a:defRPr b="1">
                <a:solidFill>
                  <a:srgbClr val="370661"/>
                </a:solidFill>
              </a:defRPr>
            </a:lvl2pPr>
            <a:lvl3pPr marL="1371600" lvl="2" indent="-342900" algn="l">
              <a:lnSpc>
                <a:spcPct val="90000"/>
              </a:lnSpc>
              <a:spcBef>
                <a:spcPts val="500"/>
              </a:spcBef>
              <a:spcAft>
                <a:spcPts val="0"/>
              </a:spcAft>
              <a:buClr>
                <a:srgbClr val="370661"/>
              </a:buClr>
              <a:buSzPts val="1800"/>
              <a:buFont typeface="Open Sans"/>
              <a:buChar char="•"/>
              <a:defRPr b="1">
                <a:solidFill>
                  <a:srgbClr val="370661"/>
                </a:solidFill>
              </a:defRPr>
            </a:lvl3pPr>
            <a:lvl4pPr marL="1828800" lvl="3" indent="-342900" algn="l">
              <a:lnSpc>
                <a:spcPct val="90000"/>
              </a:lnSpc>
              <a:spcBef>
                <a:spcPts val="500"/>
              </a:spcBef>
              <a:spcAft>
                <a:spcPts val="0"/>
              </a:spcAft>
              <a:buClr>
                <a:srgbClr val="370661"/>
              </a:buClr>
              <a:buSzPts val="1800"/>
              <a:buFont typeface="Open Sans"/>
              <a:buChar char="o"/>
              <a:defRPr b="1">
                <a:solidFill>
                  <a:srgbClr val="370661"/>
                </a:solidFill>
              </a:defRPr>
            </a:lvl4pPr>
            <a:lvl5pPr marL="2286000" lvl="4" indent="-342900" algn="l">
              <a:lnSpc>
                <a:spcPct val="90000"/>
              </a:lnSpc>
              <a:spcBef>
                <a:spcPts val="500"/>
              </a:spcBef>
              <a:spcAft>
                <a:spcPts val="0"/>
              </a:spcAft>
              <a:buClr>
                <a:srgbClr val="370661"/>
              </a:buClr>
              <a:buSzPts val="1800"/>
              <a:buFont typeface="Open Sans"/>
              <a:buChar char="▪"/>
              <a:defRPr b="1">
                <a:solidFill>
                  <a:srgbClr val="370661"/>
                </a:solidFill>
              </a:defRPr>
            </a:lvl5pPr>
            <a:lvl6pPr marL="2743200" lvl="5" indent="-342900" algn="l">
              <a:lnSpc>
                <a:spcPct val="90000"/>
              </a:lnSpc>
              <a:spcBef>
                <a:spcPts val="500"/>
              </a:spcBef>
              <a:spcAft>
                <a:spcPts val="0"/>
              </a:spcAft>
              <a:buClr>
                <a:srgbClr val="370661"/>
              </a:buClr>
              <a:buSzPts val="1800"/>
              <a:buFont typeface="Open Sans"/>
              <a:buChar char="•"/>
              <a:defRPr b="1">
                <a:solidFill>
                  <a:srgbClr val="370661"/>
                </a:solidFill>
                <a:latin typeface="Open Sans"/>
                <a:ea typeface="Open Sans"/>
                <a:cs typeface="Open Sans"/>
                <a:sym typeface="Open Sans"/>
              </a:defRPr>
            </a:lvl6pPr>
            <a:lvl7pPr marL="3200400" lvl="6" indent="-342900" algn="l">
              <a:lnSpc>
                <a:spcPct val="90000"/>
              </a:lnSpc>
              <a:spcBef>
                <a:spcPts val="500"/>
              </a:spcBef>
              <a:spcAft>
                <a:spcPts val="0"/>
              </a:spcAft>
              <a:buClr>
                <a:srgbClr val="370661"/>
              </a:buClr>
              <a:buSzPts val="1800"/>
              <a:buFont typeface="Open Sans"/>
              <a:buChar char="•"/>
              <a:defRPr b="1">
                <a:solidFill>
                  <a:srgbClr val="370661"/>
                </a:solidFill>
                <a:latin typeface="Open Sans"/>
                <a:ea typeface="Open Sans"/>
                <a:cs typeface="Open Sans"/>
                <a:sym typeface="Open Sans"/>
              </a:defRPr>
            </a:lvl7pPr>
            <a:lvl8pPr marL="3657600" lvl="7" indent="-342900" algn="l">
              <a:lnSpc>
                <a:spcPct val="90000"/>
              </a:lnSpc>
              <a:spcBef>
                <a:spcPts val="500"/>
              </a:spcBef>
              <a:spcAft>
                <a:spcPts val="0"/>
              </a:spcAft>
              <a:buClr>
                <a:srgbClr val="370661"/>
              </a:buClr>
              <a:buSzPts val="1800"/>
              <a:buFont typeface="Open Sans"/>
              <a:buChar char="•"/>
              <a:defRPr b="1">
                <a:solidFill>
                  <a:srgbClr val="370661"/>
                </a:solidFill>
                <a:latin typeface="Open Sans"/>
                <a:ea typeface="Open Sans"/>
                <a:cs typeface="Open Sans"/>
                <a:sym typeface="Open Sans"/>
              </a:defRPr>
            </a:lvl8pPr>
            <a:lvl9pPr marL="4114800" lvl="8" indent="-342900" algn="l">
              <a:lnSpc>
                <a:spcPct val="90000"/>
              </a:lnSpc>
              <a:spcBef>
                <a:spcPts val="500"/>
              </a:spcBef>
              <a:spcAft>
                <a:spcPts val="0"/>
              </a:spcAft>
              <a:buClr>
                <a:srgbClr val="370661"/>
              </a:buClr>
              <a:buSzPts val="1800"/>
              <a:buFont typeface="Open Sans"/>
              <a:buChar char="•"/>
              <a:defRPr b="1">
                <a:solidFill>
                  <a:srgbClr val="370661"/>
                </a:solidFill>
                <a:latin typeface="Open Sans"/>
                <a:ea typeface="Open Sans"/>
                <a:cs typeface="Open Sans"/>
                <a:sym typeface="Open Sans"/>
              </a:defRPr>
            </a:lvl9pPr>
          </a:lstStyle>
          <a:p>
            <a:endParaRPr/>
          </a:p>
        </p:txBody>
      </p:sp>
      <p:sp>
        <p:nvSpPr>
          <p:cNvPr id="28" name="Google Shape;28;p12"/>
          <p:cNvSpPr/>
          <p:nvPr/>
        </p:nvSpPr>
        <p:spPr>
          <a:xfrm>
            <a:off x="0" y="6486300"/>
            <a:ext cx="12192000" cy="371700"/>
          </a:xfrm>
          <a:prstGeom prst="rect">
            <a:avLst/>
          </a:prstGeom>
          <a:solidFill>
            <a:srgbClr val="37066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9" name="Google Shape;29;p12"/>
          <p:cNvPicPr preferRelativeResize="0"/>
          <p:nvPr/>
        </p:nvPicPr>
        <p:blipFill rotWithShape="1">
          <a:blip r:embed="rId3">
            <a:alphaModFix/>
          </a:blip>
          <a:srcRect/>
          <a:stretch/>
        </p:blipFill>
        <p:spPr>
          <a:xfrm>
            <a:off x="53875" y="6501549"/>
            <a:ext cx="1780175" cy="34120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30"/>
        <p:cNvGrpSpPr/>
        <p:nvPr/>
      </p:nvGrpSpPr>
      <p:grpSpPr>
        <a:xfrm>
          <a:off x="0" y="0"/>
          <a:ext cx="0" cy="0"/>
          <a:chOff x="0" y="0"/>
          <a:chExt cx="0" cy="0"/>
        </a:xfrm>
      </p:grpSpPr>
      <p:sp>
        <p:nvSpPr>
          <p:cNvPr id="31" name="Google Shape;31;p13"/>
          <p:cNvSpPr/>
          <p:nvPr/>
        </p:nvSpPr>
        <p:spPr>
          <a:xfrm>
            <a:off x="11603919" y="3993859"/>
            <a:ext cx="590694" cy="202900"/>
          </a:xfrm>
          <a:prstGeom prst="rect">
            <a:avLst/>
          </a:prstGeom>
          <a:solidFill>
            <a:srgbClr val="00999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32" name="Google Shape;32;p13"/>
          <p:cNvPicPr preferRelativeResize="0"/>
          <p:nvPr/>
        </p:nvPicPr>
        <p:blipFill rotWithShape="1">
          <a:blip r:embed="rId2">
            <a:alphaModFix/>
          </a:blip>
          <a:srcRect l="62741" t="1558" r="29813" b="8596"/>
          <a:stretch/>
        </p:blipFill>
        <p:spPr>
          <a:xfrm>
            <a:off x="11603919" y="-1"/>
            <a:ext cx="588081" cy="3993859"/>
          </a:xfrm>
          <a:prstGeom prst="rect">
            <a:avLst/>
          </a:prstGeom>
          <a:noFill/>
          <a:ln>
            <a:noFill/>
          </a:ln>
        </p:spPr>
      </p:pic>
      <p:sp>
        <p:nvSpPr>
          <p:cNvPr id="33" name="Google Shape;33;p13"/>
          <p:cNvSpPr txBox="1"/>
          <p:nvPr/>
        </p:nvSpPr>
        <p:spPr>
          <a:xfrm>
            <a:off x="8290560" y="6486304"/>
            <a:ext cx="3858542" cy="371696"/>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88888"/>
              </a:buClr>
              <a:buSzPts val="1100"/>
              <a:buFont typeface="Open Sans"/>
              <a:buNone/>
            </a:pPr>
            <a:r>
              <a:rPr lang="en-US" sz="1100" b="0" i="0" u="none" strike="noStrike" cap="none">
                <a:solidFill>
                  <a:srgbClr val="888888"/>
                </a:solidFill>
                <a:latin typeface="Open Sans"/>
                <a:ea typeface="Open Sans"/>
                <a:cs typeface="Open Sans"/>
                <a:sym typeface="Open Sans"/>
              </a:rPr>
              <a:t> CIS 550   |   Property of Penn Engineering   |   </a:t>
            </a:r>
            <a:fld id="{00000000-1234-1234-1234-123412341234}" type="slidenum">
              <a:rPr lang="en-US" sz="1100" b="0" i="0" u="none" strike="noStrike" cap="none">
                <a:solidFill>
                  <a:srgbClr val="888888"/>
                </a:solidFill>
                <a:latin typeface="Open Sans"/>
                <a:ea typeface="Open Sans"/>
                <a:cs typeface="Open Sans"/>
                <a:sym typeface="Open Sans"/>
              </a:rPr>
              <a:t>‹#›</a:t>
            </a:fld>
            <a:endParaRPr sz="1100" b="0" i="0" u="none" strike="noStrike" cap="none">
              <a:solidFill>
                <a:srgbClr val="888888"/>
              </a:solidFill>
              <a:latin typeface="Open Sans"/>
              <a:ea typeface="Open Sans"/>
              <a:cs typeface="Open Sans"/>
              <a:sym typeface="Open Sans"/>
            </a:endParaRPr>
          </a:p>
        </p:txBody>
      </p:sp>
      <p:sp>
        <p:nvSpPr>
          <p:cNvPr id="34" name="Google Shape;34;p13"/>
          <p:cNvSpPr txBox="1">
            <a:spLocks noGrp="1"/>
          </p:cNvSpPr>
          <p:nvPr>
            <p:ph type="body" idx="1"/>
          </p:nvPr>
        </p:nvSpPr>
        <p:spPr>
          <a:xfrm>
            <a:off x="394073" y="311152"/>
            <a:ext cx="10555287" cy="650875"/>
          </a:xfrm>
          <a:prstGeom prst="rect">
            <a:avLst/>
          </a:prstGeom>
          <a:noFill/>
          <a:ln>
            <a:noFill/>
          </a:ln>
        </p:spPr>
        <p:txBody>
          <a:bodyPr spcFirstLastPara="1" wrap="square" lIns="91425" tIns="45700" rIns="91425" bIns="45700" anchor="t" anchorCtr="0">
            <a:normAutofit/>
          </a:bodyPr>
          <a:lstStyle>
            <a:lvl1pPr marL="457200" marR="0" lvl="0" indent="-228600" algn="l">
              <a:lnSpc>
                <a:spcPct val="90000"/>
              </a:lnSpc>
              <a:spcBef>
                <a:spcPts val="1000"/>
              </a:spcBef>
              <a:spcAft>
                <a:spcPts val="0"/>
              </a:spcAft>
              <a:buClr>
                <a:schemeClr val="accent1"/>
              </a:buClr>
              <a:buSzPts val="3200"/>
              <a:buFont typeface="Arial"/>
              <a:buNone/>
              <a:defRPr sz="3200" b="0">
                <a:solidFill>
                  <a:schemeClr val="accent1"/>
                </a:solidFill>
                <a:latin typeface="Georgia"/>
                <a:ea typeface="Georgia"/>
                <a:cs typeface="Georgia"/>
                <a:sym typeface="Georgia"/>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o"/>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2_Title and Content">
  <p:cSld name="2_Title and Content">
    <p:spTree>
      <p:nvGrpSpPr>
        <p:cNvPr id="1" name="Shape 35"/>
        <p:cNvGrpSpPr/>
        <p:nvPr/>
      </p:nvGrpSpPr>
      <p:grpSpPr>
        <a:xfrm>
          <a:off x="0" y="0"/>
          <a:ext cx="0" cy="0"/>
          <a:chOff x="0" y="0"/>
          <a:chExt cx="0" cy="0"/>
        </a:xfrm>
      </p:grpSpPr>
      <p:sp>
        <p:nvSpPr>
          <p:cNvPr id="36" name="Google Shape;36;p14"/>
          <p:cNvSpPr/>
          <p:nvPr/>
        </p:nvSpPr>
        <p:spPr>
          <a:xfrm>
            <a:off x="11603919" y="3993859"/>
            <a:ext cx="590694" cy="202900"/>
          </a:xfrm>
          <a:prstGeom prst="rect">
            <a:avLst/>
          </a:prstGeom>
          <a:solidFill>
            <a:srgbClr val="00999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7" name="Google Shape;37;p14"/>
          <p:cNvSpPr txBox="1">
            <a:spLocks noGrp="1"/>
          </p:cNvSpPr>
          <p:nvPr>
            <p:ph type="body" idx="1"/>
          </p:nvPr>
        </p:nvSpPr>
        <p:spPr>
          <a:xfrm>
            <a:off x="399684" y="1416050"/>
            <a:ext cx="4823751" cy="4106863"/>
          </a:xfrm>
          <a:prstGeom prst="rect">
            <a:avLst/>
          </a:prstGeom>
          <a:noFill/>
          <a:ln>
            <a:noFill/>
          </a:ln>
        </p:spPr>
        <p:txBody>
          <a:bodyPr spcFirstLastPara="1" wrap="square" lIns="91425" tIns="45700" rIns="91425" bIns="45700" anchor="t" anchorCtr="0">
            <a:normAutofit/>
          </a:bodyPr>
          <a:lstStyle>
            <a:lvl1pPr marL="457200" lvl="0" indent="-355600" algn="l">
              <a:lnSpc>
                <a:spcPct val="90000"/>
              </a:lnSpc>
              <a:spcBef>
                <a:spcPts val="1000"/>
              </a:spcBef>
              <a:spcAft>
                <a:spcPts val="0"/>
              </a:spcAft>
              <a:buClr>
                <a:schemeClr val="dk1"/>
              </a:buClr>
              <a:buSzPts val="2000"/>
              <a:buFont typeface="Courier New"/>
              <a:buChar char="o"/>
              <a:defRPr sz="2000">
                <a:latin typeface="Open Sans"/>
                <a:ea typeface="Open Sans"/>
                <a:cs typeface="Open Sans"/>
                <a:sym typeface="Open Sans"/>
              </a:defRPr>
            </a:lvl1pPr>
            <a:lvl2pPr marL="914400" lvl="1" indent="-355600" algn="l">
              <a:lnSpc>
                <a:spcPct val="90000"/>
              </a:lnSpc>
              <a:spcBef>
                <a:spcPts val="500"/>
              </a:spcBef>
              <a:spcAft>
                <a:spcPts val="0"/>
              </a:spcAft>
              <a:buClr>
                <a:schemeClr val="dk1"/>
              </a:buClr>
              <a:buSzPts val="2000"/>
              <a:buFont typeface="Noto Sans Symbols"/>
              <a:buChar char="▪"/>
              <a:defRPr sz="2000">
                <a:latin typeface="Open Sans"/>
                <a:ea typeface="Open Sans"/>
                <a:cs typeface="Open Sans"/>
                <a:sym typeface="Open Sans"/>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o"/>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38" name="Google Shape;38;p14"/>
          <p:cNvPicPr preferRelativeResize="0"/>
          <p:nvPr/>
        </p:nvPicPr>
        <p:blipFill rotWithShape="1">
          <a:blip r:embed="rId2">
            <a:alphaModFix/>
          </a:blip>
          <a:srcRect l="62741" t="1558" r="29813" b="8596"/>
          <a:stretch/>
        </p:blipFill>
        <p:spPr>
          <a:xfrm>
            <a:off x="11603919" y="-1"/>
            <a:ext cx="588081" cy="3993859"/>
          </a:xfrm>
          <a:prstGeom prst="rect">
            <a:avLst/>
          </a:prstGeom>
          <a:noFill/>
          <a:ln>
            <a:noFill/>
          </a:ln>
        </p:spPr>
      </p:pic>
      <p:sp>
        <p:nvSpPr>
          <p:cNvPr id="39" name="Google Shape;39;p14"/>
          <p:cNvSpPr txBox="1">
            <a:spLocks noGrp="1"/>
          </p:cNvSpPr>
          <p:nvPr>
            <p:ph type="body" idx="2"/>
          </p:nvPr>
        </p:nvSpPr>
        <p:spPr>
          <a:xfrm>
            <a:off x="394073" y="615950"/>
            <a:ext cx="10608889" cy="650875"/>
          </a:xfrm>
          <a:prstGeom prst="rect">
            <a:avLst/>
          </a:prstGeom>
          <a:noFill/>
          <a:ln>
            <a:noFill/>
          </a:ln>
        </p:spPr>
        <p:txBody>
          <a:bodyPr spcFirstLastPara="1" wrap="square" lIns="91425" tIns="45700" rIns="91425" bIns="45700" anchor="t" anchorCtr="0">
            <a:normAutofit/>
          </a:bodyPr>
          <a:lstStyle>
            <a:lvl1pPr marL="457200" marR="0" lvl="0" indent="-228600" algn="l">
              <a:lnSpc>
                <a:spcPct val="90000"/>
              </a:lnSpc>
              <a:spcBef>
                <a:spcPts val="1000"/>
              </a:spcBef>
              <a:spcAft>
                <a:spcPts val="0"/>
              </a:spcAft>
              <a:buClr>
                <a:schemeClr val="accent1"/>
              </a:buClr>
              <a:buSzPts val="3200"/>
              <a:buFont typeface="Arial"/>
              <a:buNone/>
              <a:defRPr sz="3200" b="0">
                <a:solidFill>
                  <a:schemeClr val="accent1"/>
                </a:solidFill>
                <a:latin typeface="Open Sans"/>
                <a:ea typeface="Open Sans"/>
                <a:cs typeface="Open Sans"/>
                <a:sym typeface="Open San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o"/>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p14"/>
          <p:cNvSpPr>
            <a:spLocks noGrp="1"/>
          </p:cNvSpPr>
          <p:nvPr>
            <p:ph type="pic" idx="3"/>
          </p:nvPr>
        </p:nvSpPr>
        <p:spPr>
          <a:xfrm>
            <a:off x="5629275" y="1416050"/>
            <a:ext cx="5373688" cy="4106863"/>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2800"/>
              <a:buFont typeface="Courier New"/>
              <a:buChar char="o"/>
              <a:defRPr sz="2800" b="0" i="0" u="none" strike="noStrike" cap="none">
                <a:solidFill>
                  <a:schemeClr val="dk1"/>
                </a:solidFill>
                <a:latin typeface="Open Sans"/>
                <a:ea typeface="Open Sans"/>
                <a:cs typeface="Open Sans"/>
                <a:sym typeface="Open Sans"/>
              </a:defRPr>
            </a:lvl1pPr>
            <a:lvl2pPr marR="0" lvl="1" algn="l" rtl="0">
              <a:lnSpc>
                <a:spcPct val="90000"/>
              </a:lnSpc>
              <a:spcBef>
                <a:spcPts val="500"/>
              </a:spcBef>
              <a:spcAft>
                <a:spcPts val="0"/>
              </a:spcAft>
              <a:buClr>
                <a:schemeClr val="dk1"/>
              </a:buClr>
              <a:buSzPts val="2400"/>
              <a:buFont typeface="Noto Sans Symbols"/>
              <a:buChar char="▪"/>
              <a:defRPr sz="2400" b="0" i="0" u="none" strike="noStrike" cap="none">
                <a:solidFill>
                  <a:schemeClr val="dk1"/>
                </a:solidFill>
                <a:latin typeface="Open Sans"/>
                <a:ea typeface="Open Sans"/>
                <a:cs typeface="Open Sans"/>
                <a:sym typeface="Open San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3pPr>
            <a:lvl4pPr marR="0" lvl="3" algn="l" rtl="0">
              <a:lnSpc>
                <a:spcPct val="90000"/>
              </a:lnSpc>
              <a:spcBef>
                <a:spcPts val="500"/>
              </a:spcBef>
              <a:spcAft>
                <a:spcPts val="0"/>
              </a:spcAft>
              <a:buClr>
                <a:schemeClr val="dk1"/>
              </a:buClr>
              <a:buSzPts val="1800"/>
              <a:buFont typeface="Courier New"/>
              <a:buChar char="o"/>
              <a:defRPr sz="1800" b="0" i="0" u="none" strike="noStrike" cap="none">
                <a:solidFill>
                  <a:schemeClr val="dk1"/>
                </a:solidFill>
                <a:latin typeface="Open Sans"/>
                <a:ea typeface="Open Sans"/>
                <a:cs typeface="Open Sans"/>
                <a:sym typeface="Open Sans"/>
              </a:defRPr>
            </a:lvl4pPr>
            <a:lvl5pPr marR="0" lvl="4" algn="l" rtl="0">
              <a:lnSpc>
                <a:spcPct val="90000"/>
              </a:lnSpc>
              <a:spcBef>
                <a:spcPts val="500"/>
              </a:spcBef>
              <a:spcAft>
                <a:spcPts val="0"/>
              </a:spcAft>
              <a:buClr>
                <a:schemeClr val="dk1"/>
              </a:buClr>
              <a:buSzPts val="1800"/>
              <a:buFont typeface="Noto Sans Symbols"/>
              <a:buChar char="▪"/>
              <a:defRPr sz="1800" b="0" i="0" u="none" strike="noStrike" cap="none">
                <a:solidFill>
                  <a:schemeClr val="dk1"/>
                </a:solidFill>
                <a:latin typeface="Open Sans"/>
                <a:ea typeface="Open Sans"/>
                <a:cs typeface="Open Sans"/>
                <a:sym typeface="Open Sa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pic>
        <p:nvPicPr>
          <p:cNvPr id="41" name="Google Shape;41;p14"/>
          <p:cNvPicPr preferRelativeResize="0"/>
          <p:nvPr/>
        </p:nvPicPr>
        <p:blipFill rotWithShape="1">
          <a:blip r:embed="rId3">
            <a:alphaModFix amt="40000"/>
          </a:blip>
          <a:srcRect/>
          <a:stretch/>
        </p:blipFill>
        <p:spPr>
          <a:xfrm>
            <a:off x="156750" y="6547264"/>
            <a:ext cx="1981200" cy="274320"/>
          </a:xfrm>
          <a:prstGeom prst="rect">
            <a:avLst/>
          </a:prstGeom>
          <a:noFill/>
          <a:ln>
            <a:noFill/>
          </a:ln>
        </p:spPr>
      </p:pic>
      <p:sp>
        <p:nvSpPr>
          <p:cNvPr id="42" name="Google Shape;42;p14"/>
          <p:cNvSpPr txBox="1"/>
          <p:nvPr/>
        </p:nvSpPr>
        <p:spPr>
          <a:xfrm>
            <a:off x="8290560" y="6486304"/>
            <a:ext cx="3858542" cy="371696"/>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88888"/>
              </a:buClr>
              <a:buSzPts val="1100"/>
              <a:buFont typeface="Open Sans"/>
              <a:buNone/>
            </a:pPr>
            <a:r>
              <a:rPr lang="en-US" sz="1100" b="0" i="0" u="none" strike="noStrike" cap="none">
                <a:solidFill>
                  <a:srgbClr val="888888"/>
                </a:solidFill>
                <a:latin typeface="Open Sans"/>
                <a:ea typeface="Open Sans"/>
                <a:cs typeface="Open Sans"/>
                <a:sym typeface="Open Sans"/>
              </a:rPr>
              <a:t> CIS 550   |   Property of Penn Engineering   |   </a:t>
            </a:r>
            <a:fld id="{00000000-1234-1234-1234-123412341234}" type="slidenum">
              <a:rPr lang="en-US" sz="1100" b="0" i="0" u="none" strike="noStrike" cap="none">
                <a:solidFill>
                  <a:srgbClr val="888888"/>
                </a:solidFill>
                <a:latin typeface="Open Sans"/>
                <a:ea typeface="Open Sans"/>
                <a:cs typeface="Open Sans"/>
                <a:sym typeface="Open Sans"/>
              </a:rPr>
              <a:t>‹#›</a:t>
            </a:fld>
            <a:endParaRPr sz="1100" b="0" i="0" u="none" strike="noStrike" cap="none">
              <a:solidFill>
                <a:srgbClr val="888888"/>
              </a:solidFill>
              <a:latin typeface="Open Sans"/>
              <a:ea typeface="Open Sans"/>
              <a:cs typeface="Open Sans"/>
              <a:sym typeface="Open Sans"/>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43"/>
        <p:cNvGrpSpPr/>
        <p:nvPr/>
      </p:nvGrpSpPr>
      <p:grpSpPr>
        <a:xfrm>
          <a:off x="0" y="0"/>
          <a:ext cx="0" cy="0"/>
          <a:chOff x="0" y="0"/>
          <a:chExt cx="0" cy="0"/>
        </a:xfrm>
      </p:grpSpPr>
      <p:sp>
        <p:nvSpPr>
          <p:cNvPr id="44" name="Google Shape;44;p1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5" name="Google Shape;45;p1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o"/>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o"/>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6" name="Google Shape;46;p1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7"/>
        <p:cNvGrpSpPr/>
        <p:nvPr/>
      </p:nvGrpSpPr>
      <p:grpSpPr>
        <a:xfrm>
          <a:off x="0" y="0"/>
          <a:ext cx="0" cy="0"/>
          <a:chOff x="0" y="0"/>
          <a:chExt cx="0" cy="0"/>
        </a:xfrm>
      </p:grpSpPr>
      <p:sp>
        <p:nvSpPr>
          <p:cNvPr id="48" name="Google Shape;48;p1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9" name="Google Shape;49;p1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1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1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Open Sans"/>
              <a:buNone/>
              <a:defRPr sz="4400" b="0" i="0" u="none" strike="noStrike" cap="none">
                <a:solidFill>
                  <a:schemeClr val="dk1"/>
                </a:solidFill>
                <a:latin typeface="Open Sans"/>
                <a:ea typeface="Open Sans"/>
                <a:cs typeface="Open Sans"/>
                <a:sym typeface="Open Sa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10"/>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Courier New"/>
              <a:buChar char="o"/>
              <a:defRPr sz="2800" b="0" i="0" u="none" strike="noStrike" cap="none">
                <a:solidFill>
                  <a:schemeClr val="dk1"/>
                </a:solidFill>
                <a:latin typeface="Open Sans"/>
                <a:ea typeface="Open Sans"/>
                <a:cs typeface="Open Sans"/>
                <a:sym typeface="Open Sans"/>
              </a:defRPr>
            </a:lvl1pPr>
            <a:lvl2pPr marL="914400" marR="0" lvl="1" indent="-381000" algn="l" rtl="0">
              <a:lnSpc>
                <a:spcPct val="90000"/>
              </a:lnSpc>
              <a:spcBef>
                <a:spcPts val="500"/>
              </a:spcBef>
              <a:spcAft>
                <a:spcPts val="0"/>
              </a:spcAft>
              <a:buClr>
                <a:schemeClr val="dk1"/>
              </a:buClr>
              <a:buSzPts val="2400"/>
              <a:buFont typeface="Noto Sans Symbols"/>
              <a:buChar char="▪"/>
              <a:defRPr sz="2400" b="0" i="0" u="none" strike="noStrike" cap="none">
                <a:solidFill>
                  <a:schemeClr val="dk1"/>
                </a:solidFill>
                <a:latin typeface="Open Sans"/>
                <a:ea typeface="Open Sans"/>
                <a:cs typeface="Open Sans"/>
                <a:sym typeface="Open Sans"/>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3pPr>
            <a:lvl4pPr marL="1828800" marR="0" lvl="3" indent="-342900" algn="l" rtl="0">
              <a:lnSpc>
                <a:spcPct val="90000"/>
              </a:lnSpc>
              <a:spcBef>
                <a:spcPts val="500"/>
              </a:spcBef>
              <a:spcAft>
                <a:spcPts val="0"/>
              </a:spcAft>
              <a:buClr>
                <a:schemeClr val="dk1"/>
              </a:buClr>
              <a:buSzPts val="1800"/>
              <a:buFont typeface="Courier New"/>
              <a:buChar char="o"/>
              <a:defRPr sz="1800" b="0" i="0" u="none" strike="noStrike" cap="none">
                <a:solidFill>
                  <a:schemeClr val="dk1"/>
                </a:solidFill>
                <a:latin typeface="Open Sans"/>
                <a:ea typeface="Open Sans"/>
                <a:cs typeface="Open Sans"/>
                <a:sym typeface="Open Sans"/>
              </a:defRPr>
            </a:lvl4pPr>
            <a:lvl5pPr marL="2286000" marR="0" lvl="4" indent="-342900" algn="l" rtl="0">
              <a:lnSpc>
                <a:spcPct val="90000"/>
              </a:lnSpc>
              <a:spcBef>
                <a:spcPts val="500"/>
              </a:spcBef>
              <a:spcAft>
                <a:spcPts val="0"/>
              </a:spcAft>
              <a:buClr>
                <a:schemeClr val="dk1"/>
              </a:buClr>
              <a:buSzPts val="1800"/>
              <a:buFont typeface="Noto Sans Symbols"/>
              <a:buChar char="▪"/>
              <a:defRPr sz="1800" b="0" i="0" u="none" strike="noStrike" cap="none">
                <a:solidFill>
                  <a:schemeClr val="dk1"/>
                </a:solidFill>
                <a:latin typeface="Open Sans"/>
                <a:ea typeface="Open Sans"/>
                <a:cs typeface="Open Sans"/>
                <a:sym typeface="Open Sans"/>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1.jpeg"/></Relationships>
</file>

<file path=ppt/slides/_rels/slide1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1.jpeg"/></Relationships>
</file>

<file path=ppt/slides/_rels/slide1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2.jpe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3.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hyperlink" Target="https://www.youtube.com/watch?v=rMz7JBRbmNo" TargetMode="External"/><Relationship Id="rId5" Type="http://schemas.openxmlformats.org/officeDocument/2006/relationships/image" Target="../media/image1.jpeg"/><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2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17.jpeg"/><Relationship Id="rId5" Type="http://schemas.openxmlformats.org/officeDocument/2006/relationships/image" Target="../media/image16.jpeg"/><Relationship Id="rId4" Type="http://schemas.openxmlformats.org/officeDocument/2006/relationships/image" Target="../media/image15.jpeg"/></Relationships>
</file>

<file path=ppt/slides/_rels/slide2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4.xml"/><Relationship Id="rId1" Type="http://schemas.openxmlformats.org/officeDocument/2006/relationships/tags" Target="../tags/tag3.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6.xml"/><Relationship Id="rId1" Type="http://schemas.openxmlformats.org/officeDocument/2006/relationships/tags" Target="../tags/tag5.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0.xml"/><Relationship Id="rId1" Type="http://schemas.openxmlformats.org/officeDocument/2006/relationships/tags" Target="../tags/tag9.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2.xml"/><Relationship Id="rId1" Type="http://schemas.openxmlformats.org/officeDocument/2006/relationships/tags" Target="../tags/tag1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6.xml"/><Relationship Id="rId1" Type="http://schemas.openxmlformats.org/officeDocument/2006/relationships/tags" Target="../tags/tag15.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jpeg"/></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8.xml"/><Relationship Id="rId1" Type="http://schemas.openxmlformats.org/officeDocument/2006/relationships/tags" Target="../tags/tag17.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0.xml"/><Relationship Id="rId1" Type="http://schemas.openxmlformats.org/officeDocument/2006/relationships/tags" Target="../tags/tag19.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2.xml"/><Relationship Id="rId1" Type="http://schemas.openxmlformats.org/officeDocument/2006/relationships/tags" Target="../tags/tag2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4.xml"/><Relationship Id="rId1" Type="http://schemas.openxmlformats.org/officeDocument/2006/relationships/tags" Target="../tags/tag23.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6.xml"/><Relationship Id="rId1" Type="http://schemas.openxmlformats.org/officeDocument/2006/relationships/tags" Target="../tags/tag25.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8.xml"/><Relationship Id="rId1" Type="http://schemas.openxmlformats.org/officeDocument/2006/relationships/tags" Target="../tags/tag27.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0.xml"/><Relationship Id="rId1" Type="http://schemas.openxmlformats.org/officeDocument/2006/relationships/tags" Target="../tags/tag29.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2.xml"/><Relationship Id="rId1" Type="http://schemas.openxmlformats.org/officeDocument/2006/relationships/tags" Target="../tags/tag3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4.xml"/><Relationship Id="rId1" Type="http://schemas.openxmlformats.org/officeDocument/2006/relationships/tags" Target="../tags/tag33.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6.xml"/><Relationship Id="rId1" Type="http://schemas.openxmlformats.org/officeDocument/2006/relationships/tags" Target="../tags/tag35.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8.xml"/><Relationship Id="rId1" Type="http://schemas.openxmlformats.org/officeDocument/2006/relationships/tags" Target="../tags/tag37.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40.xml"/><Relationship Id="rId1" Type="http://schemas.openxmlformats.org/officeDocument/2006/relationships/tags" Target="../tags/tag39.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42.xml"/><Relationship Id="rId1" Type="http://schemas.openxmlformats.org/officeDocument/2006/relationships/tags" Target="../tags/tag4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44.xml"/><Relationship Id="rId1" Type="http://schemas.openxmlformats.org/officeDocument/2006/relationships/tags" Target="../tags/tag43.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46.xml"/><Relationship Id="rId1" Type="http://schemas.openxmlformats.org/officeDocument/2006/relationships/tags" Target="../tags/tag45.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48.xml"/><Relationship Id="rId1" Type="http://schemas.openxmlformats.org/officeDocument/2006/relationships/tags" Target="../tags/tag47.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50.xml"/><Relationship Id="rId1" Type="http://schemas.openxmlformats.org/officeDocument/2006/relationships/tags" Target="../tags/tag49.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52.xml"/><Relationship Id="rId1" Type="http://schemas.openxmlformats.org/officeDocument/2006/relationships/tags" Target="../tags/tag5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54.xml"/><Relationship Id="rId1" Type="http://schemas.openxmlformats.org/officeDocument/2006/relationships/tags" Target="../tags/tag53.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56.xml"/><Relationship Id="rId1" Type="http://schemas.openxmlformats.org/officeDocument/2006/relationships/tags" Target="../tags/tag55.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58.xml"/><Relationship Id="rId1" Type="http://schemas.openxmlformats.org/officeDocument/2006/relationships/tags" Target="../tags/tag57.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60.xml"/><Relationship Id="rId1" Type="http://schemas.openxmlformats.org/officeDocument/2006/relationships/tags" Target="../tags/tag59.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62.xml"/><Relationship Id="rId1" Type="http://schemas.openxmlformats.org/officeDocument/2006/relationships/tags" Target="../tags/tag6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64.xml"/><Relationship Id="rId1" Type="http://schemas.openxmlformats.org/officeDocument/2006/relationships/tags" Target="../tags/tag63.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66.xml"/><Relationship Id="rId1" Type="http://schemas.openxmlformats.org/officeDocument/2006/relationships/tags" Target="../tags/tag65.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68.xml"/><Relationship Id="rId1" Type="http://schemas.openxmlformats.org/officeDocument/2006/relationships/tags" Target="../tags/tag67.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70.xml"/><Relationship Id="rId1" Type="http://schemas.openxmlformats.org/officeDocument/2006/relationships/tags" Target="../tags/tag69.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72.xml"/><Relationship Id="rId1" Type="http://schemas.openxmlformats.org/officeDocument/2006/relationships/tags" Target="../tags/tag7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74.xml"/><Relationship Id="rId1" Type="http://schemas.openxmlformats.org/officeDocument/2006/relationships/tags" Target="../tags/tag73.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76.xml"/><Relationship Id="rId1" Type="http://schemas.openxmlformats.org/officeDocument/2006/relationships/tags" Target="../tags/tag75.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78.xml"/><Relationship Id="rId1" Type="http://schemas.openxmlformats.org/officeDocument/2006/relationships/tags" Target="../tags/tag77.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1.xml"/><Relationship Id="rId1" Type="http://schemas.openxmlformats.org/officeDocument/2006/relationships/slideLayout" Target="../slideLayouts/slideLayout2.xml"/><Relationship Id="rId4" Type="http://schemas.openxmlformats.org/officeDocument/2006/relationships/image" Target="../media/image1.jpeg"/></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0.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hyperlink" Target="https://youtu.be/-CbyAk3Sn9I" TargetMode="External"/><Relationship Id="rId5" Type="http://schemas.openxmlformats.org/officeDocument/2006/relationships/image" Target="../media/image1.jpeg"/><Relationship Id="rId4"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94.xml"/><Relationship Id="rId1" Type="http://schemas.openxmlformats.org/officeDocument/2006/relationships/slideLayout" Target="../slideLayouts/slideLayout2.xml"/><Relationship Id="rId4" Type="http://schemas.openxmlformats.org/officeDocument/2006/relationships/image" Target="../media/image1.jpeg"/></Relationships>
</file>

<file path=ppt/slides/_rels/slide9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5.xml"/><Relationship Id="rId1" Type="http://schemas.openxmlformats.org/officeDocument/2006/relationships/slideLayout" Target="../slideLayouts/slideLayout2.xml"/><Relationship Id="rId4" Type="http://schemas.openxmlformats.org/officeDocument/2006/relationships/image" Target="../media/image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sp>
        <p:nvSpPr>
          <p:cNvPr id="57" name="Google Shape;57;p1"/>
          <p:cNvSpPr txBox="1">
            <a:spLocks noGrp="1"/>
          </p:cNvSpPr>
          <p:nvPr>
            <p:ph type="body" idx="4294967295"/>
          </p:nvPr>
        </p:nvSpPr>
        <p:spPr>
          <a:xfrm>
            <a:off x="699771" y="2286701"/>
            <a:ext cx="5153100" cy="2710200"/>
          </a:xfrm>
          <a:prstGeom prst="rect">
            <a:avLst/>
          </a:prstGeom>
          <a:noFill/>
          <a:ln>
            <a:noFill/>
          </a:ln>
        </p:spPr>
        <p:txBody>
          <a:bodyPr spcFirstLastPara="1" wrap="square" lIns="91425" tIns="45700" rIns="91425" bIns="45700" anchor="t" anchorCtr="0">
            <a:normAutofit/>
          </a:bodyPr>
          <a:lstStyle/>
          <a:p>
            <a:pPr marL="0" indent="0">
              <a:spcBef>
                <a:spcPts val="0"/>
              </a:spcBef>
              <a:buSzPts val="4800"/>
              <a:buNone/>
            </a:pPr>
            <a:r>
              <a:rPr lang="en-US" sz="5900" b="1" dirty="0">
                <a:solidFill>
                  <a:srgbClr val="370661"/>
                </a:solidFill>
              </a:rPr>
              <a:t>Games and Adversarial Search</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g92b3bf485b_0_0"/>
          <p:cNvSpPr txBox="1">
            <a:spLocks noGrp="1"/>
          </p:cNvSpPr>
          <p:nvPr>
            <p:ph type="body" idx="1"/>
          </p:nvPr>
        </p:nvSpPr>
        <p:spPr>
          <a:xfrm>
            <a:off x="399675" y="1299625"/>
            <a:ext cx="10408500" cy="4695000"/>
          </a:xfrm>
          <a:prstGeom prst="rect">
            <a:avLst/>
          </a:prstGeom>
          <a:no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indent="-457200">
              <a:lnSpc>
                <a:spcPct val="100000"/>
              </a:lnSpc>
              <a:spcBef>
                <a:spcPct val="20000"/>
              </a:spcBef>
              <a:spcAft>
                <a:spcPct val="0"/>
              </a:spcAft>
              <a:buAutoNum type="arabicPeriod"/>
            </a:pPr>
            <a:r>
              <a:rPr lang="en-US" b="1">
                <a:cs typeface="Arial"/>
              </a:rPr>
              <a:t>Two players: </a:t>
            </a:r>
            <a:r>
              <a:rPr lang="en-US" b="1" i="1">
                <a:solidFill>
                  <a:srgbClr val="0000CC"/>
                </a:solidFill>
                <a:cs typeface="Arial"/>
              </a:rPr>
              <a:t>MAX</a:t>
            </a:r>
            <a:r>
              <a:rPr lang="en-US" b="1">
                <a:cs typeface="Arial"/>
              </a:rPr>
              <a:t> and </a:t>
            </a:r>
            <a:r>
              <a:rPr lang="en-US" b="1" i="1">
                <a:solidFill>
                  <a:srgbClr val="0000CC"/>
                </a:solidFill>
                <a:cs typeface="Arial"/>
              </a:rPr>
              <a:t>MIN; MAX</a:t>
            </a:r>
            <a:r>
              <a:rPr lang="en-US" b="1">
                <a:cs typeface="Arial"/>
              </a:rPr>
              <a:t> moves first.</a:t>
            </a:r>
            <a:endParaRPr lang="en-US"/>
          </a:p>
          <a:p>
            <a:pPr indent="-457200">
              <a:lnSpc>
                <a:spcPct val="100000"/>
              </a:lnSpc>
              <a:spcBef>
                <a:spcPct val="20000"/>
              </a:spcBef>
              <a:spcAft>
                <a:spcPct val="0"/>
              </a:spcAft>
              <a:buAutoNum type="arabicPeriod"/>
            </a:pPr>
            <a:r>
              <a:rPr lang="en-US" b="1" i="1">
                <a:solidFill>
                  <a:srgbClr val="0000CC"/>
                </a:solidFill>
                <a:cs typeface="Arial"/>
              </a:rPr>
              <a:t>MAX</a:t>
            </a:r>
            <a:r>
              <a:rPr lang="en-US" b="1">
                <a:cs typeface="Arial"/>
              </a:rPr>
              <a:t> and </a:t>
            </a:r>
            <a:r>
              <a:rPr lang="en-US" b="1" i="1">
                <a:solidFill>
                  <a:srgbClr val="0000CC"/>
                </a:solidFill>
                <a:cs typeface="Arial"/>
              </a:rPr>
              <a:t>MIN</a:t>
            </a:r>
            <a:r>
              <a:rPr lang="en-US" b="1">
                <a:cs typeface="Arial"/>
              </a:rPr>
              <a:t> take turns until the game is over. </a:t>
            </a:r>
            <a:endParaRPr lang="en-US"/>
          </a:p>
          <a:p>
            <a:pPr indent="-457200">
              <a:lnSpc>
                <a:spcPct val="100000"/>
              </a:lnSpc>
              <a:spcBef>
                <a:spcPct val="20000"/>
              </a:spcBef>
              <a:spcAft>
                <a:spcPct val="0"/>
              </a:spcAft>
              <a:buAutoNum type="arabicPeriod"/>
            </a:pPr>
            <a:r>
              <a:rPr lang="en-US" b="1">
                <a:cs typeface="Arial"/>
              </a:rPr>
              <a:t>Winner gets award, loser gets penalty.</a:t>
            </a:r>
            <a:endParaRPr lang="en-US"/>
          </a:p>
          <a:p>
            <a:pPr indent="-457200">
              <a:lnSpc>
                <a:spcPct val="100000"/>
              </a:lnSpc>
              <a:spcBef>
                <a:spcPct val="20000"/>
              </a:spcBef>
              <a:spcAft>
                <a:spcPct val="0"/>
              </a:spcAft>
              <a:buAutoNum type="arabicPeriod"/>
            </a:pPr>
            <a:endParaRPr lang="en-US"/>
          </a:p>
          <a:p>
            <a:pPr>
              <a:lnSpc>
                <a:spcPct val="100000"/>
              </a:lnSpc>
              <a:spcBef>
                <a:spcPct val="20000"/>
              </a:spcBef>
              <a:spcAft>
                <a:spcPct val="0"/>
              </a:spcAft>
            </a:pPr>
            <a:r>
              <a:rPr lang="en-US" b="1">
                <a:cs typeface="Arial"/>
              </a:rPr>
              <a:t>Games as </a:t>
            </a:r>
            <a:r>
              <a:rPr lang="en-US" b="1" i="1">
                <a:cs typeface="Arial"/>
              </a:rPr>
              <a:t>search</a:t>
            </a:r>
            <a:r>
              <a:rPr lang="en-US" b="1">
                <a:cs typeface="Arial"/>
              </a:rPr>
              <a:t>:</a:t>
            </a:r>
            <a:endParaRPr lang="en-US"/>
          </a:p>
          <a:p>
            <a:pPr lvl="1">
              <a:lnSpc>
                <a:spcPct val="100000"/>
              </a:lnSpc>
              <a:spcBef>
                <a:spcPct val="20000"/>
              </a:spcBef>
              <a:spcAft>
                <a:spcPct val="0"/>
              </a:spcAft>
            </a:pPr>
            <a:r>
              <a:rPr lang="en-US" i="1">
                <a:solidFill>
                  <a:srgbClr val="0000FF"/>
                </a:solidFill>
                <a:cs typeface="Arial"/>
              </a:rPr>
              <a:t>Initial state</a:t>
            </a:r>
            <a:r>
              <a:rPr lang="en-US">
                <a:cs typeface="Arial"/>
              </a:rPr>
              <a:t>: e.g. board configuration of chess</a:t>
            </a:r>
            <a:endParaRPr lang="en-US"/>
          </a:p>
          <a:p>
            <a:pPr lvl="1">
              <a:lnSpc>
                <a:spcPct val="100000"/>
              </a:lnSpc>
              <a:spcBef>
                <a:spcPct val="20000"/>
              </a:spcBef>
              <a:spcAft>
                <a:spcPct val="0"/>
              </a:spcAft>
            </a:pPr>
            <a:r>
              <a:rPr lang="en-US" i="1">
                <a:solidFill>
                  <a:srgbClr val="0000FF"/>
                </a:solidFill>
                <a:cs typeface="Arial"/>
              </a:rPr>
              <a:t>Successor function</a:t>
            </a:r>
            <a:r>
              <a:rPr lang="en-US">
                <a:cs typeface="Arial"/>
              </a:rPr>
              <a:t>: list of (</a:t>
            </a:r>
            <a:r>
              <a:rPr lang="en-US" err="1">
                <a:cs typeface="Arial"/>
              </a:rPr>
              <a:t>move,state</a:t>
            </a:r>
            <a:r>
              <a:rPr lang="en-US">
                <a:cs typeface="Arial"/>
              </a:rPr>
              <a:t>) pairs specifying legal moves.</a:t>
            </a:r>
            <a:endParaRPr lang="en-US"/>
          </a:p>
          <a:p>
            <a:pPr lvl="1">
              <a:lnSpc>
                <a:spcPct val="100000"/>
              </a:lnSpc>
              <a:spcBef>
                <a:spcPct val="20000"/>
              </a:spcBef>
              <a:spcAft>
                <a:spcPct val="0"/>
              </a:spcAft>
            </a:pPr>
            <a:r>
              <a:rPr lang="en-US" i="1">
                <a:solidFill>
                  <a:srgbClr val="0000FF"/>
                </a:solidFill>
                <a:cs typeface="Arial"/>
              </a:rPr>
              <a:t>Terminal test</a:t>
            </a:r>
            <a:r>
              <a:rPr lang="en-US">
                <a:cs typeface="Arial"/>
              </a:rPr>
              <a:t>: Is the game finished?</a:t>
            </a:r>
            <a:endParaRPr lang="en-US"/>
          </a:p>
          <a:p>
            <a:pPr lvl="1">
              <a:lnSpc>
                <a:spcPct val="100000"/>
              </a:lnSpc>
              <a:spcBef>
                <a:spcPct val="20000"/>
              </a:spcBef>
              <a:spcAft>
                <a:spcPct val="0"/>
              </a:spcAft>
            </a:pPr>
            <a:r>
              <a:rPr lang="en-US" i="1">
                <a:solidFill>
                  <a:srgbClr val="0000FF"/>
                </a:solidFill>
                <a:cs typeface="Arial"/>
              </a:rPr>
              <a:t>Utility function</a:t>
            </a:r>
            <a:r>
              <a:rPr lang="en-US">
                <a:cs typeface="Arial"/>
              </a:rPr>
              <a:t>: Gives numerical value of terminal states. </a:t>
            </a:r>
            <a:br>
              <a:rPr lang="en-US">
                <a:cs typeface="Arial"/>
              </a:rPr>
            </a:br>
            <a:r>
              <a:rPr lang="en-US">
                <a:cs typeface="Arial"/>
              </a:rPr>
              <a:t>e.g. win (+∞), lose (-∞) and draw (0) </a:t>
            </a:r>
            <a:endParaRPr lang="en-US"/>
          </a:p>
          <a:p>
            <a:pPr lvl="1">
              <a:lnSpc>
                <a:spcPct val="100000"/>
              </a:lnSpc>
              <a:spcBef>
                <a:spcPct val="20000"/>
              </a:spcBef>
              <a:spcAft>
                <a:spcPct val="0"/>
              </a:spcAft>
            </a:pPr>
            <a:r>
              <a:rPr lang="en-US" i="1">
                <a:solidFill>
                  <a:srgbClr val="0000CC"/>
                </a:solidFill>
                <a:cs typeface="Arial"/>
              </a:rPr>
              <a:t>MAX</a:t>
            </a:r>
            <a:r>
              <a:rPr lang="en-US">
                <a:cs typeface="Arial"/>
              </a:rPr>
              <a:t> uses search tree to determine next move.</a:t>
            </a:r>
            <a:endParaRPr lang="en-US"/>
          </a:p>
          <a:p>
            <a:pPr indent="-457200">
              <a:lnSpc>
                <a:spcPct val="100000"/>
              </a:lnSpc>
              <a:spcBef>
                <a:spcPct val="20000"/>
              </a:spcBef>
              <a:spcAft>
                <a:spcPct val="0"/>
              </a:spcAft>
              <a:buAutoNum type="arabicPeriod"/>
            </a:pPr>
            <a:endParaRPr lang="en-US" b="1">
              <a:cs typeface="Arial"/>
            </a:endParaRPr>
          </a:p>
        </p:txBody>
      </p:sp>
      <p:sp>
        <p:nvSpPr>
          <p:cNvPr id="74" name="Google Shape;74;g92b3bf485b_0_0"/>
          <p:cNvSpPr txBox="1"/>
          <p:nvPr/>
        </p:nvSpPr>
        <p:spPr>
          <a:xfrm>
            <a:off x="10949275" y="6478075"/>
            <a:ext cx="2259300" cy="1359600"/>
          </a:xfrm>
          <a:prstGeom prst="rect">
            <a:avLst/>
          </a:prstGeom>
          <a:noFill/>
          <a:ln>
            <a:noFill/>
          </a:ln>
        </p:spPr>
        <p:txBody>
          <a:bodyPr spcFirstLastPara="1" wrap="square" lIns="91425" tIns="91425" rIns="91425" bIns="91425" anchor="t" anchorCtr="0">
            <a:noAutofit/>
          </a:bodyPr>
          <a:lstStyle/>
          <a:p>
            <a:pPr>
              <a:buSzPts val="1400"/>
            </a:pPr>
            <a:r>
              <a:rPr lang="en-US" sz="1400" b="0" i="0" u="none" strike="noStrike" cap="none" dirty="0">
                <a:solidFill>
                  <a:srgbClr val="FFFFFF"/>
                </a:solidFill>
                <a:latin typeface="Open Sans SemiBold"/>
                <a:ea typeface="Open Sans SemiBold"/>
                <a:cs typeface="Open Sans SemiBold"/>
                <a:sym typeface="Open Sans SemiBold"/>
              </a:rPr>
              <a:t>CIS </a:t>
            </a:r>
            <a:r>
              <a:rPr lang="en-US" dirty="0">
                <a:solidFill>
                  <a:srgbClr val="FFFFFF"/>
                </a:solidFill>
                <a:latin typeface="Open Sans SemiBold"/>
                <a:ea typeface="Open Sans SemiBold"/>
                <a:cs typeface="Open Sans SemiBold"/>
                <a:sym typeface="Open Sans SemiBold"/>
              </a:rPr>
              <a:t>421/521  </a:t>
            </a:r>
            <a:r>
              <a:rPr lang="en-US" sz="1400" b="0" i="0" u="none" strike="noStrike" cap="none" dirty="0">
                <a:solidFill>
                  <a:srgbClr val="FFFFFF"/>
                </a:solidFill>
                <a:latin typeface="Open Sans SemiBold"/>
                <a:ea typeface="Open Sans SemiBold"/>
                <a:cs typeface="Open Sans SemiBold"/>
                <a:sym typeface="Open Sans SemiBold"/>
              </a:rPr>
              <a:t>|</a:t>
            </a:r>
            <a:r>
              <a:rPr lang="en-US" dirty="0">
                <a:solidFill>
                  <a:srgbClr val="FFFFFF"/>
                </a:solidFill>
                <a:latin typeface="Open Sans SemiBold"/>
                <a:ea typeface="Open Sans SemiBold"/>
                <a:cs typeface="Open Sans SemiBold"/>
                <a:sym typeface="Open Sans SemiBold"/>
              </a:rPr>
              <a:t> 10</a:t>
            </a:r>
            <a:endParaRPr sz="1400" b="0" i="0" u="none" strike="noStrike" cap="none" dirty="0">
              <a:solidFill>
                <a:srgbClr val="FFFFFF"/>
              </a:solidFill>
              <a:latin typeface="Open Sans SemiBold"/>
              <a:ea typeface="Open Sans SemiBold"/>
              <a:cs typeface="Open Sans SemiBold"/>
              <a:sym typeface="Open Sans SemiBold"/>
            </a:endParaRPr>
          </a:p>
        </p:txBody>
      </p:sp>
      <p:sp>
        <p:nvSpPr>
          <p:cNvPr id="82" name="Google Shape;82;g92b3bf485b_0_0"/>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Autofit/>
          </a:bodyPr>
          <a:lstStyle/>
          <a:p>
            <a:pPr>
              <a:buClr>
                <a:schemeClr val="accent1"/>
              </a:buClr>
            </a:pPr>
            <a:r>
              <a:rPr lang="en-US" sz="3400">
                <a:cs typeface="Arial"/>
              </a:rPr>
              <a:t>Formalizing the Game setup</a:t>
            </a:r>
            <a:endParaRPr lang="en-US" sz="3400" b="0"/>
          </a:p>
          <a:p>
            <a:pPr marL="0" indent="0">
              <a:spcBef>
                <a:spcPts val="0"/>
              </a:spcBef>
              <a:buClr>
                <a:schemeClr val="accent1"/>
              </a:buClr>
            </a:pPr>
            <a:endParaRPr lang="en-US" sz="3400"/>
          </a:p>
        </p:txBody>
      </p:sp>
      <p:pic>
        <p:nvPicPr>
          <p:cNvPr id="86" name="Google Shape;86;g92b3bf485b_0_0"/>
          <p:cNvPicPr preferRelativeResize="0"/>
          <p:nvPr/>
        </p:nvPicPr>
        <p:blipFill rotWithShape="1">
          <a:blip r:embed="rId3">
            <a:alphaModFix/>
          </a:blip>
          <a:srcRect l="46493" t="230" r="43071" b="-230"/>
          <a:stretch/>
        </p:blipFill>
        <p:spPr>
          <a:xfrm>
            <a:off x="11603925" y="0"/>
            <a:ext cx="590700" cy="3772950"/>
          </a:xfrm>
          <a:prstGeom prst="rect">
            <a:avLst/>
          </a:prstGeom>
          <a:noFill/>
          <a:ln>
            <a:noFill/>
          </a:ln>
        </p:spPr>
      </p:pic>
      <p:sp>
        <p:nvSpPr>
          <p:cNvPr id="87" name="Google Shape;87;g92b3bf485b_0_0"/>
          <p:cNvSpPr/>
          <p:nvPr/>
        </p:nvSpPr>
        <p:spPr>
          <a:xfrm>
            <a:off x="11603919" y="3696759"/>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 name="TextBox 1">
            <a:extLst>
              <a:ext uri="{FF2B5EF4-FFF2-40B4-BE49-F238E27FC236}">
                <a16:creationId xmlns:a16="http://schemas.microsoft.com/office/drawing/2014/main" id="{C5BB07C0-07CD-485D-968C-63A5C63235F1}"/>
              </a:ext>
            </a:extLst>
          </p:cNvPr>
          <p:cNvSpPr txBox="1"/>
          <p:nvPr/>
        </p:nvSpPr>
        <p:spPr>
          <a:xfrm>
            <a:off x="4724400" y="3200400"/>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p>
        </p:txBody>
      </p:sp>
    </p:spTree>
    <p:extLst>
      <p:ext uri="{BB962C8B-B14F-4D97-AF65-F5344CB8AC3E}">
        <p14:creationId xmlns:p14="http://schemas.microsoft.com/office/powerpoint/2010/main" val="19619300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g92b3bf485b_0_0"/>
          <p:cNvSpPr txBox="1">
            <a:spLocks noGrp="1"/>
          </p:cNvSpPr>
          <p:nvPr>
            <p:ph type="body" idx="1"/>
          </p:nvPr>
        </p:nvSpPr>
        <p:spPr>
          <a:xfrm>
            <a:off x="399675" y="1299625"/>
            <a:ext cx="10408500" cy="4695000"/>
          </a:xfrm>
          <a:prstGeom prst="rect">
            <a:avLst/>
          </a:prstGeom>
          <a:no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a:lnSpc>
                <a:spcPct val="110000"/>
              </a:lnSpc>
              <a:spcBef>
                <a:spcPct val="20000"/>
              </a:spcBef>
              <a:spcAft>
                <a:spcPct val="0"/>
              </a:spcAft>
            </a:pPr>
            <a:r>
              <a:rPr lang="en-US" b="1">
                <a:cs typeface="Arial"/>
              </a:rPr>
              <a:t>General Scheme</a:t>
            </a:r>
            <a:endParaRPr lang="en-US"/>
          </a:p>
          <a:p>
            <a:pPr lvl="1" indent="-457200">
              <a:lnSpc>
                <a:spcPct val="110000"/>
              </a:lnSpc>
              <a:spcBef>
                <a:spcPct val="20000"/>
              </a:spcBef>
              <a:spcAft>
                <a:spcPct val="0"/>
              </a:spcAft>
              <a:buAutoNum type="arabicPeriod"/>
            </a:pPr>
            <a:r>
              <a:rPr lang="en-US" b="1">
                <a:cs typeface="Arial"/>
              </a:rPr>
              <a:t>Consider all legal successors to the current state (‘board position’)</a:t>
            </a:r>
            <a:endParaRPr lang="en-US"/>
          </a:p>
          <a:p>
            <a:pPr lvl="1" indent="-457200">
              <a:lnSpc>
                <a:spcPct val="110000"/>
              </a:lnSpc>
              <a:spcBef>
                <a:spcPct val="20000"/>
              </a:spcBef>
              <a:spcAft>
                <a:spcPct val="0"/>
              </a:spcAft>
              <a:buAutoNum type="arabicPeriod"/>
            </a:pPr>
            <a:r>
              <a:rPr lang="en-US" b="1">
                <a:cs typeface="Arial"/>
              </a:rPr>
              <a:t>Evaluate each successor board position</a:t>
            </a:r>
            <a:endParaRPr lang="en-US"/>
          </a:p>
          <a:p>
            <a:pPr lvl="1" indent="-457200">
              <a:lnSpc>
                <a:spcPct val="110000"/>
              </a:lnSpc>
              <a:spcBef>
                <a:spcPct val="20000"/>
              </a:spcBef>
              <a:spcAft>
                <a:spcPct val="0"/>
              </a:spcAft>
              <a:buAutoNum type="arabicPeriod"/>
            </a:pPr>
            <a:r>
              <a:rPr lang="en-US" b="1">
                <a:cs typeface="Arial"/>
              </a:rPr>
              <a:t>Pick the move which leads to the best board position.</a:t>
            </a:r>
            <a:endParaRPr lang="en-US"/>
          </a:p>
          <a:p>
            <a:pPr lvl="1" indent="-457200">
              <a:lnSpc>
                <a:spcPct val="110000"/>
              </a:lnSpc>
              <a:spcBef>
                <a:spcPct val="20000"/>
              </a:spcBef>
              <a:spcAft>
                <a:spcPct val="0"/>
              </a:spcAft>
              <a:buAutoNum type="arabicPeriod"/>
            </a:pPr>
            <a:r>
              <a:rPr lang="en-US" b="1">
                <a:cs typeface="Arial"/>
              </a:rPr>
              <a:t>After</a:t>
            </a:r>
            <a:r>
              <a:rPr lang="en-US" b="1">
                <a:solidFill>
                  <a:srgbClr val="0000FF"/>
                </a:solidFill>
                <a:cs typeface="Arial"/>
              </a:rPr>
              <a:t> your opponent moves</a:t>
            </a:r>
            <a:r>
              <a:rPr lang="en-US" b="1">
                <a:cs typeface="Arial"/>
              </a:rPr>
              <a:t>, </a:t>
            </a:r>
            <a:r>
              <a:rPr lang="en-US">
                <a:cs typeface="Arial"/>
              </a:rPr>
              <a:t>repeat.</a:t>
            </a:r>
            <a:endParaRPr lang="en-US"/>
          </a:p>
          <a:p>
            <a:pPr lvl="1">
              <a:lnSpc>
                <a:spcPct val="110000"/>
              </a:lnSpc>
              <a:spcBef>
                <a:spcPct val="20000"/>
              </a:spcBef>
              <a:spcAft>
                <a:spcPct val="0"/>
              </a:spcAft>
            </a:pPr>
            <a:endParaRPr lang="en-US"/>
          </a:p>
          <a:p>
            <a:pPr>
              <a:lnSpc>
                <a:spcPct val="110000"/>
              </a:lnSpc>
              <a:spcBef>
                <a:spcPct val="20000"/>
              </a:spcBef>
              <a:spcAft>
                <a:spcPct val="0"/>
              </a:spcAft>
            </a:pPr>
            <a:r>
              <a:rPr lang="en-US" b="1">
                <a:cs typeface="Arial"/>
              </a:rPr>
              <a:t>Design issues</a:t>
            </a:r>
            <a:endParaRPr lang="en-US"/>
          </a:p>
          <a:p>
            <a:pPr lvl="1">
              <a:lnSpc>
                <a:spcPct val="110000"/>
              </a:lnSpc>
              <a:spcBef>
                <a:spcPct val="20000"/>
              </a:spcBef>
              <a:spcAft>
                <a:spcPct val="0"/>
              </a:spcAft>
              <a:buAutoNum type="arabicPeriod"/>
            </a:pPr>
            <a:r>
              <a:rPr lang="en-US">
                <a:cs typeface="Arial"/>
              </a:rPr>
              <a:t>Representing the ‘board’</a:t>
            </a:r>
            <a:endParaRPr lang="en-US"/>
          </a:p>
          <a:p>
            <a:pPr lvl="1">
              <a:lnSpc>
                <a:spcPct val="110000"/>
              </a:lnSpc>
              <a:spcBef>
                <a:spcPct val="20000"/>
              </a:spcBef>
              <a:spcAft>
                <a:spcPct val="0"/>
              </a:spcAft>
              <a:buAutoNum type="arabicPeriod"/>
            </a:pPr>
            <a:r>
              <a:rPr lang="en-US">
                <a:cs typeface="Arial"/>
              </a:rPr>
              <a:t>Representing legal next boards</a:t>
            </a:r>
            <a:endParaRPr lang="en-US"/>
          </a:p>
          <a:p>
            <a:pPr lvl="1">
              <a:lnSpc>
                <a:spcPct val="110000"/>
              </a:lnSpc>
              <a:spcBef>
                <a:spcPct val="20000"/>
              </a:spcBef>
              <a:spcAft>
                <a:spcPct val="0"/>
              </a:spcAft>
              <a:buAutoNum type="arabicPeriod"/>
            </a:pPr>
            <a:r>
              <a:rPr lang="en-US">
                <a:cs typeface="Arial"/>
              </a:rPr>
              <a:t>Evaluating positions</a:t>
            </a:r>
            <a:endParaRPr lang="en-US"/>
          </a:p>
          <a:p>
            <a:pPr lvl="1">
              <a:lnSpc>
                <a:spcPct val="110000"/>
              </a:lnSpc>
              <a:spcBef>
                <a:spcPct val="20000"/>
              </a:spcBef>
              <a:spcAft>
                <a:spcPct val="0"/>
              </a:spcAft>
              <a:buAutoNum type="arabicPeriod"/>
            </a:pPr>
            <a:r>
              <a:rPr lang="en-US">
                <a:cs typeface="Arial"/>
              </a:rPr>
              <a:t>Looking ahead</a:t>
            </a:r>
            <a:endParaRPr lang="en-US"/>
          </a:p>
          <a:p>
            <a:pPr lvl="1" algn="l">
              <a:lnSpc>
                <a:spcPct val="110000"/>
              </a:lnSpc>
              <a:spcBef>
                <a:spcPct val="20000"/>
              </a:spcBef>
              <a:spcAft>
                <a:spcPct val="0"/>
              </a:spcAft>
              <a:buSzPts val="2000"/>
              <a:buFont typeface="Arial,Sans-Serif"/>
              <a:buChar char="•"/>
            </a:pPr>
            <a:endParaRPr lang="en-US"/>
          </a:p>
          <a:p>
            <a:pPr lvl="0" indent="-457200" algn="l">
              <a:lnSpc>
                <a:spcPct val="100000"/>
              </a:lnSpc>
              <a:spcBef>
                <a:spcPct val="20000"/>
              </a:spcBef>
              <a:spcAft>
                <a:spcPct val="0"/>
              </a:spcAft>
              <a:buSzPts val="2000"/>
              <a:buAutoNum type="arabicPeriod"/>
            </a:pPr>
            <a:endParaRPr lang="en-US" b="1">
              <a:cs typeface="Arial"/>
            </a:endParaRPr>
          </a:p>
        </p:txBody>
      </p:sp>
      <p:sp>
        <p:nvSpPr>
          <p:cNvPr id="74" name="Google Shape;74;g92b3bf485b_0_0"/>
          <p:cNvSpPr txBox="1"/>
          <p:nvPr/>
        </p:nvSpPr>
        <p:spPr>
          <a:xfrm>
            <a:off x="10949275" y="6478075"/>
            <a:ext cx="2259300" cy="1359600"/>
          </a:xfrm>
          <a:prstGeom prst="rect">
            <a:avLst/>
          </a:prstGeom>
          <a:noFill/>
          <a:ln>
            <a:noFill/>
          </a:ln>
        </p:spPr>
        <p:txBody>
          <a:bodyPr spcFirstLastPara="1" wrap="square" lIns="91425" tIns="91425" rIns="91425" bIns="91425" anchor="t" anchorCtr="0">
            <a:noAutofit/>
          </a:bodyPr>
          <a:lstStyle/>
          <a:p>
            <a:pPr>
              <a:buSzPts val="1400"/>
            </a:pPr>
            <a:r>
              <a:rPr lang="en-US" sz="1400" b="0" i="0" u="none" strike="noStrike" cap="none" dirty="0">
                <a:solidFill>
                  <a:srgbClr val="FFFFFF"/>
                </a:solidFill>
                <a:latin typeface="Open Sans SemiBold"/>
                <a:ea typeface="Open Sans SemiBold"/>
                <a:cs typeface="Open Sans SemiBold"/>
                <a:sym typeface="Open Sans SemiBold"/>
              </a:rPr>
              <a:t>CIS </a:t>
            </a:r>
            <a:r>
              <a:rPr lang="en-US" dirty="0">
                <a:solidFill>
                  <a:srgbClr val="FFFFFF"/>
                </a:solidFill>
                <a:latin typeface="Open Sans SemiBold"/>
                <a:ea typeface="Open Sans SemiBold"/>
                <a:cs typeface="Open Sans SemiBold"/>
                <a:sym typeface="Open Sans SemiBold"/>
              </a:rPr>
              <a:t>421/521  </a:t>
            </a:r>
            <a:r>
              <a:rPr lang="en-US" sz="1400" b="0" i="0" u="none" strike="noStrike" cap="none" dirty="0">
                <a:solidFill>
                  <a:srgbClr val="FFFFFF"/>
                </a:solidFill>
                <a:latin typeface="Open Sans SemiBold"/>
                <a:ea typeface="Open Sans SemiBold"/>
                <a:cs typeface="Open Sans SemiBold"/>
                <a:sym typeface="Open Sans SemiBold"/>
              </a:rPr>
              <a:t>|</a:t>
            </a:r>
            <a:r>
              <a:rPr lang="en-US" dirty="0">
                <a:solidFill>
                  <a:srgbClr val="FFFFFF"/>
                </a:solidFill>
                <a:latin typeface="Open Sans SemiBold"/>
                <a:ea typeface="Open Sans SemiBold"/>
                <a:cs typeface="Open Sans SemiBold"/>
                <a:sym typeface="Open Sans SemiBold"/>
              </a:rPr>
              <a:t> 11</a:t>
            </a:r>
            <a:endParaRPr sz="1400" b="0" i="0" u="none" strike="noStrike" cap="none" dirty="0">
              <a:solidFill>
                <a:srgbClr val="FFFFFF"/>
              </a:solidFill>
              <a:latin typeface="Open Sans SemiBold"/>
              <a:ea typeface="Open Sans SemiBold"/>
              <a:cs typeface="Open Sans SemiBold"/>
              <a:sym typeface="Open Sans SemiBold"/>
            </a:endParaRPr>
          </a:p>
        </p:txBody>
      </p:sp>
      <p:sp>
        <p:nvSpPr>
          <p:cNvPr id="82" name="Google Shape;82;g92b3bf485b_0_0"/>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Autofit/>
          </a:bodyPr>
          <a:lstStyle/>
          <a:p>
            <a:pPr>
              <a:buClr>
                <a:schemeClr val="accent1"/>
              </a:buClr>
            </a:pPr>
            <a:r>
              <a:rPr lang="en-US" sz="3400">
                <a:cs typeface="Arial"/>
              </a:rPr>
              <a:t>How to Play a Game by Searching</a:t>
            </a:r>
            <a:endParaRPr lang="en-US" sz="3400" b="0"/>
          </a:p>
          <a:p>
            <a:pPr marL="0" indent="0">
              <a:spcBef>
                <a:spcPts val="0"/>
              </a:spcBef>
              <a:buClr>
                <a:schemeClr val="accent1"/>
              </a:buClr>
            </a:pPr>
            <a:endParaRPr lang="en-US" sz="3400"/>
          </a:p>
        </p:txBody>
      </p:sp>
      <p:pic>
        <p:nvPicPr>
          <p:cNvPr id="86" name="Google Shape;86;g92b3bf485b_0_0"/>
          <p:cNvPicPr preferRelativeResize="0"/>
          <p:nvPr/>
        </p:nvPicPr>
        <p:blipFill rotWithShape="1">
          <a:blip r:embed="rId3">
            <a:alphaModFix/>
          </a:blip>
          <a:srcRect l="46493" t="230" r="43071" b="-230"/>
          <a:stretch/>
        </p:blipFill>
        <p:spPr>
          <a:xfrm>
            <a:off x="11603925" y="0"/>
            <a:ext cx="590700" cy="3772950"/>
          </a:xfrm>
          <a:prstGeom prst="rect">
            <a:avLst/>
          </a:prstGeom>
          <a:noFill/>
          <a:ln>
            <a:noFill/>
          </a:ln>
        </p:spPr>
      </p:pic>
      <p:sp>
        <p:nvSpPr>
          <p:cNvPr id="87" name="Google Shape;87;g92b3bf485b_0_0"/>
          <p:cNvSpPr/>
          <p:nvPr/>
        </p:nvSpPr>
        <p:spPr>
          <a:xfrm>
            <a:off x="11603919" y="3696759"/>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Tree>
    <p:extLst>
      <p:ext uri="{BB962C8B-B14F-4D97-AF65-F5344CB8AC3E}">
        <p14:creationId xmlns:p14="http://schemas.microsoft.com/office/powerpoint/2010/main" val="6892174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g92b3bf485b_0_0"/>
          <p:cNvSpPr txBox="1">
            <a:spLocks noGrp="1"/>
          </p:cNvSpPr>
          <p:nvPr>
            <p:ph type="body" idx="1"/>
          </p:nvPr>
        </p:nvSpPr>
        <p:spPr>
          <a:xfrm>
            <a:off x="399675" y="1299625"/>
            <a:ext cx="10408500" cy="4695000"/>
          </a:xfrm>
          <a:prstGeom prst="rect">
            <a:avLst/>
          </a:prstGeom>
          <a:no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a:lnSpc>
                <a:spcPct val="100000"/>
              </a:lnSpc>
              <a:spcBef>
                <a:spcPct val="20000"/>
              </a:spcBef>
              <a:spcAft>
                <a:spcPct val="0"/>
              </a:spcAft>
            </a:pPr>
            <a:r>
              <a:rPr lang="en-US" b="1" err="1">
                <a:cs typeface="Arial"/>
              </a:rPr>
              <a:t>Hexapawn</a:t>
            </a:r>
            <a:r>
              <a:rPr lang="en-US" b="1">
                <a:cs typeface="Arial"/>
              </a:rPr>
              <a:t> is played on a  3x3 chessboard </a:t>
            </a:r>
            <a:endParaRPr lang="en-US"/>
          </a:p>
          <a:p>
            <a:pPr>
              <a:lnSpc>
                <a:spcPct val="100000"/>
              </a:lnSpc>
              <a:spcBef>
                <a:spcPct val="20000"/>
              </a:spcBef>
              <a:spcAft>
                <a:spcPct val="0"/>
              </a:spcAft>
            </a:pPr>
            <a:endParaRPr lang="en-US"/>
          </a:p>
          <a:p>
            <a:pPr>
              <a:lnSpc>
                <a:spcPct val="100000"/>
              </a:lnSpc>
              <a:spcBef>
                <a:spcPct val="20000"/>
              </a:spcBef>
              <a:spcAft>
                <a:spcPct val="0"/>
              </a:spcAft>
            </a:pPr>
            <a:endParaRPr lang="en-US"/>
          </a:p>
          <a:p>
            <a:pPr>
              <a:lnSpc>
                <a:spcPct val="100000"/>
              </a:lnSpc>
              <a:spcBef>
                <a:spcPct val="20000"/>
              </a:spcBef>
              <a:spcAft>
                <a:spcPct val="0"/>
              </a:spcAft>
            </a:pPr>
            <a:endParaRPr lang="en-US"/>
          </a:p>
          <a:p>
            <a:pPr>
              <a:lnSpc>
                <a:spcPct val="100000"/>
              </a:lnSpc>
              <a:spcBef>
                <a:spcPct val="20000"/>
              </a:spcBef>
              <a:spcAft>
                <a:spcPct val="0"/>
              </a:spcAft>
            </a:pPr>
            <a:endParaRPr lang="en-US"/>
          </a:p>
          <a:p>
            <a:pPr>
              <a:lnSpc>
                <a:spcPct val="100000"/>
              </a:lnSpc>
              <a:spcBef>
                <a:spcPct val="20000"/>
              </a:spcBef>
              <a:spcAft>
                <a:spcPct val="0"/>
              </a:spcAft>
            </a:pPr>
            <a:endParaRPr lang="en-US"/>
          </a:p>
          <a:p>
            <a:pPr>
              <a:lnSpc>
                <a:spcPct val="100000"/>
              </a:lnSpc>
              <a:spcBef>
                <a:spcPct val="20000"/>
              </a:spcBef>
              <a:spcAft>
                <a:spcPct val="0"/>
              </a:spcAft>
            </a:pPr>
            <a:r>
              <a:rPr lang="en-US" b="1">
                <a:cs typeface="Arial"/>
              </a:rPr>
              <a:t>Only standard pawn moves:</a:t>
            </a:r>
            <a:endParaRPr lang="en-US"/>
          </a:p>
          <a:p>
            <a:pPr lvl="1" indent="-457200">
              <a:lnSpc>
                <a:spcPct val="100000"/>
              </a:lnSpc>
              <a:spcBef>
                <a:spcPct val="20000"/>
              </a:spcBef>
              <a:spcAft>
                <a:spcPct val="0"/>
              </a:spcAft>
              <a:buAutoNum type="arabicPeriod"/>
            </a:pPr>
            <a:r>
              <a:rPr lang="en-US">
                <a:cs typeface="Arial"/>
              </a:rPr>
              <a:t>A pawn moves forward one square onto an empty square </a:t>
            </a:r>
            <a:endParaRPr lang="en-US"/>
          </a:p>
          <a:p>
            <a:pPr lvl="1" indent="-457200">
              <a:lnSpc>
                <a:spcPct val="100000"/>
              </a:lnSpc>
              <a:spcBef>
                <a:spcPct val="20000"/>
              </a:spcBef>
              <a:spcAft>
                <a:spcPct val="0"/>
              </a:spcAft>
              <a:buAutoNum type="arabicPeriod"/>
            </a:pPr>
            <a:r>
              <a:rPr lang="en-US">
                <a:cs typeface="Arial"/>
              </a:rPr>
              <a:t>A pawn “captures” an opponent pawn by moving  diagonally forward one square, if that square contains an opposing pawn. The opposing pawn is removed from the board. </a:t>
            </a:r>
            <a:endParaRPr lang="en-US"/>
          </a:p>
          <a:p>
            <a:pPr algn="l">
              <a:lnSpc>
                <a:spcPct val="100000"/>
              </a:lnSpc>
              <a:spcBef>
                <a:spcPct val="20000"/>
              </a:spcBef>
              <a:spcAft>
                <a:spcPct val="0"/>
              </a:spcAft>
              <a:buSzPts val="2000"/>
            </a:pPr>
            <a:endParaRPr lang="en-US"/>
          </a:p>
          <a:p>
            <a:pPr lvl="0" algn="l">
              <a:lnSpc>
                <a:spcPct val="110000"/>
              </a:lnSpc>
              <a:spcBef>
                <a:spcPct val="20000"/>
              </a:spcBef>
              <a:spcAft>
                <a:spcPct val="0"/>
              </a:spcAft>
              <a:buSzPts val="2000"/>
            </a:pPr>
            <a:endParaRPr lang="en-US" b="1">
              <a:cs typeface="Arial"/>
            </a:endParaRPr>
          </a:p>
        </p:txBody>
      </p:sp>
      <p:sp>
        <p:nvSpPr>
          <p:cNvPr id="74" name="Google Shape;74;g92b3bf485b_0_0"/>
          <p:cNvSpPr txBox="1"/>
          <p:nvPr/>
        </p:nvSpPr>
        <p:spPr>
          <a:xfrm>
            <a:off x="10949275" y="6478075"/>
            <a:ext cx="2259300" cy="1359600"/>
          </a:xfrm>
          <a:prstGeom prst="rect">
            <a:avLst/>
          </a:prstGeom>
          <a:noFill/>
          <a:ln>
            <a:noFill/>
          </a:ln>
        </p:spPr>
        <p:txBody>
          <a:bodyPr spcFirstLastPara="1" wrap="square" lIns="91425" tIns="91425" rIns="91425" bIns="91425" anchor="t" anchorCtr="0">
            <a:noAutofit/>
          </a:bodyPr>
          <a:lstStyle/>
          <a:p>
            <a:pPr>
              <a:buSzPts val="1400"/>
            </a:pPr>
            <a:r>
              <a:rPr lang="en-US" sz="1400" b="0" i="0" u="none" strike="noStrike" cap="none" dirty="0">
                <a:solidFill>
                  <a:srgbClr val="FFFFFF"/>
                </a:solidFill>
                <a:latin typeface="Open Sans SemiBold"/>
                <a:ea typeface="Open Sans SemiBold"/>
                <a:cs typeface="Open Sans SemiBold"/>
                <a:sym typeface="Open Sans SemiBold"/>
              </a:rPr>
              <a:t>CIS </a:t>
            </a:r>
            <a:r>
              <a:rPr lang="en-US" dirty="0">
                <a:solidFill>
                  <a:srgbClr val="FFFFFF"/>
                </a:solidFill>
                <a:latin typeface="Open Sans SemiBold"/>
                <a:ea typeface="Open Sans SemiBold"/>
                <a:cs typeface="Open Sans SemiBold"/>
                <a:sym typeface="Open Sans SemiBold"/>
              </a:rPr>
              <a:t>421/521  </a:t>
            </a:r>
            <a:r>
              <a:rPr lang="en-US" sz="1400" b="0" i="0" u="none" strike="noStrike" cap="none" dirty="0">
                <a:solidFill>
                  <a:srgbClr val="FFFFFF"/>
                </a:solidFill>
                <a:latin typeface="Open Sans SemiBold"/>
                <a:ea typeface="Open Sans SemiBold"/>
                <a:cs typeface="Open Sans SemiBold"/>
                <a:sym typeface="Open Sans SemiBold"/>
              </a:rPr>
              <a:t>|</a:t>
            </a:r>
            <a:r>
              <a:rPr lang="en-US" dirty="0">
                <a:solidFill>
                  <a:srgbClr val="FFFFFF"/>
                </a:solidFill>
                <a:latin typeface="Open Sans SemiBold"/>
                <a:ea typeface="Open Sans SemiBold"/>
                <a:cs typeface="Open Sans SemiBold"/>
                <a:sym typeface="Open Sans SemiBold"/>
              </a:rPr>
              <a:t> 12</a:t>
            </a:r>
            <a:endParaRPr sz="1400" b="0" i="0" u="none" strike="noStrike" cap="none" dirty="0">
              <a:solidFill>
                <a:srgbClr val="FFFFFF"/>
              </a:solidFill>
              <a:latin typeface="Open Sans SemiBold"/>
              <a:ea typeface="Open Sans SemiBold"/>
              <a:cs typeface="Open Sans SemiBold"/>
              <a:sym typeface="Open Sans SemiBold"/>
            </a:endParaRPr>
          </a:p>
        </p:txBody>
      </p:sp>
      <p:sp>
        <p:nvSpPr>
          <p:cNvPr id="82" name="Google Shape;82;g92b3bf485b_0_0"/>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Autofit/>
          </a:bodyPr>
          <a:lstStyle/>
          <a:p>
            <a:pPr>
              <a:buClr>
                <a:schemeClr val="accent1"/>
              </a:buClr>
            </a:pPr>
            <a:r>
              <a:rPr lang="en-US" sz="3400" err="1">
                <a:cs typeface="Arial"/>
              </a:rPr>
              <a:t>Hexapawn</a:t>
            </a:r>
            <a:r>
              <a:rPr lang="en-US" sz="3400">
                <a:cs typeface="Arial"/>
              </a:rPr>
              <a:t>: A very simple Game</a:t>
            </a:r>
            <a:endParaRPr lang="en-US" sz="3400" b="0"/>
          </a:p>
          <a:p>
            <a:pPr>
              <a:buClr>
                <a:schemeClr val="accent1"/>
              </a:buClr>
            </a:pPr>
            <a:endParaRPr lang="en-US" sz="3400">
              <a:cs typeface="Arial"/>
            </a:endParaRPr>
          </a:p>
        </p:txBody>
      </p:sp>
      <p:pic>
        <p:nvPicPr>
          <p:cNvPr id="86" name="Google Shape;86;g92b3bf485b_0_0"/>
          <p:cNvPicPr preferRelativeResize="0"/>
          <p:nvPr/>
        </p:nvPicPr>
        <p:blipFill rotWithShape="1">
          <a:blip r:embed="rId3">
            <a:alphaModFix/>
          </a:blip>
          <a:srcRect l="46493" t="230" r="43071" b="-230"/>
          <a:stretch/>
        </p:blipFill>
        <p:spPr>
          <a:xfrm>
            <a:off x="11603925" y="0"/>
            <a:ext cx="590700" cy="3772950"/>
          </a:xfrm>
          <a:prstGeom prst="rect">
            <a:avLst/>
          </a:prstGeom>
          <a:noFill/>
          <a:ln>
            <a:noFill/>
          </a:ln>
        </p:spPr>
      </p:pic>
      <p:sp>
        <p:nvSpPr>
          <p:cNvPr id="87" name="Google Shape;87;g92b3bf485b_0_0"/>
          <p:cNvSpPr/>
          <p:nvPr/>
        </p:nvSpPr>
        <p:spPr>
          <a:xfrm>
            <a:off x="11603919" y="3696759"/>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pic>
        <p:nvPicPr>
          <p:cNvPr id="2" name="Picture 2" descr="A picture containing room, person, drawing, table&#10;&#10;Description automatically generated">
            <a:extLst>
              <a:ext uri="{FF2B5EF4-FFF2-40B4-BE49-F238E27FC236}">
                <a16:creationId xmlns:a16="http://schemas.microsoft.com/office/drawing/2014/main" id="{6EEB5DB1-A431-4210-BD0E-C2D624E7E660}"/>
              </a:ext>
            </a:extLst>
          </p:cNvPr>
          <p:cNvPicPr>
            <a:picLocks noChangeAspect="1"/>
          </p:cNvPicPr>
          <p:nvPr/>
        </p:nvPicPr>
        <p:blipFill>
          <a:blip r:embed="rId4"/>
          <a:stretch>
            <a:fillRect/>
          </a:stretch>
        </p:blipFill>
        <p:spPr>
          <a:xfrm>
            <a:off x="5148263" y="1746517"/>
            <a:ext cx="1895475" cy="1905000"/>
          </a:xfrm>
          <a:prstGeom prst="rect">
            <a:avLst/>
          </a:prstGeom>
        </p:spPr>
      </p:pic>
    </p:spTree>
    <p:extLst>
      <p:ext uri="{BB962C8B-B14F-4D97-AF65-F5344CB8AC3E}">
        <p14:creationId xmlns:p14="http://schemas.microsoft.com/office/powerpoint/2010/main" val="899133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g92b3bf485b_0_0"/>
          <p:cNvSpPr txBox="1">
            <a:spLocks noGrp="1"/>
          </p:cNvSpPr>
          <p:nvPr>
            <p:ph type="body" idx="1"/>
          </p:nvPr>
        </p:nvSpPr>
        <p:spPr>
          <a:xfrm>
            <a:off x="399675" y="1299625"/>
            <a:ext cx="10408500" cy="4695000"/>
          </a:xfrm>
          <a:prstGeom prst="rect">
            <a:avLst/>
          </a:prstGeom>
          <a:no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a:lnSpc>
                <a:spcPct val="100000"/>
              </a:lnSpc>
              <a:spcBef>
                <a:spcPct val="20000"/>
              </a:spcBef>
              <a:spcAft>
                <a:spcPct val="0"/>
              </a:spcAft>
            </a:pPr>
            <a:r>
              <a:rPr lang="en-US" b="1" dirty="0" err="1">
                <a:cs typeface="Arial"/>
              </a:rPr>
              <a:t>Hexapawn</a:t>
            </a:r>
            <a:r>
              <a:rPr lang="en-US" b="1" dirty="0">
                <a:cs typeface="Arial"/>
              </a:rPr>
              <a:t> is played on a  3x3 chessboard </a:t>
            </a:r>
            <a:endParaRPr lang="en-US" dirty="0"/>
          </a:p>
          <a:p>
            <a:pPr>
              <a:lnSpc>
                <a:spcPct val="100000"/>
              </a:lnSpc>
              <a:spcBef>
                <a:spcPct val="20000"/>
              </a:spcBef>
              <a:spcAft>
                <a:spcPct val="0"/>
              </a:spcAft>
            </a:pPr>
            <a:endParaRPr lang="en-US" dirty="0"/>
          </a:p>
          <a:p>
            <a:pPr>
              <a:lnSpc>
                <a:spcPct val="100000"/>
              </a:lnSpc>
              <a:spcBef>
                <a:spcPct val="20000"/>
              </a:spcBef>
              <a:spcAft>
                <a:spcPct val="0"/>
              </a:spcAft>
            </a:pPr>
            <a:endParaRPr lang="en-US" dirty="0"/>
          </a:p>
          <a:p>
            <a:pPr>
              <a:lnSpc>
                <a:spcPct val="100000"/>
              </a:lnSpc>
              <a:spcBef>
                <a:spcPct val="20000"/>
              </a:spcBef>
              <a:spcAft>
                <a:spcPct val="0"/>
              </a:spcAft>
            </a:pPr>
            <a:endParaRPr lang="en-US" dirty="0"/>
          </a:p>
          <a:p>
            <a:pPr>
              <a:lnSpc>
                <a:spcPct val="100000"/>
              </a:lnSpc>
              <a:spcBef>
                <a:spcPct val="20000"/>
              </a:spcBef>
              <a:spcAft>
                <a:spcPct val="0"/>
              </a:spcAft>
            </a:pPr>
            <a:endParaRPr lang="en-US" dirty="0"/>
          </a:p>
          <a:p>
            <a:pPr>
              <a:lnSpc>
                <a:spcPct val="100000"/>
              </a:lnSpc>
              <a:spcBef>
                <a:spcPct val="20000"/>
              </a:spcBef>
              <a:spcAft>
                <a:spcPct val="0"/>
              </a:spcAft>
            </a:pPr>
            <a:endParaRPr lang="en-US" b="1" dirty="0">
              <a:cs typeface="Arial"/>
            </a:endParaRPr>
          </a:p>
          <a:p>
            <a:pPr>
              <a:lnSpc>
                <a:spcPct val="100000"/>
              </a:lnSpc>
              <a:spcBef>
                <a:spcPct val="20000"/>
              </a:spcBef>
              <a:spcAft>
                <a:spcPct val="0"/>
              </a:spcAft>
            </a:pPr>
            <a:endParaRPr lang="en-US" b="1" dirty="0">
              <a:cs typeface="Arial"/>
            </a:endParaRPr>
          </a:p>
          <a:p>
            <a:pPr>
              <a:lnSpc>
                <a:spcPct val="100000"/>
              </a:lnSpc>
              <a:spcBef>
                <a:spcPct val="20000"/>
              </a:spcBef>
              <a:spcAft>
                <a:spcPct val="0"/>
              </a:spcAft>
            </a:pPr>
            <a:r>
              <a:rPr lang="en-US" b="1" dirty="0">
                <a:cs typeface="Arial"/>
              </a:rPr>
              <a:t>Player P</a:t>
            </a:r>
            <a:r>
              <a:rPr lang="en-US" b="1" baseline="-25000" dirty="0">
                <a:cs typeface="Arial"/>
              </a:rPr>
              <a:t>1</a:t>
            </a:r>
            <a:r>
              <a:rPr lang="en-US" b="1" dirty="0">
                <a:cs typeface="Arial"/>
              </a:rPr>
              <a:t> wins the game against P</a:t>
            </a:r>
            <a:r>
              <a:rPr lang="en-US" b="1" baseline="-25000" dirty="0">
                <a:cs typeface="Arial"/>
              </a:rPr>
              <a:t>2</a:t>
            </a:r>
            <a:r>
              <a:rPr lang="en-US" b="1" dirty="0">
                <a:cs typeface="Arial"/>
              </a:rPr>
              <a:t> when: </a:t>
            </a:r>
            <a:endParaRPr lang="en-US" dirty="0"/>
          </a:p>
          <a:p>
            <a:pPr lvl="1">
              <a:lnSpc>
                <a:spcPct val="100000"/>
              </a:lnSpc>
              <a:spcBef>
                <a:spcPct val="20000"/>
              </a:spcBef>
              <a:spcAft>
                <a:spcPct val="0"/>
              </a:spcAft>
            </a:pPr>
            <a:r>
              <a:rPr lang="en-US" dirty="0">
                <a:cs typeface="Arial"/>
              </a:rPr>
              <a:t>One of P</a:t>
            </a:r>
            <a:r>
              <a:rPr lang="en-US" baseline="-25000" dirty="0">
                <a:cs typeface="Arial"/>
              </a:rPr>
              <a:t>1</a:t>
            </a:r>
            <a:r>
              <a:rPr lang="en-US" dirty="0">
                <a:cs typeface="Arial"/>
              </a:rPr>
              <a:t>’s pawns reaches the far side of the board, or</a:t>
            </a:r>
            <a:endParaRPr lang="en-US" dirty="0"/>
          </a:p>
          <a:p>
            <a:pPr lvl="1">
              <a:lnSpc>
                <a:spcPct val="100000"/>
              </a:lnSpc>
              <a:spcBef>
                <a:spcPct val="20000"/>
              </a:spcBef>
              <a:spcAft>
                <a:spcPct val="0"/>
              </a:spcAft>
            </a:pPr>
            <a:r>
              <a:rPr lang="en-US" dirty="0">
                <a:cs typeface="Arial"/>
              </a:rPr>
              <a:t>P</a:t>
            </a:r>
            <a:r>
              <a:rPr lang="en-US" baseline="-25000" dirty="0">
                <a:cs typeface="Arial"/>
              </a:rPr>
              <a:t>2</a:t>
            </a:r>
            <a:r>
              <a:rPr lang="en-US" dirty="0">
                <a:cs typeface="Arial"/>
              </a:rPr>
              <a:t> cannot move because no legal move is possible. </a:t>
            </a:r>
            <a:endParaRPr lang="en-US" dirty="0"/>
          </a:p>
          <a:p>
            <a:pPr lvl="1">
              <a:lnSpc>
                <a:spcPct val="100000"/>
              </a:lnSpc>
              <a:spcBef>
                <a:spcPct val="20000"/>
              </a:spcBef>
              <a:spcAft>
                <a:spcPct val="0"/>
              </a:spcAft>
            </a:pPr>
            <a:r>
              <a:rPr lang="en-US" dirty="0">
                <a:cs typeface="Arial"/>
              </a:rPr>
              <a:t>P</a:t>
            </a:r>
            <a:r>
              <a:rPr lang="en-US" baseline="-25000" dirty="0">
                <a:cs typeface="Arial"/>
              </a:rPr>
              <a:t>2</a:t>
            </a:r>
            <a:r>
              <a:rPr lang="en-US" dirty="0">
                <a:cs typeface="Arial"/>
              </a:rPr>
              <a:t> has no pawns left. </a:t>
            </a:r>
            <a:endParaRPr lang="en-US" dirty="0"/>
          </a:p>
          <a:p>
            <a:pPr marL="101600" indent="0" algn="ctr">
              <a:lnSpc>
                <a:spcPct val="100000"/>
              </a:lnSpc>
              <a:spcBef>
                <a:spcPct val="20000"/>
              </a:spcBef>
              <a:spcAft>
                <a:spcPct val="0"/>
              </a:spcAft>
              <a:buNone/>
            </a:pPr>
            <a:r>
              <a:rPr lang="en-US" i="1" dirty="0">
                <a:cs typeface="Arial"/>
              </a:rPr>
              <a:t>(Invented by Martin Gardner in 1962, with learning “program” using match boxes.)</a:t>
            </a:r>
            <a:endParaRPr lang="en-US" dirty="0"/>
          </a:p>
          <a:p>
            <a:pPr lvl="1" indent="-457200">
              <a:lnSpc>
                <a:spcPct val="100000"/>
              </a:lnSpc>
              <a:spcBef>
                <a:spcPct val="20000"/>
              </a:spcBef>
              <a:spcAft>
                <a:spcPct val="0"/>
              </a:spcAft>
              <a:buAutoNum type="arabicPeriod"/>
            </a:pPr>
            <a:endParaRPr lang="en-US" dirty="0">
              <a:cs typeface="Arial"/>
            </a:endParaRPr>
          </a:p>
          <a:p>
            <a:pPr algn="l">
              <a:lnSpc>
                <a:spcPct val="100000"/>
              </a:lnSpc>
              <a:spcBef>
                <a:spcPct val="20000"/>
              </a:spcBef>
              <a:spcAft>
                <a:spcPct val="0"/>
              </a:spcAft>
              <a:buSzPts val="2000"/>
            </a:pPr>
            <a:endParaRPr lang="en-US" dirty="0"/>
          </a:p>
          <a:p>
            <a:pPr lvl="0" algn="l">
              <a:lnSpc>
                <a:spcPct val="110000"/>
              </a:lnSpc>
              <a:spcBef>
                <a:spcPct val="20000"/>
              </a:spcBef>
              <a:spcAft>
                <a:spcPct val="0"/>
              </a:spcAft>
              <a:buSzPts val="2000"/>
            </a:pPr>
            <a:endParaRPr lang="en-US" b="1" dirty="0">
              <a:cs typeface="Arial"/>
            </a:endParaRPr>
          </a:p>
        </p:txBody>
      </p:sp>
      <p:sp>
        <p:nvSpPr>
          <p:cNvPr id="74" name="Google Shape;74;g92b3bf485b_0_0"/>
          <p:cNvSpPr txBox="1"/>
          <p:nvPr/>
        </p:nvSpPr>
        <p:spPr>
          <a:xfrm>
            <a:off x="10949275" y="6478075"/>
            <a:ext cx="2259300" cy="1359600"/>
          </a:xfrm>
          <a:prstGeom prst="rect">
            <a:avLst/>
          </a:prstGeom>
          <a:noFill/>
          <a:ln>
            <a:noFill/>
          </a:ln>
        </p:spPr>
        <p:txBody>
          <a:bodyPr spcFirstLastPara="1" wrap="square" lIns="91425" tIns="91425" rIns="91425" bIns="91425" anchor="t" anchorCtr="0">
            <a:noAutofit/>
          </a:bodyPr>
          <a:lstStyle/>
          <a:p>
            <a:pPr>
              <a:buSzPts val="1400"/>
            </a:pPr>
            <a:r>
              <a:rPr lang="en-US" sz="1400" b="0" i="0" u="none" strike="noStrike" cap="none" dirty="0">
                <a:solidFill>
                  <a:srgbClr val="FFFFFF"/>
                </a:solidFill>
                <a:latin typeface="Open Sans SemiBold"/>
                <a:ea typeface="Open Sans SemiBold"/>
                <a:cs typeface="Open Sans SemiBold"/>
                <a:sym typeface="Open Sans SemiBold"/>
              </a:rPr>
              <a:t>CIS </a:t>
            </a:r>
            <a:r>
              <a:rPr lang="en-US" dirty="0">
                <a:solidFill>
                  <a:srgbClr val="FFFFFF"/>
                </a:solidFill>
                <a:latin typeface="Open Sans SemiBold"/>
                <a:ea typeface="Open Sans SemiBold"/>
                <a:cs typeface="Open Sans SemiBold"/>
                <a:sym typeface="Open Sans SemiBold"/>
              </a:rPr>
              <a:t>421/521  </a:t>
            </a:r>
            <a:r>
              <a:rPr lang="en-US" sz="1400" b="0" i="0" u="none" strike="noStrike" cap="none" dirty="0">
                <a:solidFill>
                  <a:srgbClr val="FFFFFF"/>
                </a:solidFill>
                <a:latin typeface="Open Sans SemiBold"/>
                <a:ea typeface="Open Sans SemiBold"/>
                <a:cs typeface="Open Sans SemiBold"/>
                <a:sym typeface="Open Sans SemiBold"/>
              </a:rPr>
              <a:t>|</a:t>
            </a:r>
            <a:r>
              <a:rPr lang="en-US" dirty="0">
                <a:solidFill>
                  <a:srgbClr val="FFFFFF"/>
                </a:solidFill>
                <a:latin typeface="Open Sans SemiBold"/>
                <a:ea typeface="Open Sans SemiBold"/>
                <a:cs typeface="Open Sans SemiBold"/>
                <a:sym typeface="Open Sans SemiBold"/>
              </a:rPr>
              <a:t> 13</a:t>
            </a:r>
            <a:endParaRPr sz="1400" b="0" i="0" u="none" strike="noStrike" cap="none" dirty="0">
              <a:solidFill>
                <a:srgbClr val="FFFFFF"/>
              </a:solidFill>
              <a:latin typeface="Open Sans SemiBold"/>
              <a:ea typeface="Open Sans SemiBold"/>
              <a:cs typeface="Open Sans SemiBold"/>
              <a:sym typeface="Open Sans SemiBold"/>
            </a:endParaRPr>
          </a:p>
        </p:txBody>
      </p:sp>
      <p:sp>
        <p:nvSpPr>
          <p:cNvPr id="82" name="Google Shape;82;g92b3bf485b_0_0"/>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Autofit/>
          </a:bodyPr>
          <a:lstStyle/>
          <a:p>
            <a:pPr>
              <a:buClr>
                <a:schemeClr val="accent1"/>
              </a:buClr>
            </a:pPr>
            <a:r>
              <a:rPr lang="en-US" sz="3400" dirty="0" err="1">
                <a:cs typeface="Arial"/>
              </a:rPr>
              <a:t>Hexapawn</a:t>
            </a:r>
            <a:r>
              <a:rPr lang="en-US" sz="3400" dirty="0">
                <a:cs typeface="Arial"/>
              </a:rPr>
              <a:t>: A very simple Game</a:t>
            </a:r>
            <a:endParaRPr lang="en-US" sz="3400" b="0" dirty="0"/>
          </a:p>
          <a:p>
            <a:pPr>
              <a:buClr>
                <a:schemeClr val="accent1"/>
              </a:buClr>
            </a:pPr>
            <a:endParaRPr lang="en-US" sz="3400" dirty="0">
              <a:cs typeface="Arial"/>
            </a:endParaRPr>
          </a:p>
        </p:txBody>
      </p:sp>
      <p:pic>
        <p:nvPicPr>
          <p:cNvPr id="86" name="Google Shape;86;g92b3bf485b_0_0"/>
          <p:cNvPicPr preferRelativeResize="0"/>
          <p:nvPr/>
        </p:nvPicPr>
        <p:blipFill rotWithShape="1">
          <a:blip r:embed="rId3">
            <a:alphaModFix/>
          </a:blip>
          <a:srcRect l="46493" t="230" r="43071" b="-230"/>
          <a:stretch/>
        </p:blipFill>
        <p:spPr>
          <a:xfrm>
            <a:off x="11603925" y="0"/>
            <a:ext cx="590700" cy="3772950"/>
          </a:xfrm>
          <a:prstGeom prst="rect">
            <a:avLst/>
          </a:prstGeom>
          <a:noFill/>
          <a:ln>
            <a:noFill/>
          </a:ln>
        </p:spPr>
      </p:pic>
      <p:sp>
        <p:nvSpPr>
          <p:cNvPr id="87" name="Google Shape;87;g92b3bf485b_0_0"/>
          <p:cNvSpPr/>
          <p:nvPr/>
        </p:nvSpPr>
        <p:spPr>
          <a:xfrm>
            <a:off x="11603919" y="3696759"/>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pic>
        <p:nvPicPr>
          <p:cNvPr id="2" name="Picture 2" descr="A picture containing room, person, drawing, table&#10;&#10;Description automatically generated">
            <a:extLst>
              <a:ext uri="{FF2B5EF4-FFF2-40B4-BE49-F238E27FC236}">
                <a16:creationId xmlns:a16="http://schemas.microsoft.com/office/drawing/2014/main" id="{6EEB5DB1-A431-4210-BD0E-C2D624E7E660}"/>
              </a:ext>
            </a:extLst>
          </p:cNvPr>
          <p:cNvPicPr>
            <a:picLocks noChangeAspect="1"/>
          </p:cNvPicPr>
          <p:nvPr/>
        </p:nvPicPr>
        <p:blipFill>
          <a:blip r:embed="rId4"/>
          <a:stretch>
            <a:fillRect/>
          </a:stretch>
        </p:blipFill>
        <p:spPr>
          <a:xfrm>
            <a:off x="5148263" y="1746517"/>
            <a:ext cx="1895475" cy="1905000"/>
          </a:xfrm>
          <a:prstGeom prst="rect">
            <a:avLst/>
          </a:prstGeom>
        </p:spPr>
      </p:pic>
    </p:spTree>
    <p:extLst>
      <p:ext uri="{BB962C8B-B14F-4D97-AF65-F5344CB8AC3E}">
        <p14:creationId xmlns:p14="http://schemas.microsoft.com/office/powerpoint/2010/main" val="30806444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4" name="Google Shape;74;g92b3bf485b_0_0"/>
          <p:cNvSpPr txBox="1"/>
          <p:nvPr/>
        </p:nvSpPr>
        <p:spPr>
          <a:xfrm>
            <a:off x="10949275" y="6478075"/>
            <a:ext cx="2259300" cy="1359600"/>
          </a:xfrm>
          <a:prstGeom prst="rect">
            <a:avLst/>
          </a:prstGeom>
          <a:noFill/>
          <a:ln>
            <a:noFill/>
          </a:ln>
        </p:spPr>
        <p:txBody>
          <a:bodyPr spcFirstLastPara="1" wrap="square" lIns="91425" tIns="91425" rIns="91425" bIns="91425" anchor="t" anchorCtr="0">
            <a:noAutofit/>
          </a:bodyPr>
          <a:lstStyle/>
          <a:p>
            <a:pPr>
              <a:buSzPts val="1400"/>
            </a:pPr>
            <a:r>
              <a:rPr lang="en-US" sz="1400" b="0" i="0" u="none" strike="noStrike" cap="none" dirty="0">
                <a:solidFill>
                  <a:srgbClr val="FFFFFF"/>
                </a:solidFill>
                <a:latin typeface="Open Sans SemiBold"/>
                <a:ea typeface="Open Sans SemiBold"/>
                <a:cs typeface="Open Sans SemiBold"/>
                <a:sym typeface="Open Sans SemiBold"/>
              </a:rPr>
              <a:t>CIS </a:t>
            </a:r>
            <a:r>
              <a:rPr lang="en-US" dirty="0">
                <a:solidFill>
                  <a:srgbClr val="FFFFFF"/>
                </a:solidFill>
                <a:latin typeface="Open Sans SemiBold"/>
                <a:ea typeface="Open Sans SemiBold"/>
                <a:cs typeface="Open Sans SemiBold"/>
                <a:sym typeface="Open Sans SemiBold"/>
              </a:rPr>
              <a:t>421/521  </a:t>
            </a:r>
            <a:r>
              <a:rPr lang="en-US" sz="1400" b="0" i="0" u="none" strike="noStrike" cap="none" dirty="0">
                <a:solidFill>
                  <a:srgbClr val="FFFFFF"/>
                </a:solidFill>
                <a:latin typeface="Open Sans SemiBold"/>
                <a:ea typeface="Open Sans SemiBold"/>
                <a:cs typeface="Open Sans SemiBold"/>
                <a:sym typeface="Open Sans SemiBold"/>
              </a:rPr>
              <a:t>|</a:t>
            </a:r>
            <a:r>
              <a:rPr lang="en-US" dirty="0">
                <a:solidFill>
                  <a:srgbClr val="FFFFFF"/>
                </a:solidFill>
                <a:latin typeface="Open Sans SemiBold"/>
                <a:ea typeface="Open Sans SemiBold"/>
                <a:cs typeface="Open Sans SemiBold"/>
                <a:sym typeface="Open Sans SemiBold"/>
              </a:rPr>
              <a:t> 14</a:t>
            </a:r>
            <a:endParaRPr sz="1400" b="0" i="0" u="none" strike="noStrike" cap="none" dirty="0">
              <a:solidFill>
                <a:srgbClr val="FFFFFF"/>
              </a:solidFill>
              <a:latin typeface="Open Sans SemiBold"/>
              <a:ea typeface="Open Sans SemiBold"/>
              <a:cs typeface="Open Sans SemiBold"/>
              <a:sym typeface="Open Sans SemiBold"/>
            </a:endParaRPr>
          </a:p>
        </p:txBody>
      </p:sp>
      <p:sp>
        <p:nvSpPr>
          <p:cNvPr id="82" name="Google Shape;82;g92b3bf485b_0_0"/>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Autofit/>
          </a:bodyPr>
          <a:lstStyle/>
          <a:p>
            <a:pPr>
              <a:buClr>
                <a:schemeClr val="accent1"/>
              </a:buClr>
            </a:pPr>
            <a:r>
              <a:rPr lang="en-US" sz="3400" dirty="0" err="1">
                <a:cs typeface="Arial"/>
              </a:rPr>
              <a:t>Hexapawn</a:t>
            </a:r>
            <a:r>
              <a:rPr lang="en-US" sz="3400" dirty="0">
                <a:cs typeface="Arial"/>
              </a:rPr>
              <a:t>: Three Possible First Moves</a:t>
            </a:r>
          </a:p>
          <a:p>
            <a:pPr marL="0" indent="0">
              <a:spcBef>
                <a:spcPts val="0"/>
              </a:spcBef>
              <a:buClr>
                <a:schemeClr val="accent1"/>
              </a:buClr>
            </a:pPr>
            <a:endParaRPr lang="en-US" sz="3400" dirty="0"/>
          </a:p>
        </p:txBody>
      </p:sp>
      <p:pic>
        <p:nvPicPr>
          <p:cNvPr id="86" name="Google Shape;86;g92b3bf485b_0_0"/>
          <p:cNvPicPr preferRelativeResize="0"/>
          <p:nvPr/>
        </p:nvPicPr>
        <p:blipFill rotWithShape="1">
          <a:blip r:embed="rId3">
            <a:alphaModFix/>
          </a:blip>
          <a:srcRect l="46493" t="230" r="43071" b="-230"/>
          <a:stretch/>
        </p:blipFill>
        <p:spPr>
          <a:xfrm>
            <a:off x="11603925" y="0"/>
            <a:ext cx="590700" cy="3772950"/>
          </a:xfrm>
          <a:prstGeom prst="rect">
            <a:avLst/>
          </a:prstGeom>
          <a:noFill/>
          <a:ln>
            <a:noFill/>
          </a:ln>
        </p:spPr>
      </p:pic>
      <p:sp>
        <p:nvSpPr>
          <p:cNvPr id="87" name="Google Shape;87;g92b3bf485b_0_0"/>
          <p:cNvSpPr/>
          <p:nvPr/>
        </p:nvSpPr>
        <p:spPr>
          <a:xfrm>
            <a:off x="11603919" y="3696759"/>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 name="TextBox 1">
            <a:extLst>
              <a:ext uri="{FF2B5EF4-FFF2-40B4-BE49-F238E27FC236}">
                <a16:creationId xmlns:a16="http://schemas.microsoft.com/office/drawing/2014/main" id="{BC9264DE-7F43-4108-A809-0CC657625350}"/>
              </a:ext>
            </a:extLst>
          </p:cNvPr>
          <p:cNvSpPr txBox="1"/>
          <p:nvPr/>
        </p:nvSpPr>
        <p:spPr>
          <a:xfrm>
            <a:off x="6677025" y="2708275"/>
            <a:ext cx="277495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i="1" dirty="0">
                <a:solidFill>
                  <a:srgbClr val="0066FF"/>
                </a:solidFill>
                <a:latin typeface="Open sans"/>
              </a:rPr>
              <a:t>White moves</a:t>
            </a:r>
            <a:r>
              <a:rPr lang="en-US" sz="2000" dirty="0">
                <a:latin typeface="Open sans"/>
              </a:rPr>
              <a:t>​</a:t>
            </a:r>
            <a:endParaRPr lang="en-US" sz="2000">
              <a:latin typeface="Open sans"/>
            </a:endParaRPr>
          </a:p>
        </p:txBody>
      </p:sp>
      <p:graphicFrame>
        <p:nvGraphicFramePr>
          <p:cNvPr id="4" name="Table 3">
            <a:extLst>
              <a:ext uri="{FF2B5EF4-FFF2-40B4-BE49-F238E27FC236}">
                <a16:creationId xmlns:a16="http://schemas.microsoft.com/office/drawing/2014/main" id="{8B25A441-A9F5-4223-ADD1-71C098F99B7C}"/>
              </a:ext>
            </a:extLst>
          </p:cNvPr>
          <p:cNvGraphicFramePr>
            <a:graphicFrameLocks noGrp="1"/>
          </p:cNvGraphicFramePr>
          <p:nvPr>
            <p:extLst>
              <p:ext uri="{D42A27DB-BD31-4B8C-83A1-F6EECF244321}">
                <p14:modId xmlns:p14="http://schemas.microsoft.com/office/powerpoint/2010/main" val="3808741473"/>
              </p:ext>
            </p:extLst>
          </p:nvPr>
        </p:nvGraphicFramePr>
        <p:xfrm>
          <a:off x="4983162" y="2005330"/>
          <a:ext cx="993140" cy="1005840"/>
        </p:xfrm>
        <a:graphic>
          <a:graphicData uri="http://schemas.openxmlformats.org/drawingml/2006/table">
            <a:tbl>
              <a:tblPr firstRow="1" bandRow="1">
                <a:tableStyleId>{95827534-29FB-4541-B439-1F876C23857B}</a:tableStyleId>
              </a:tblPr>
              <a:tblGrid>
                <a:gridCol w="392430">
                  <a:extLst>
                    <a:ext uri="{9D8B030D-6E8A-4147-A177-3AD203B41FA5}">
                      <a16:colId xmlns:a16="http://schemas.microsoft.com/office/drawing/2014/main" val="306067750"/>
                    </a:ext>
                  </a:extLst>
                </a:gridCol>
                <a:gridCol w="208280">
                  <a:extLst>
                    <a:ext uri="{9D8B030D-6E8A-4147-A177-3AD203B41FA5}">
                      <a16:colId xmlns:a16="http://schemas.microsoft.com/office/drawing/2014/main" val="659700840"/>
                    </a:ext>
                  </a:extLst>
                </a:gridCol>
                <a:gridCol w="392430">
                  <a:extLst>
                    <a:ext uri="{9D8B030D-6E8A-4147-A177-3AD203B41FA5}">
                      <a16:colId xmlns:a16="http://schemas.microsoft.com/office/drawing/2014/main" val="425941066"/>
                    </a:ext>
                  </a:extLst>
                </a:gridCol>
              </a:tblGrid>
              <a:tr h="276225">
                <a:tc>
                  <a:txBody>
                    <a:bodyPr/>
                    <a:lstStyle/>
                    <a:p>
                      <a:pPr algn="ctr" fontAlgn="base"/>
                      <a:r>
                        <a:rPr lang="en-US" sz="1400" b="0" i="0" u="none" strike="noStrike" cap="none" dirty="0">
                          <a:solidFill>
                            <a:srgbClr val="000000"/>
                          </a:solidFill>
                          <a:effectLst/>
                          <a:latin typeface="Arial"/>
                          <a:ea typeface="Arial"/>
                          <a:cs typeface="Arial"/>
                          <a:sym typeface="Arial"/>
                        </a:rPr>
                        <a:t>⬤</a:t>
                      </a:r>
                      <a:endParaRPr lang="en-US" dirty="0">
                        <a:effectLst/>
                      </a:endParaRPr>
                    </a:p>
                  </a:txBody>
                  <a:tcPr>
                    <a:solidFill>
                      <a:srgbClr val="00B050"/>
                    </a:solidFill>
                  </a:tcPr>
                </a:tc>
                <a:tc>
                  <a:txBody>
                    <a:bodyPr/>
                    <a:lstStyle/>
                    <a:p>
                      <a:pPr algn="ctr" fontAlgn="base"/>
                      <a:r>
                        <a:rPr lang="en-US" sz="1400" b="0" i="0" u="none" strike="noStrike" cap="none" dirty="0">
                          <a:solidFill>
                            <a:srgbClr val="000000"/>
                          </a:solidFill>
                          <a:effectLst/>
                          <a:latin typeface="Arial"/>
                          <a:ea typeface="Arial"/>
                          <a:cs typeface="Arial"/>
                          <a:sym typeface="Arial"/>
                        </a:rPr>
                        <a:t>⬤</a:t>
                      </a:r>
                      <a:endParaRPr lang="en-US" dirty="0">
                        <a:effectLst/>
                      </a:endParaRPr>
                    </a:p>
                  </a:txBody>
                  <a:tcPr/>
                </a:tc>
                <a:tc>
                  <a:txBody>
                    <a:bodyPr/>
                    <a:lstStyle/>
                    <a:p>
                      <a:pPr marL="0" marR="0" indent="0" algn="ctr" defTabSz="914400" rtl="0" eaLnBrk="1" fontAlgn="base" latinLnBrk="0" hangingPunct="1">
                        <a:lnSpc>
                          <a:spcPct val="100000"/>
                        </a:lnSpc>
                        <a:spcBef>
                          <a:spcPts val="0"/>
                        </a:spcBef>
                        <a:spcAft>
                          <a:spcPts val="0"/>
                        </a:spcAft>
                        <a:buClr>
                          <a:srgbClr val="000000"/>
                        </a:buClr>
                        <a:buSzTx/>
                        <a:buFont typeface="Arial"/>
                        <a:buNone/>
                        <a:tabLst/>
                        <a:defRPr/>
                      </a:pPr>
                      <a:r>
                        <a:rPr lang="en-US" sz="1400" b="0" i="0" u="none" strike="noStrike" cap="none" dirty="0">
                          <a:solidFill>
                            <a:srgbClr val="000000"/>
                          </a:solidFill>
                          <a:effectLst/>
                          <a:latin typeface="Arial"/>
                          <a:ea typeface="Arial"/>
                          <a:cs typeface="Arial"/>
                          <a:sym typeface="Arial"/>
                        </a:rPr>
                        <a:t>⬤</a:t>
                      </a:r>
                      <a:r>
                        <a:rPr lang="en-US" sz="1600" dirty="0">
                          <a:effectLst/>
                        </a:rPr>
                        <a:t>​</a:t>
                      </a:r>
                      <a:endParaRPr lang="en-US" dirty="0">
                        <a:effectLst/>
                      </a:endParaRPr>
                    </a:p>
                  </a:txBody>
                  <a:tcPr>
                    <a:solidFill>
                      <a:srgbClr val="00B050"/>
                    </a:solidFill>
                  </a:tcPr>
                </a:tc>
                <a:extLst>
                  <a:ext uri="{0D108BD9-81ED-4DB2-BD59-A6C34878D82A}">
                    <a16:rowId xmlns:a16="http://schemas.microsoft.com/office/drawing/2014/main" val="2736075259"/>
                  </a:ext>
                </a:extLst>
              </a:tr>
              <a:tr h="276225">
                <a:tc>
                  <a:txBody>
                    <a:bodyPr/>
                    <a:lstStyle/>
                    <a:p>
                      <a:pPr algn="ctr" fontAlgn="auto"/>
                      <a:r>
                        <a:rPr lang="en-US" sz="1600">
                          <a:effectLst/>
                        </a:rPr>
                        <a:t>​</a:t>
                      </a:r>
                      <a:endParaRPr lang="en-US" sz="1600" b="1">
                        <a:effectLst/>
                        <a:latin typeface="Arial" panose="020B0604020202020204" pitchFamily="34" charset="0"/>
                      </a:endParaRPr>
                    </a:p>
                  </a:txBody>
                  <a:tcPr/>
                </a:tc>
                <a:tc>
                  <a:txBody>
                    <a:bodyPr/>
                    <a:lstStyle/>
                    <a:p>
                      <a:pPr algn="ctr" fontAlgn="auto"/>
                      <a:r>
                        <a:rPr lang="en-US" sz="1600" dirty="0">
                          <a:effectLst/>
                        </a:rPr>
                        <a:t>​</a:t>
                      </a:r>
                      <a:endParaRPr lang="en-US" sz="1600" b="1" dirty="0">
                        <a:effectLst/>
                        <a:latin typeface="Arial" panose="020B0604020202020204" pitchFamily="34" charset="0"/>
                      </a:endParaRPr>
                    </a:p>
                  </a:txBody>
                  <a:tcPr>
                    <a:solidFill>
                      <a:srgbClr val="00B050"/>
                    </a:solidFill>
                  </a:tcPr>
                </a:tc>
                <a:tc>
                  <a:txBody>
                    <a:bodyPr/>
                    <a:lstStyle/>
                    <a:p>
                      <a:pPr algn="ctr" fontAlgn="auto"/>
                      <a:r>
                        <a:rPr lang="en-US" sz="1600" dirty="0">
                          <a:effectLst/>
                        </a:rPr>
                        <a:t>​</a:t>
                      </a:r>
                      <a:endParaRPr lang="en-US" sz="1600" b="1" dirty="0">
                        <a:effectLst/>
                        <a:latin typeface="Arial" panose="020B0604020202020204" pitchFamily="34" charset="0"/>
                      </a:endParaRPr>
                    </a:p>
                  </a:txBody>
                  <a:tcPr/>
                </a:tc>
                <a:extLst>
                  <a:ext uri="{0D108BD9-81ED-4DB2-BD59-A6C34878D82A}">
                    <a16:rowId xmlns:a16="http://schemas.microsoft.com/office/drawing/2014/main" val="3750082697"/>
                  </a:ext>
                </a:extLst>
              </a:tr>
              <a:tr h="276225">
                <a:tc>
                  <a:txBody>
                    <a:bodyPr/>
                    <a:lstStyle/>
                    <a:p>
                      <a:pPr algn="ctr" fontAlgn="base"/>
                      <a:r>
                        <a:rPr lang="en-US" sz="1600" b="0" i="0" u="none" strike="noStrike" cap="none" dirty="0">
                          <a:ln>
                            <a:solidFill>
                              <a:schemeClr val="tx1"/>
                            </a:solidFill>
                          </a:ln>
                          <a:solidFill>
                            <a:srgbClr val="000000">
                              <a:alpha val="0"/>
                            </a:srgbClr>
                          </a:solidFill>
                          <a:effectLst/>
                          <a:latin typeface="Arial"/>
                          <a:ea typeface="Arial"/>
                          <a:cs typeface="Arial"/>
                          <a:sym typeface="Arial"/>
                        </a:rPr>
                        <a:t>⬤</a:t>
                      </a:r>
                      <a:r>
                        <a:rPr lang="en-US" sz="1600" dirty="0">
                          <a:effectLst/>
                        </a:rPr>
                        <a:t>​</a:t>
                      </a:r>
                      <a:endParaRPr lang="en-US" dirty="0">
                        <a:effectLst/>
                      </a:endParaRPr>
                    </a:p>
                  </a:txBody>
                  <a:tcPr>
                    <a:solidFill>
                      <a:srgbClr val="00B050"/>
                    </a:solidFill>
                  </a:tcPr>
                </a:tc>
                <a:tc>
                  <a:txBody>
                    <a:bodyPr/>
                    <a:lstStyle/>
                    <a:p>
                      <a:pPr algn="ctr" fontAlgn="base"/>
                      <a:r>
                        <a:rPr lang="en-US" sz="1400" b="0" i="0" u="none" strike="noStrike" cap="none" dirty="0">
                          <a:ln>
                            <a:solidFill>
                              <a:schemeClr val="tx1"/>
                            </a:solidFill>
                          </a:ln>
                          <a:solidFill>
                            <a:srgbClr val="000000">
                              <a:alpha val="0"/>
                            </a:srgbClr>
                          </a:solidFill>
                          <a:effectLst/>
                          <a:latin typeface="Arial"/>
                          <a:ea typeface="Arial"/>
                          <a:cs typeface="Arial"/>
                          <a:sym typeface="Arial"/>
                        </a:rPr>
                        <a:t>⬤</a:t>
                      </a:r>
                      <a:endParaRPr lang="en-US" dirty="0">
                        <a:effectLst/>
                      </a:endParaRPr>
                    </a:p>
                  </a:txBody>
                  <a:tcPr/>
                </a:tc>
                <a:tc>
                  <a:txBody>
                    <a:bodyPr/>
                    <a:lstStyle/>
                    <a:p>
                      <a:pPr algn="ctr" fontAlgn="base"/>
                      <a:r>
                        <a:rPr lang="en-US" sz="1600" b="0" i="0" u="none" strike="noStrike" cap="none" dirty="0">
                          <a:ln>
                            <a:solidFill>
                              <a:schemeClr val="tx1"/>
                            </a:solidFill>
                          </a:ln>
                          <a:solidFill>
                            <a:srgbClr val="000000">
                              <a:alpha val="0"/>
                            </a:srgbClr>
                          </a:solidFill>
                          <a:effectLst/>
                          <a:latin typeface="Arial"/>
                          <a:ea typeface="Arial"/>
                          <a:cs typeface="Arial"/>
                          <a:sym typeface="Arial"/>
                        </a:rPr>
                        <a:t>⬤</a:t>
                      </a:r>
                      <a:r>
                        <a:rPr lang="en-US" sz="1600" dirty="0">
                          <a:effectLst/>
                        </a:rPr>
                        <a:t>​</a:t>
                      </a:r>
                      <a:endParaRPr lang="en-US" dirty="0">
                        <a:effectLst/>
                      </a:endParaRPr>
                    </a:p>
                  </a:txBody>
                  <a:tcPr>
                    <a:solidFill>
                      <a:srgbClr val="00B050"/>
                    </a:solidFill>
                  </a:tcPr>
                </a:tc>
                <a:extLst>
                  <a:ext uri="{0D108BD9-81ED-4DB2-BD59-A6C34878D82A}">
                    <a16:rowId xmlns:a16="http://schemas.microsoft.com/office/drawing/2014/main" val="1398160738"/>
                  </a:ext>
                </a:extLst>
              </a:tr>
            </a:tbl>
          </a:graphicData>
        </a:graphic>
      </p:graphicFrame>
      <p:cxnSp>
        <p:nvCxnSpPr>
          <p:cNvPr id="11" name="Straight Arrow Connector 10">
            <a:extLst>
              <a:ext uri="{FF2B5EF4-FFF2-40B4-BE49-F238E27FC236}">
                <a16:creationId xmlns:a16="http://schemas.microsoft.com/office/drawing/2014/main" id="{9754DB4B-6529-415D-AF75-A770CFDBA36E}"/>
              </a:ext>
            </a:extLst>
          </p:cNvPr>
          <p:cNvCxnSpPr/>
          <p:nvPr/>
        </p:nvCxnSpPr>
        <p:spPr>
          <a:xfrm flipH="1">
            <a:off x="3187700" y="3043238"/>
            <a:ext cx="2006600" cy="5572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AB5FB19C-65A6-40DA-814D-AAF65E42C49F}"/>
              </a:ext>
            </a:extLst>
          </p:cNvPr>
          <p:cNvCxnSpPr>
            <a:cxnSpLocks/>
          </p:cNvCxnSpPr>
          <p:nvPr/>
        </p:nvCxnSpPr>
        <p:spPr>
          <a:xfrm flipH="1">
            <a:off x="5394324" y="3019425"/>
            <a:ext cx="6350" cy="6127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E813FD14-6E2E-4E5D-B3FD-A2430C2B5E13}"/>
              </a:ext>
            </a:extLst>
          </p:cNvPr>
          <p:cNvCxnSpPr>
            <a:cxnSpLocks/>
          </p:cNvCxnSpPr>
          <p:nvPr/>
        </p:nvCxnSpPr>
        <p:spPr>
          <a:xfrm>
            <a:off x="5614986" y="3043237"/>
            <a:ext cx="2097088" cy="5572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aphicFrame>
        <p:nvGraphicFramePr>
          <p:cNvPr id="15" name="Table 14">
            <a:extLst>
              <a:ext uri="{FF2B5EF4-FFF2-40B4-BE49-F238E27FC236}">
                <a16:creationId xmlns:a16="http://schemas.microsoft.com/office/drawing/2014/main" id="{D8A5DC21-2841-1347-87BA-77A71A2F8E52}"/>
              </a:ext>
            </a:extLst>
          </p:cNvPr>
          <p:cNvGraphicFramePr>
            <a:graphicFrameLocks noGrp="1"/>
          </p:cNvGraphicFramePr>
          <p:nvPr>
            <p:extLst>
              <p:ext uri="{D42A27DB-BD31-4B8C-83A1-F6EECF244321}">
                <p14:modId xmlns:p14="http://schemas.microsoft.com/office/powerpoint/2010/main" val="661968262"/>
              </p:ext>
            </p:extLst>
          </p:nvPr>
        </p:nvGraphicFramePr>
        <p:xfrm>
          <a:off x="2529204" y="3798159"/>
          <a:ext cx="993140" cy="1005840"/>
        </p:xfrm>
        <a:graphic>
          <a:graphicData uri="http://schemas.openxmlformats.org/drawingml/2006/table">
            <a:tbl>
              <a:tblPr firstRow="1" bandRow="1">
                <a:tableStyleId>{95827534-29FB-4541-B439-1F876C23857B}</a:tableStyleId>
              </a:tblPr>
              <a:tblGrid>
                <a:gridCol w="392430">
                  <a:extLst>
                    <a:ext uri="{9D8B030D-6E8A-4147-A177-3AD203B41FA5}">
                      <a16:colId xmlns:a16="http://schemas.microsoft.com/office/drawing/2014/main" val="306067750"/>
                    </a:ext>
                  </a:extLst>
                </a:gridCol>
                <a:gridCol w="208280">
                  <a:extLst>
                    <a:ext uri="{9D8B030D-6E8A-4147-A177-3AD203B41FA5}">
                      <a16:colId xmlns:a16="http://schemas.microsoft.com/office/drawing/2014/main" val="659700840"/>
                    </a:ext>
                  </a:extLst>
                </a:gridCol>
                <a:gridCol w="392430">
                  <a:extLst>
                    <a:ext uri="{9D8B030D-6E8A-4147-A177-3AD203B41FA5}">
                      <a16:colId xmlns:a16="http://schemas.microsoft.com/office/drawing/2014/main" val="425941066"/>
                    </a:ext>
                  </a:extLst>
                </a:gridCol>
              </a:tblGrid>
              <a:tr h="276225">
                <a:tc>
                  <a:txBody>
                    <a:bodyPr/>
                    <a:lstStyle/>
                    <a:p>
                      <a:pPr algn="ctr" fontAlgn="base"/>
                      <a:r>
                        <a:rPr lang="en-US" sz="1400" b="0" i="0" u="none" strike="noStrike" cap="none" dirty="0">
                          <a:solidFill>
                            <a:srgbClr val="000000"/>
                          </a:solidFill>
                          <a:effectLst/>
                          <a:latin typeface="Arial"/>
                          <a:ea typeface="Arial"/>
                          <a:cs typeface="Arial"/>
                          <a:sym typeface="Arial"/>
                        </a:rPr>
                        <a:t>⬤</a:t>
                      </a:r>
                      <a:endParaRPr lang="en-US" dirty="0">
                        <a:effectLst/>
                      </a:endParaRPr>
                    </a:p>
                  </a:txBody>
                  <a:tcPr>
                    <a:solidFill>
                      <a:srgbClr val="00B050"/>
                    </a:solidFill>
                  </a:tcPr>
                </a:tc>
                <a:tc>
                  <a:txBody>
                    <a:bodyPr/>
                    <a:lstStyle/>
                    <a:p>
                      <a:pPr algn="ctr" fontAlgn="base"/>
                      <a:r>
                        <a:rPr lang="en-US" sz="1400" b="0" i="0" u="none" strike="noStrike" cap="none" dirty="0">
                          <a:solidFill>
                            <a:srgbClr val="000000"/>
                          </a:solidFill>
                          <a:effectLst/>
                          <a:latin typeface="Arial"/>
                          <a:ea typeface="Arial"/>
                          <a:cs typeface="Arial"/>
                          <a:sym typeface="Arial"/>
                        </a:rPr>
                        <a:t>⬤</a:t>
                      </a:r>
                      <a:r>
                        <a:rPr lang="en-US" sz="1600" dirty="0">
                          <a:effectLst/>
                        </a:rPr>
                        <a:t>​</a:t>
                      </a:r>
                      <a:endParaRPr lang="en-US" dirty="0">
                        <a:effectLst/>
                      </a:endParaRPr>
                    </a:p>
                  </a:txBody>
                  <a:tcPr/>
                </a:tc>
                <a:tc>
                  <a:txBody>
                    <a:bodyPr/>
                    <a:lstStyle/>
                    <a:p>
                      <a:pPr algn="ctr" fontAlgn="base"/>
                      <a:r>
                        <a:rPr lang="en-US" sz="1400" b="0" i="0" u="none" strike="noStrike" cap="none" dirty="0">
                          <a:solidFill>
                            <a:srgbClr val="000000"/>
                          </a:solidFill>
                          <a:effectLst/>
                          <a:latin typeface="Arial"/>
                          <a:ea typeface="Arial"/>
                          <a:cs typeface="Arial"/>
                          <a:sym typeface="Arial"/>
                        </a:rPr>
                        <a:t>⬤</a:t>
                      </a:r>
                      <a:r>
                        <a:rPr lang="en-US" sz="1600" dirty="0">
                          <a:effectLst/>
                        </a:rPr>
                        <a:t>​</a:t>
                      </a:r>
                      <a:endParaRPr lang="en-US" dirty="0">
                        <a:effectLst/>
                      </a:endParaRPr>
                    </a:p>
                  </a:txBody>
                  <a:tcPr>
                    <a:solidFill>
                      <a:srgbClr val="00B050"/>
                    </a:solidFill>
                  </a:tcPr>
                </a:tc>
                <a:extLst>
                  <a:ext uri="{0D108BD9-81ED-4DB2-BD59-A6C34878D82A}">
                    <a16:rowId xmlns:a16="http://schemas.microsoft.com/office/drawing/2014/main" val="2736075259"/>
                  </a:ext>
                </a:extLst>
              </a:tr>
              <a:tr h="276225">
                <a:tc>
                  <a:txBody>
                    <a:bodyPr/>
                    <a:lstStyle/>
                    <a:p>
                      <a:pPr algn="ctr" fontAlgn="auto"/>
                      <a:r>
                        <a:rPr lang="en-US" sz="1600" b="0" i="0" u="none" strike="noStrike" cap="none" dirty="0">
                          <a:ln>
                            <a:solidFill>
                              <a:schemeClr val="tx1"/>
                            </a:solidFill>
                          </a:ln>
                          <a:solidFill>
                            <a:srgbClr val="000000">
                              <a:alpha val="0"/>
                            </a:srgbClr>
                          </a:solidFill>
                          <a:effectLst/>
                          <a:latin typeface="Arial"/>
                          <a:ea typeface="Arial"/>
                          <a:cs typeface="Arial"/>
                          <a:sym typeface="Arial"/>
                        </a:rPr>
                        <a:t>⬤</a:t>
                      </a:r>
                      <a:r>
                        <a:rPr lang="en-US" sz="1600" dirty="0">
                          <a:effectLst/>
                        </a:rPr>
                        <a:t>​</a:t>
                      </a:r>
                      <a:endParaRPr lang="en-US" sz="1600" b="1" dirty="0">
                        <a:effectLst/>
                        <a:latin typeface="Arial" panose="020B0604020202020204" pitchFamily="34" charset="0"/>
                      </a:endParaRPr>
                    </a:p>
                  </a:txBody>
                  <a:tcPr>
                    <a:solidFill>
                      <a:srgbClr val="FF0000"/>
                    </a:solidFill>
                  </a:tcPr>
                </a:tc>
                <a:tc>
                  <a:txBody>
                    <a:bodyPr/>
                    <a:lstStyle/>
                    <a:p>
                      <a:pPr algn="ctr" fontAlgn="auto"/>
                      <a:r>
                        <a:rPr lang="en-US" sz="1600" dirty="0">
                          <a:effectLst/>
                        </a:rPr>
                        <a:t>​</a:t>
                      </a:r>
                      <a:endParaRPr lang="en-US" sz="1600" b="1" dirty="0">
                        <a:effectLst/>
                        <a:latin typeface="Arial" panose="020B0604020202020204" pitchFamily="34" charset="0"/>
                      </a:endParaRPr>
                    </a:p>
                  </a:txBody>
                  <a:tcPr>
                    <a:solidFill>
                      <a:srgbClr val="00B050"/>
                    </a:solidFill>
                  </a:tcPr>
                </a:tc>
                <a:tc>
                  <a:txBody>
                    <a:bodyPr/>
                    <a:lstStyle/>
                    <a:p>
                      <a:pPr algn="ctr" fontAlgn="auto"/>
                      <a:r>
                        <a:rPr lang="en-US" sz="1600" dirty="0">
                          <a:effectLst/>
                        </a:rPr>
                        <a:t>​</a:t>
                      </a:r>
                      <a:endParaRPr lang="en-US" sz="1600" b="1" dirty="0">
                        <a:effectLst/>
                        <a:latin typeface="Arial" panose="020B0604020202020204" pitchFamily="34" charset="0"/>
                      </a:endParaRPr>
                    </a:p>
                  </a:txBody>
                  <a:tcPr/>
                </a:tc>
                <a:extLst>
                  <a:ext uri="{0D108BD9-81ED-4DB2-BD59-A6C34878D82A}">
                    <a16:rowId xmlns:a16="http://schemas.microsoft.com/office/drawing/2014/main" val="3750082697"/>
                  </a:ext>
                </a:extLst>
              </a:tr>
              <a:tr h="276225">
                <a:tc>
                  <a:txBody>
                    <a:bodyPr/>
                    <a:lstStyle/>
                    <a:p>
                      <a:pPr algn="ctr" fontAlgn="base"/>
                      <a:r>
                        <a:rPr lang="en-US" sz="1600" dirty="0">
                          <a:effectLst/>
                        </a:rPr>
                        <a:t></a:t>
                      </a:r>
                      <a:endParaRPr lang="en-US" dirty="0">
                        <a:effectLst/>
                      </a:endParaRPr>
                    </a:p>
                  </a:txBody>
                  <a:tcPr>
                    <a:solidFill>
                      <a:srgbClr val="00B050"/>
                    </a:solidFill>
                  </a:tcPr>
                </a:tc>
                <a:tc>
                  <a:txBody>
                    <a:bodyPr/>
                    <a:lstStyle/>
                    <a:p>
                      <a:pPr algn="ctr" fontAlgn="base"/>
                      <a:r>
                        <a:rPr lang="en-US" sz="1600" b="0" i="0" u="none" strike="noStrike" cap="none" dirty="0">
                          <a:ln>
                            <a:solidFill>
                              <a:schemeClr val="tx1"/>
                            </a:solidFill>
                          </a:ln>
                          <a:solidFill>
                            <a:srgbClr val="000000">
                              <a:alpha val="0"/>
                            </a:srgbClr>
                          </a:solidFill>
                          <a:effectLst/>
                          <a:latin typeface="Arial"/>
                          <a:ea typeface="Arial"/>
                          <a:cs typeface="Arial"/>
                          <a:sym typeface="Arial"/>
                        </a:rPr>
                        <a:t>⬤</a:t>
                      </a:r>
                      <a:r>
                        <a:rPr lang="en-US" sz="1600" dirty="0">
                          <a:effectLst/>
                        </a:rPr>
                        <a:t>​</a:t>
                      </a:r>
                      <a:endParaRPr lang="en-US" dirty="0">
                        <a:effectLst/>
                      </a:endParaRPr>
                    </a:p>
                  </a:txBody>
                  <a:tcPr/>
                </a:tc>
                <a:tc>
                  <a:txBody>
                    <a:bodyPr/>
                    <a:lstStyle/>
                    <a:p>
                      <a:pPr algn="ctr" fontAlgn="base"/>
                      <a:r>
                        <a:rPr lang="en-US" sz="1600" b="0" i="0" u="none" strike="noStrike" cap="none" dirty="0">
                          <a:ln>
                            <a:solidFill>
                              <a:schemeClr val="tx1"/>
                            </a:solidFill>
                          </a:ln>
                          <a:solidFill>
                            <a:srgbClr val="000000">
                              <a:alpha val="0"/>
                            </a:srgbClr>
                          </a:solidFill>
                          <a:effectLst/>
                          <a:latin typeface="Arial"/>
                          <a:ea typeface="Arial"/>
                          <a:cs typeface="Arial"/>
                          <a:sym typeface="Arial"/>
                        </a:rPr>
                        <a:t>⬤</a:t>
                      </a:r>
                      <a:r>
                        <a:rPr lang="en-US" sz="1600" dirty="0">
                          <a:effectLst/>
                        </a:rPr>
                        <a:t>​</a:t>
                      </a:r>
                      <a:endParaRPr lang="en-US" dirty="0">
                        <a:effectLst/>
                      </a:endParaRPr>
                    </a:p>
                  </a:txBody>
                  <a:tcPr>
                    <a:solidFill>
                      <a:srgbClr val="00B050"/>
                    </a:solidFill>
                  </a:tcPr>
                </a:tc>
                <a:extLst>
                  <a:ext uri="{0D108BD9-81ED-4DB2-BD59-A6C34878D82A}">
                    <a16:rowId xmlns:a16="http://schemas.microsoft.com/office/drawing/2014/main" val="1398160738"/>
                  </a:ext>
                </a:extLst>
              </a:tr>
            </a:tbl>
          </a:graphicData>
        </a:graphic>
      </p:graphicFrame>
      <p:graphicFrame>
        <p:nvGraphicFramePr>
          <p:cNvPr id="16" name="Table 15">
            <a:extLst>
              <a:ext uri="{FF2B5EF4-FFF2-40B4-BE49-F238E27FC236}">
                <a16:creationId xmlns:a16="http://schemas.microsoft.com/office/drawing/2014/main" id="{A4371E8C-8196-3C49-BE9D-46BFEA46F5F8}"/>
              </a:ext>
            </a:extLst>
          </p:cNvPr>
          <p:cNvGraphicFramePr>
            <a:graphicFrameLocks noGrp="1"/>
          </p:cNvGraphicFramePr>
          <p:nvPr>
            <p:extLst>
              <p:ext uri="{D42A27DB-BD31-4B8C-83A1-F6EECF244321}">
                <p14:modId xmlns:p14="http://schemas.microsoft.com/office/powerpoint/2010/main" val="2441873885"/>
              </p:ext>
            </p:extLst>
          </p:nvPr>
        </p:nvGraphicFramePr>
        <p:xfrm>
          <a:off x="4904104" y="3758989"/>
          <a:ext cx="993140" cy="1005840"/>
        </p:xfrm>
        <a:graphic>
          <a:graphicData uri="http://schemas.openxmlformats.org/drawingml/2006/table">
            <a:tbl>
              <a:tblPr firstRow="1" bandRow="1">
                <a:tableStyleId>{95827534-29FB-4541-B439-1F876C23857B}</a:tableStyleId>
              </a:tblPr>
              <a:tblGrid>
                <a:gridCol w="392430">
                  <a:extLst>
                    <a:ext uri="{9D8B030D-6E8A-4147-A177-3AD203B41FA5}">
                      <a16:colId xmlns:a16="http://schemas.microsoft.com/office/drawing/2014/main" val="306067750"/>
                    </a:ext>
                  </a:extLst>
                </a:gridCol>
                <a:gridCol w="208280">
                  <a:extLst>
                    <a:ext uri="{9D8B030D-6E8A-4147-A177-3AD203B41FA5}">
                      <a16:colId xmlns:a16="http://schemas.microsoft.com/office/drawing/2014/main" val="659700840"/>
                    </a:ext>
                  </a:extLst>
                </a:gridCol>
                <a:gridCol w="392430">
                  <a:extLst>
                    <a:ext uri="{9D8B030D-6E8A-4147-A177-3AD203B41FA5}">
                      <a16:colId xmlns:a16="http://schemas.microsoft.com/office/drawing/2014/main" val="425941066"/>
                    </a:ext>
                  </a:extLst>
                </a:gridCol>
              </a:tblGrid>
              <a:tr h="276225">
                <a:tc>
                  <a:txBody>
                    <a:bodyPr/>
                    <a:lstStyle/>
                    <a:p>
                      <a:pPr algn="ctr" fontAlgn="base"/>
                      <a:r>
                        <a:rPr lang="en-US" sz="1400" b="0" i="0" u="none" strike="noStrike" cap="none" dirty="0">
                          <a:solidFill>
                            <a:srgbClr val="000000"/>
                          </a:solidFill>
                          <a:effectLst/>
                          <a:latin typeface="Arial"/>
                          <a:ea typeface="Arial"/>
                          <a:cs typeface="Arial"/>
                          <a:sym typeface="Arial"/>
                        </a:rPr>
                        <a:t>⬤</a:t>
                      </a:r>
                      <a:r>
                        <a:rPr lang="en-US" sz="1600" dirty="0">
                          <a:effectLst/>
                        </a:rPr>
                        <a:t>​</a:t>
                      </a:r>
                      <a:endParaRPr lang="en-US" dirty="0">
                        <a:effectLst/>
                      </a:endParaRPr>
                    </a:p>
                  </a:txBody>
                  <a:tcPr>
                    <a:solidFill>
                      <a:srgbClr val="00B050"/>
                    </a:solidFill>
                  </a:tcPr>
                </a:tc>
                <a:tc>
                  <a:txBody>
                    <a:bodyPr/>
                    <a:lstStyle/>
                    <a:p>
                      <a:pPr algn="ctr" fontAlgn="base"/>
                      <a:r>
                        <a:rPr lang="en-US" sz="1400" b="0" i="0" u="none" strike="noStrike" cap="none" dirty="0">
                          <a:solidFill>
                            <a:srgbClr val="000000"/>
                          </a:solidFill>
                          <a:effectLst/>
                          <a:latin typeface="Arial"/>
                          <a:ea typeface="Arial"/>
                          <a:cs typeface="Arial"/>
                          <a:sym typeface="Arial"/>
                        </a:rPr>
                        <a:t>⬤</a:t>
                      </a:r>
                      <a:r>
                        <a:rPr lang="en-US" sz="1600" dirty="0">
                          <a:effectLst/>
                        </a:rPr>
                        <a:t>​</a:t>
                      </a:r>
                      <a:endParaRPr lang="en-US" dirty="0">
                        <a:effectLst/>
                      </a:endParaRPr>
                    </a:p>
                  </a:txBody>
                  <a:tcPr/>
                </a:tc>
                <a:tc>
                  <a:txBody>
                    <a:bodyPr/>
                    <a:lstStyle/>
                    <a:p>
                      <a:pPr algn="ctr" fontAlgn="base"/>
                      <a:r>
                        <a:rPr lang="en-US" sz="1400" b="0" i="0" u="none" strike="noStrike" cap="none" dirty="0">
                          <a:solidFill>
                            <a:srgbClr val="000000"/>
                          </a:solidFill>
                          <a:effectLst/>
                          <a:latin typeface="Arial"/>
                          <a:ea typeface="Arial"/>
                          <a:cs typeface="Arial"/>
                          <a:sym typeface="Arial"/>
                        </a:rPr>
                        <a:t>⬤</a:t>
                      </a:r>
                      <a:r>
                        <a:rPr lang="en-US" sz="1600" dirty="0">
                          <a:effectLst/>
                        </a:rPr>
                        <a:t>​</a:t>
                      </a:r>
                      <a:endParaRPr lang="en-US" dirty="0">
                        <a:effectLst/>
                      </a:endParaRPr>
                    </a:p>
                  </a:txBody>
                  <a:tcPr>
                    <a:solidFill>
                      <a:srgbClr val="00B050"/>
                    </a:solidFill>
                  </a:tcPr>
                </a:tc>
                <a:extLst>
                  <a:ext uri="{0D108BD9-81ED-4DB2-BD59-A6C34878D82A}">
                    <a16:rowId xmlns:a16="http://schemas.microsoft.com/office/drawing/2014/main" val="2736075259"/>
                  </a:ext>
                </a:extLst>
              </a:tr>
              <a:tr h="276225">
                <a:tc>
                  <a:txBody>
                    <a:bodyPr/>
                    <a:lstStyle/>
                    <a:p>
                      <a:pPr algn="ctr" fontAlgn="auto"/>
                      <a:r>
                        <a:rPr lang="en-US" sz="1600">
                          <a:effectLst/>
                        </a:rPr>
                        <a:t>​</a:t>
                      </a:r>
                      <a:endParaRPr lang="en-US" sz="1600" b="1">
                        <a:effectLst/>
                        <a:latin typeface="Arial" panose="020B0604020202020204" pitchFamily="34" charset="0"/>
                      </a:endParaRPr>
                    </a:p>
                  </a:txBody>
                  <a:tcPr/>
                </a:tc>
                <a:tc>
                  <a:txBody>
                    <a:bodyPr/>
                    <a:lstStyle/>
                    <a:p>
                      <a:pPr algn="ctr" fontAlgn="auto"/>
                      <a:r>
                        <a:rPr lang="en-US" sz="1600" b="0" i="0" u="none" strike="noStrike" cap="none" dirty="0">
                          <a:ln>
                            <a:solidFill>
                              <a:schemeClr val="tx1"/>
                            </a:solidFill>
                          </a:ln>
                          <a:solidFill>
                            <a:srgbClr val="000000">
                              <a:alpha val="0"/>
                            </a:srgbClr>
                          </a:solidFill>
                          <a:effectLst/>
                          <a:latin typeface="Arial"/>
                          <a:ea typeface="Arial"/>
                          <a:cs typeface="Arial"/>
                          <a:sym typeface="Arial"/>
                        </a:rPr>
                        <a:t>⬤</a:t>
                      </a:r>
                      <a:r>
                        <a:rPr lang="en-US" sz="1600" dirty="0">
                          <a:effectLst/>
                        </a:rPr>
                        <a:t>​</a:t>
                      </a:r>
                      <a:endParaRPr lang="en-US" sz="1600" b="1" dirty="0">
                        <a:effectLst/>
                        <a:latin typeface="Arial" panose="020B0604020202020204" pitchFamily="34" charset="0"/>
                      </a:endParaRPr>
                    </a:p>
                  </a:txBody>
                  <a:tcPr>
                    <a:solidFill>
                      <a:srgbClr val="FF0000"/>
                    </a:solidFill>
                  </a:tcPr>
                </a:tc>
                <a:tc>
                  <a:txBody>
                    <a:bodyPr/>
                    <a:lstStyle/>
                    <a:p>
                      <a:pPr algn="ctr" fontAlgn="auto"/>
                      <a:r>
                        <a:rPr lang="en-US" sz="1600" dirty="0">
                          <a:effectLst/>
                        </a:rPr>
                        <a:t>​</a:t>
                      </a:r>
                      <a:endParaRPr lang="en-US" sz="1600" b="1" dirty="0">
                        <a:effectLst/>
                        <a:latin typeface="Arial" panose="020B0604020202020204" pitchFamily="34" charset="0"/>
                      </a:endParaRPr>
                    </a:p>
                  </a:txBody>
                  <a:tcPr/>
                </a:tc>
                <a:extLst>
                  <a:ext uri="{0D108BD9-81ED-4DB2-BD59-A6C34878D82A}">
                    <a16:rowId xmlns:a16="http://schemas.microsoft.com/office/drawing/2014/main" val="3750082697"/>
                  </a:ext>
                </a:extLst>
              </a:tr>
              <a:tr h="276225">
                <a:tc>
                  <a:txBody>
                    <a:bodyPr/>
                    <a:lstStyle/>
                    <a:p>
                      <a:pPr algn="ctr" fontAlgn="base"/>
                      <a:r>
                        <a:rPr lang="en-US" sz="1400" b="0" i="0" u="none" strike="noStrike" cap="none" dirty="0">
                          <a:ln>
                            <a:solidFill>
                              <a:schemeClr val="tx1"/>
                            </a:solidFill>
                          </a:ln>
                          <a:solidFill>
                            <a:srgbClr val="000000">
                              <a:alpha val="0"/>
                            </a:srgbClr>
                          </a:solidFill>
                          <a:effectLst/>
                          <a:latin typeface="Arial"/>
                          <a:ea typeface="Arial"/>
                          <a:cs typeface="Arial"/>
                          <a:sym typeface="Arial"/>
                        </a:rPr>
                        <a:t>⬤</a:t>
                      </a:r>
                      <a:endParaRPr lang="en-US" dirty="0">
                        <a:effectLst/>
                      </a:endParaRPr>
                    </a:p>
                  </a:txBody>
                  <a:tcPr>
                    <a:solidFill>
                      <a:srgbClr val="00B050"/>
                    </a:solidFill>
                  </a:tcPr>
                </a:tc>
                <a:tc>
                  <a:txBody>
                    <a:bodyPr/>
                    <a:lstStyle/>
                    <a:p>
                      <a:pPr algn="ctr" fontAlgn="base"/>
                      <a:r>
                        <a:rPr lang="en-US" sz="1600" dirty="0">
                          <a:effectLst/>
                        </a:rPr>
                        <a:t>​</a:t>
                      </a:r>
                      <a:endParaRPr lang="en-US" dirty="0">
                        <a:effectLst/>
                      </a:endParaRPr>
                    </a:p>
                  </a:txBody>
                  <a:tcPr/>
                </a:tc>
                <a:tc>
                  <a:txBody>
                    <a:bodyPr/>
                    <a:lstStyle/>
                    <a:p>
                      <a:pPr algn="ctr" fontAlgn="base"/>
                      <a:r>
                        <a:rPr lang="en-US" sz="1600" b="0" i="0" u="none" strike="noStrike" cap="none" dirty="0">
                          <a:ln>
                            <a:solidFill>
                              <a:schemeClr val="tx1"/>
                            </a:solidFill>
                          </a:ln>
                          <a:solidFill>
                            <a:srgbClr val="000000">
                              <a:alpha val="0"/>
                            </a:srgbClr>
                          </a:solidFill>
                          <a:effectLst/>
                          <a:latin typeface="Arial"/>
                          <a:ea typeface="Arial"/>
                          <a:cs typeface="Arial"/>
                          <a:sym typeface="Arial"/>
                        </a:rPr>
                        <a:t>⬤</a:t>
                      </a:r>
                      <a:r>
                        <a:rPr lang="en-US" sz="1600" dirty="0">
                          <a:effectLst/>
                        </a:rPr>
                        <a:t>​</a:t>
                      </a:r>
                      <a:endParaRPr lang="en-US" dirty="0">
                        <a:effectLst/>
                      </a:endParaRPr>
                    </a:p>
                  </a:txBody>
                  <a:tcPr>
                    <a:solidFill>
                      <a:srgbClr val="00B050"/>
                    </a:solidFill>
                  </a:tcPr>
                </a:tc>
                <a:extLst>
                  <a:ext uri="{0D108BD9-81ED-4DB2-BD59-A6C34878D82A}">
                    <a16:rowId xmlns:a16="http://schemas.microsoft.com/office/drawing/2014/main" val="1398160738"/>
                  </a:ext>
                </a:extLst>
              </a:tr>
            </a:tbl>
          </a:graphicData>
        </a:graphic>
      </p:graphicFrame>
      <p:graphicFrame>
        <p:nvGraphicFramePr>
          <p:cNvPr id="19" name="Table 18">
            <a:extLst>
              <a:ext uri="{FF2B5EF4-FFF2-40B4-BE49-F238E27FC236}">
                <a16:creationId xmlns:a16="http://schemas.microsoft.com/office/drawing/2014/main" id="{FF53DE0B-C627-A448-9AD6-5DB72A8E0CD7}"/>
              </a:ext>
            </a:extLst>
          </p:cNvPr>
          <p:cNvGraphicFramePr>
            <a:graphicFrameLocks noGrp="1"/>
          </p:cNvGraphicFramePr>
          <p:nvPr>
            <p:extLst>
              <p:ext uri="{D42A27DB-BD31-4B8C-83A1-F6EECF244321}">
                <p14:modId xmlns:p14="http://schemas.microsoft.com/office/powerpoint/2010/main" val="3518878189"/>
              </p:ext>
            </p:extLst>
          </p:nvPr>
        </p:nvGraphicFramePr>
        <p:xfrm>
          <a:off x="7215504" y="3749616"/>
          <a:ext cx="993140" cy="1005840"/>
        </p:xfrm>
        <a:graphic>
          <a:graphicData uri="http://schemas.openxmlformats.org/drawingml/2006/table">
            <a:tbl>
              <a:tblPr firstRow="1" bandRow="1">
                <a:tableStyleId>{95827534-29FB-4541-B439-1F876C23857B}</a:tableStyleId>
              </a:tblPr>
              <a:tblGrid>
                <a:gridCol w="392430">
                  <a:extLst>
                    <a:ext uri="{9D8B030D-6E8A-4147-A177-3AD203B41FA5}">
                      <a16:colId xmlns:a16="http://schemas.microsoft.com/office/drawing/2014/main" val="306067750"/>
                    </a:ext>
                  </a:extLst>
                </a:gridCol>
                <a:gridCol w="208280">
                  <a:extLst>
                    <a:ext uri="{9D8B030D-6E8A-4147-A177-3AD203B41FA5}">
                      <a16:colId xmlns:a16="http://schemas.microsoft.com/office/drawing/2014/main" val="659700840"/>
                    </a:ext>
                  </a:extLst>
                </a:gridCol>
                <a:gridCol w="392430">
                  <a:extLst>
                    <a:ext uri="{9D8B030D-6E8A-4147-A177-3AD203B41FA5}">
                      <a16:colId xmlns:a16="http://schemas.microsoft.com/office/drawing/2014/main" val="425941066"/>
                    </a:ext>
                  </a:extLst>
                </a:gridCol>
              </a:tblGrid>
              <a:tr h="276225">
                <a:tc>
                  <a:txBody>
                    <a:bodyPr/>
                    <a:lstStyle/>
                    <a:p>
                      <a:pPr algn="ctr" fontAlgn="base"/>
                      <a:r>
                        <a:rPr lang="en-US" sz="1400" b="0" i="0" u="none" strike="noStrike" cap="none" dirty="0">
                          <a:solidFill>
                            <a:srgbClr val="000000"/>
                          </a:solidFill>
                          <a:effectLst/>
                          <a:latin typeface="Arial"/>
                          <a:ea typeface="Arial"/>
                          <a:cs typeface="Arial"/>
                          <a:sym typeface="Arial"/>
                        </a:rPr>
                        <a:t>⬤</a:t>
                      </a:r>
                      <a:r>
                        <a:rPr lang="en-US" sz="1600" dirty="0">
                          <a:effectLst/>
                        </a:rPr>
                        <a:t>​</a:t>
                      </a:r>
                      <a:endParaRPr lang="en-US" dirty="0">
                        <a:effectLst/>
                      </a:endParaRPr>
                    </a:p>
                  </a:txBody>
                  <a:tcPr>
                    <a:solidFill>
                      <a:srgbClr val="00B050"/>
                    </a:solidFill>
                  </a:tcPr>
                </a:tc>
                <a:tc>
                  <a:txBody>
                    <a:bodyPr/>
                    <a:lstStyle/>
                    <a:p>
                      <a:pPr algn="ctr" fontAlgn="base"/>
                      <a:r>
                        <a:rPr lang="en-US" sz="1400" b="0" i="0" u="none" strike="noStrike" cap="none" dirty="0">
                          <a:solidFill>
                            <a:srgbClr val="000000"/>
                          </a:solidFill>
                          <a:effectLst/>
                          <a:latin typeface="Arial"/>
                          <a:ea typeface="Arial"/>
                          <a:cs typeface="Arial"/>
                          <a:sym typeface="Arial"/>
                        </a:rPr>
                        <a:t>⬤</a:t>
                      </a:r>
                      <a:endParaRPr lang="en-US" dirty="0">
                        <a:effectLst/>
                      </a:endParaRPr>
                    </a:p>
                  </a:txBody>
                  <a:tcPr/>
                </a:tc>
                <a:tc>
                  <a:txBody>
                    <a:bodyPr/>
                    <a:lstStyle/>
                    <a:p>
                      <a:pPr algn="ctr" fontAlgn="base"/>
                      <a:r>
                        <a:rPr lang="en-US" sz="1400" b="0" i="0" u="none" strike="noStrike" cap="none" dirty="0">
                          <a:solidFill>
                            <a:srgbClr val="000000"/>
                          </a:solidFill>
                          <a:effectLst/>
                          <a:latin typeface="Arial"/>
                          <a:ea typeface="Arial"/>
                          <a:cs typeface="Arial"/>
                          <a:sym typeface="Arial"/>
                        </a:rPr>
                        <a:t>⬤</a:t>
                      </a:r>
                      <a:endParaRPr lang="en-US" dirty="0">
                        <a:effectLst/>
                      </a:endParaRPr>
                    </a:p>
                  </a:txBody>
                  <a:tcPr>
                    <a:solidFill>
                      <a:srgbClr val="00B050"/>
                    </a:solidFill>
                  </a:tcPr>
                </a:tc>
                <a:extLst>
                  <a:ext uri="{0D108BD9-81ED-4DB2-BD59-A6C34878D82A}">
                    <a16:rowId xmlns:a16="http://schemas.microsoft.com/office/drawing/2014/main" val="2736075259"/>
                  </a:ext>
                </a:extLst>
              </a:tr>
              <a:tr h="276225">
                <a:tc>
                  <a:txBody>
                    <a:bodyPr/>
                    <a:lstStyle/>
                    <a:p>
                      <a:pPr algn="ctr" fontAlgn="auto"/>
                      <a:r>
                        <a:rPr lang="en-US" sz="1600">
                          <a:effectLst/>
                        </a:rPr>
                        <a:t>​</a:t>
                      </a:r>
                      <a:endParaRPr lang="en-US" sz="1600" b="1">
                        <a:effectLst/>
                        <a:latin typeface="Arial" panose="020B0604020202020204" pitchFamily="34" charset="0"/>
                      </a:endParaRPr>
                    </a:p>
                  </a:txBody>
                  <a:tcPr/>
                </a:tc>
                <a:tc>
                  <a:txBody>
                    <a:bodyPr/>
                    <a:lstStyle/>
                    <a:p>
                      <a:pPr algn="ctr" fontAlgn="auto"/>
                      <a:r>
                        <a:rPr lang="en-US" sz="1600" dirty="0">
                          <a:effectLst/>
                        </a:rPr>
                        <a:t>​</a:t>
                      </a:r>
                      <a:endParaRPr lang="en-US" sz="1600" b="1" dirty="0">
                        <a:effectLst/>
                        <a:latin typeface="Arial" panose="020B0604020202020204" pitchFamily="34" charset="0"/>
                      </a:endParaRPr>
                    </a:p>
                  </a:txBody>
                  <a:tcPr>
                    <a:solidFill>
                      <a:srgbClr val="00B050"/>
                    </a:solidFill>
                  </a:tcPr>
                </a:tc>
                <a:tc>
                  <a:txBody>
                    <a:bodyPr/>
                    <a:lstStyle/>
                    <a:p>
                      <a:pPr algn="ctr" fontAlgn="auto"/>
                      <a:r>
                        <a:rPr lang="en-US" sz="1600" b="0" i="0" u="none" strike="noStrike" cap="none" dirty="0">
                          <a:ln>
                            <a:solidFill>
                              <a:schemeClr val="tx1"/>
                            </a:solidFill>
                          </a:ln>
                          <a:solidFill>
                            <a:srgbClr val="000000">
                              <a:alpha val="0"/>
                            </a:srgbClr>
                          </a:solidFill>
                          <a:effectLst/>
                          <a:latin typeface="Arial"/>
                          <a:ea typeface="Arial"/>
                          <a:cs typeface="Arial"/>
                          <a:sym typeface="Arial"/>
                        </a:rPr>
                        <a:t>⬤</a:t>
                      </a:r>
                      <a:r>
                        <a:rPr lang="en-US" sz="1600" dirty="0">
                          <a:effectLst/>
                        </a:rPr>
                        <a:t>​</a:t>
                      </a:r>
                      <a:endParaRPr lang="en-US" sz="1600" b="1" dirty="0">
                        <a:effectLst/>
                        <a:latin typeface="Arial" panose="020B0604020202020204" pitchFamily="34" charset="0"/>
                      </a:endParaRPr>
                    </a:p>
                  </a:txBody>
                  <a:tcPr>
                    <a:solidFill>
                      <a:srgbClr val="FF0000"/>
                    </a:solidFill>
                  </a:tcPr>
                </a:tc>
                <a:extLst>
                  <a:ext uri="{0D108BD9-81ED-4DB2-BD59-A6C34878D82A}">
                    <a16:rowId xmlns:a16="http://schemas.microsoft.com/office/drawing/2014/main" val="3750082697"/>
                  </a:ext>
                </a:extLst>
              </a:tr>
              <a:tr h="276225">
                <a:tc>
                  <a:txBody>
                    <a:bodyPr/>
                    <a:lstStyle/>
                    <a:p>
                      <a:pPr algn="ctr" fontAlgn="base"/>
                      <a:r>
                        <a:rPr lang="en-US" sz="1600" b="0" i="0" u="none" strike="noStrike" cap="none" dirty="0">
                          <a:ln>
                            <a:solidFill>
                              <a:schemeClr val="tx1"/>
                            </a:solidFill>
                          </a:ln>
                          <a:solidFill>
                            <a:srgbClr val="000000">
                              <a:alpha val="0"/>
                            </a:srgbClr>
                          </a:solidFill>
                          <a:effectLst/>
                          <a:latin typeface="Arial"/>
                          <a:ea typeface="Arial"/>
                          <a:cs typeface="Arial"/>
                          <a:sym typeface="Arial"/>
                        </a:rPr>
                        <a:t>⬤</a:t>
                      </a:r>
                      <a:r>
                        <a:rPr lang="en-US" sz="1600" dirty="0">
                          <a:effectLst/>
                        </a:rPr>
                        <a:t>​</a:t>
                      </a:r>
                      <a:endParaRPr lang="en-US" dirty="0">
                        <a:effectLst/>
                      </a:endParaRPr>
                    </a:p>
                  </a:txBody>
                  <a:tcPr>
                    <a:solidFill>
                      <a:srgbClr val="00B050"/>
                    </a:solidFill>
                  </a:tcPr>
                </a:tc>
                <a:tc>
                  <a:txBody>
                    <a:bodyPr/>
                    <a:lstStyle/>
                    <a:p>
                      <a:pPr algn="ctr" fontAlgn="base"/>
                      <a:r>
                        <a:rPr lang="en-US" sz="1600" b="0" i="0" u="none" strike="noStrike" cap="none" dirty="0">
                          <a:ln>
                            <a:solidFill>
                              <a:schemeClr val="tx1"/>
                            </a:solidFill>
                          </a:ln>
                          <a:solidFill>
                            <a:srgbClr val="000000">
                              <a:alpha val="0"/>
                            </a:srgbClr>
                          </a:solidFill>
                          <a:effectLst/>
                          <a:latin typeface="Arial"/>
                          <a:ea typeface="Arial"/>
                          <a:cs typeface="Arial"/>
                          <a:sym typeface="Arial"/>
                        </a:rPr>
                        <a:t>⬤</a:t>
                      </a:r>
                      <a:r>
                        <a:rPr lang="en-US" sz="1600" dirty="0">
                          <a:effectLst/>
                        </a:rPr>
                        <a:t>​</a:t>
                      </a:r>
                      <a:endParaRPr lang="en-US" dirty="0">
                        <a:effectLst/>
                      </a:endParaRPr>
                    </a:p>
                  </a:txBody>
                  <a:tcPr/>
                </a:tc>
                <a:tc>
                  <a:txBody>
                    <a:bodyPr/>
                    <a:lstStyle/>
                    <a:p>
                      <a:pPr algn="ctr" fontAlgn="base"/>
                      <a:r>
                        <a:rPr lang="en-US" sz="1600" dirty="0">
                          <a:effectLst/>
                        </a:rPr>
                        <a:t>​</a:t>
                      </a:r>
                      <a:endParaRPr lang="en-US" dirty="0">
                        <a:effectLst/>
                      </a:endParaRPr>
                    </a:p>
                  </a:txBody>
                  <a:tcPr>
                    <a:solidFill>
                      <a:srgbClr val="00B050"/>
                    </a:solidFill>
                  </a:tcPr>
                </a:tc>
                <a:extLst>
                  <a:ext uri="{0D108BD9-81ED-4DB2-BD59-A6C34878D82A}">
                    <a16:rowId xmlns:a16="http://schemas.microsoft.com/office/drawing/2014/main" val="1398160738"/>
                  </a:ext>
                </a:extLst>
              </a:tr>
            </a:tbl>
          </a:graphicData>
        </a:graphic>
      </p:graphicFrame>
    </p:spTree>
    <p:extLst>
      <p:ext uri="{BB962C8B-B14F-4D97-AF65-F5344CB8AC3E}">
        <p14:creationId xmlns:p14="http://schemas.microsoft.com/office/powerpoint/2010/main" val="13057387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g92b3bf485b_0_0"/>
          <p:cNvSpPr txBox="1">
            <a:spLocks noGrp="1"/>
          </p:cNvSpPr>
          <p:nvPr>
            <p:ph type="body" idx="1"/>
          </p:nvPr>
        </p:nvSpPr>
        <p:spPr>
          <a:xfrm>
            <a:off x="399675" y="1299625"/>
            <a:ext cx="10408500" cy="4695000"/>
          </a:xfrm>
          <a:prstGeom prst="rect">
            <a:avLst/>
          </a:prstGeom>
          <a:no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a:lnSpc>
                <a:spcPct val="100000"/>
              </a:lnSpc>
              <a:spcBef>
                <a:spcPct val="20000"/>
              </a:spcBef>
              <a:spcAft>
                <a:spcPct val="0"/>
              </a:spcAft>
            </a:pPr>
            <a:r>
              <a:rPr lang="en-US" b="1">
                <a:cs typeface="Arial"/>
              </a:rPr>
              <a:t>Represent the game problem space by a tree:</a:t>
            </a:r>
            <a:endParaRPr lang="en-US"/>
          </a:p>
          <a:p>
            <a:pPr lvl="1">
              <a:lnSpc>
                <a:spcPct val="100000"/>
              </a:lnSpc>
              <a:spcBef>
                <a:spcPct val="20000"/>
              </a:spcBef>
              <a:spcAft>
                <a:spcPct val="0"/>
              </a:spcAft>
            </a:pPr>
            <a:r>
              <a:rPr lang="en-US">
                <a:cs typeface="Arial"/>
              </a:rPr>
              <a:t>Nodes represent ‘board positions’; edges represent legal moves.</a:t>
            </a:r>
            <a:endParaRPr lang="en-US"/>
          </a:p>
          <a:p>
            <a:pPr lvl="1">
              <a:lnSpc>
                <a:spcPct val="100000"/>
              </a:lnSpc>
              <a:spcBef>
                <a:spcPct val="20000"/>
              </a:spcBef>
              <a:spcAft>
                <a:spcPct val="0"/>
              </a:spcAft>
            </a:pPr>
            <a:r>
              <a:rPr lang="en-US">
                <a:cs typeface="Arial"/>
              </a:rPr>
              <a:t>Root node is the first position in which a decision must be made.</a:t>
            </a:r>
            <a:endParaRPr lang="en-US"/>
          </a:p>
          <a:p>
            <a:pPr lvl="1">
              <a:lnSpc>
                <a:spcPct val="100000"/>
              </a:lnSpc>
              <a:spcBef>
                <a:spcPct val="20000"/>
              </a:spcBef>
              <a:spcAft>
                <a:spcPct val="0"/>
              </a:spcAft>
            </a:pPr>
            <a:endParaRPr lang="en-US"/>
          </a:p>
          <a:p>
            <a:pPr algn="l">
              <a:lnSpc>
                <a:spcPct val="100000"/>
              </a:lnSpc>
              <a:spcBef>
                <a:spcPct val="20000"/>
              </a:spcBef>
              <a:spcAft>
                <a:spcPct val="0"/>
              </a:spcAft>
              <a:buSzPts val="2000"/>
            </a:pPr>
            <a:endParaRPr lang="en-US"/>
          </a:p>
          <a:p>
            <a:pPr lvl="0" algn="l">
              <a:lnSpc>
                <a:spcPct val="110000"/>
              </a:lnSpc>
              <a:spcBef>
                <a:spcPct val="20000"/>
              </a:spcBef>
              <a:spcAft>
                <a:spcPct val="0"/>
              </a:spcAft>
              <a:buSzPts val="2000"/>
            </a:pPr>
            <a:endParaRPr lang="en-US" b="1">
              <a:cs typeface="Arial"/>
            </a:endParaRPr>
          </a:p>
        </p:txBody>
      </p:sp>
      <p:sp>
        <p:nvSpPr>
          <p:cNvPr id="74" name="Google Shape;74;g92b3bf485b_0_0"/>
          <p:cNvSpPr txBox="1"/>
          <p:nvPr/>
        </p:nvSpPr>
        <p:spPr>
          <a:xfrm>
            <a:off x="10949275" y="6478075"/>
            <a:ext cx="2259300" cy="1359600"/>
          </a:xfrm>
          <a:prstGeom prst="rect">
            <a:avLst/>
          </a:prstGeom>
          <a:noFill/>
          <a:ln>
            <a:noFill/>
          </a:ln>
        </p:spPr>
        <p:txBody>
          <a:bodyPr spcFirstLastPara="1" wrap="square" lIns="91425" tIns="91425" rIns="91425" bIns="91425" anchor="t" anchorCtr="0">
            <a:noAutofit/>
          </a:bodyPr>
          <a:lstStyle/>
          <a:p>
            <a:pPr>
              <a:buSzPts val="1400"/>
            </a:pPr>
            <a:r>
              <a:rPr lang="en-US" sz="1400" b="0" i="0" u="none" strike="noStrike" cap="none" dirty="0">
                <a:solidFill>
                  <a:srgbClr val="FFFFFF"/>
                </a:solidFill>
                <a:latin typeface="Open Sans SemiBold"/>
                <a:ea typeface="Open Sans SemiBold"/>
                <a:cs typeface="Open Sans SemiBold"/>
                <a:sym typeface="Open Sans SemiBold"/>
              </a:rPr>
              <a:t>CIS </a:t>
            </a:r>
            <a:r>
              <a:rPr lang="en-US" dirty="0">
                <a:solidFill>
                  <a:srgbClr val="FFFFFF"/>
                </a:solidFill>
                <a:latin typeface="Open Sans SemiBold"/>
                <a:ea typeface="Open Sans SemiBold"/>
                <a:cs typeface="Open Sans SemiBold"/>
                <a:sym typeface="Open Sans SemiBold"/>
              </a:rPr>
              <a:t>421/521  </a:t>
            </a:r>
            <a:r>
              <a:rPr lang="en-US" sz="1400" b="0" i="0" u="none" strike="noStrike" cap="none" dirty="0">
                <a:solidFill>
                  <a:srgbClr val="FFFFFF"/>
                </a:solidFill>
                <a:latin typeface="Open Sans SemiBold"/>
                <a:ea typeface="Open Sans SemiBold"/>
                <a:cs typeface="Open Sans SemiBold"/>
                <a:sym typeface="Open Sans SemiBold"/>
              </a:rPr>
              <a:t>|</a:t>
            </a:r>
            <a:r>
              <a:rPr lang="en-US" dirty="0">
                <a:solidFill>
                  <a:srgbClr val="FFFFFF"/>
                </a:solidFill>
                <a:latin typeface="Open Sans SemiBold"/>
                <a:ea typeface="Open Sans SemiBold"/>
                <a:cs typeface="Open Sans SemiBold"/>
                <a:sym typeface="Open Sans SemiBold"/>
              </a:rPr>
              <a:t> 15</a:t>
            </a:r>
            <a:endParaRPr sz="1400" b="0" i="0" u="none" strike="noStrike" cap="none" dirty="0">
              <a:solidFill>
                <a:srgbClr val="FFFFFF"/>
              </a:solidFill>
              <a:latin typeface="Open Sans SemiBold"/>
              <a:ea typeface="Open Sans SemiBold"/>
              <a:cs typeface="Open Sans SemiBold"/>
              <a:sym typeface="Open Sans SemiBold"/>
            </a:endParaRPr>
          </a:p>
        </p:txBody>
      </p:sp>
      <p:sp>
        <p:nvSpPr>
          <p:cNvPr id="82" name="Google Shape;82;g92b3bf485b_0_0"/>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Autofit/>
          </a:bodyPr>
          <a:lstStyle/>
          <a:p>
            <a:pPr>
              <a:buClr>
                <a:schemeClr val="accent1"/>
              </a:buClr>
            </a:pPr>
            <a:r>
              <a:rPr lang="en-US" sz="3400">
                <a:cs typeface="Arial"/>
              </a:rPr>
              <a:t>Game Trees</a:t>
            </a:r>
            <a:endParaRPr lang="en-US" sz="3400" b="0"/>
          </a:p>
          <a:p>
            <a:pPr>
              <a:buClr>
                <a:schemeClr val="accent1"/>
              </a:buClr>
            </a:pPr>
            <a:endParaRPr lang="en-US" sz="3400">
              <a:latin typeface="Arial"/>
              <a:cs typeface="Arial"/>
            </a:endParaRPr>
          </a:p>
        </p:txBody>
      </p:sp>
      <p:pic>
        <p:nvPicPr>
          <p:cNvPr id="86" name="Google Shape;86;g92b3bf485b_0_0"/>
          <p:cNvPicPr preferRelativeResize="0"/>
          <p:nvPr/>
        </p:nvPicPr>
        <p:blipFill rotWithShape="1">
          <a:blip r:embed="rId3">
            <a:alphaModFix/>
          </a:blip>
          <a:srcRect l="46493" t="230" r="43071" b="-230"/>
          <a:stretch/>
        </p:blipFill>
        <p:spPr>
          <a:xfrm>
            <a:off x="11603925" y="0"/>
            <a:ext cx="590700" cy="3772950"/>
          </a:xfrm>
          <a:prstGeom prst="rect">
            <a:avLst/>
          </a:prstGeom>
          <a:noFill/>
          <a:ln>
            <a:noFill/>
          </a:ln>
        </p:spPr>
      </p:pic>
      <p:sp>
        <p:nvSpPr>
          <p:cNvPr id="87" name="Google Shape;87;g92b3bf485b_0_0"/>
          <p:cNvSpPr/>
          <p:nvPr/>
        </p:nvSpPr>
        <p:spPr>
          <a:xfrm>
            <a:off x="11603919" y="3696759"/>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Tree>
    <p:extLst>
      <p:ext uri="{BB962C8B-B14F-4D97-AF65-F5344CB8AC3E}">
        <p14:creationId xmlns:p14="http://schemas.microsoft.com/office/powerpoint/2010/main" val="21019918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4" name="Google Shape;74;g92b3bf485b_0_0"/>
          <p:cNvSpPr txBox="1"/>
          <p:nvPr/>
        </p:nvSpPr>
        <p:spPr>
          <a:xfrm>
            <a:off x="10949275" y="6478075"/>
            <a:ext cx="2259300" cy="1359600"/>
          </a:xfrm>
          <a:prstGeom prst="rect">
            <a:avLst/>
          </a:prstGeom>
          <a:noFill/>
          <a:ln>
            <a:noFill/>
          </a:ln>
        </p:spPr>
        <p:txBody>
          <a:bodyPr spcFirstLastPara="1" wrap="square" lIns="91425" tIns="91425" rIns="91425" bIns="91425" anchor="t" anchorCtr="0">
            <a:noAutofit/>
          </a:bodyPr>
          <a:lstStyle/>
          <a:p>
            <a:pPr>
              <a:buSzPts val="1400"/>
            </a:pPr>
            <a:r>
              <a:rPr lang="en-US" sz="1400" b="0" i="0" u="none" strike="noStrike" cap="none" dirty="0">
                <a:solidFill>
                  <a:srgbClr val="FFFFFF"/>
                </a:solidFill>
                <a:latin typeface="Open Sans SemiBold"/>
                <a:ea typeface="Open Sans SemiBold"/>
                <a:cs typeface="Open Sans SemiBold"/>
                <a:sym typeface="Open Sans SemiBold"/>
              </a:rPr>
              <a:t>CIS </a:t>
            </a:r>
            <a:r>
              <a:rPr lang="en-US" dirty="0">
                <a:solidFill>
                  <a:srgbClr val="FFFFFF"/>
                </a:solidFill>
                <a:latin typeface="Open Sans SemiBold"/>
                <a:ea typeface="Open Sans SemiBold"/>
                <a:cs typeface="Open Sans SemiBold"/>
                <a:sym typeface="Open Sans SemiBold"/>
              </a:rPr>
              <a:t>421/521  </a:t>
            </a:r>
            <a:r>
              <a:rPr lang="en-US" sz="1400" b="0" i="0" u="none" strike="noStrike" cap="none" dirty="0">
                <a:solidFill>
                  <a:srgbClr val="FFFFFF"/>
                </a:solidFill>
                <a:latin typeface="Open Sans SemiBold"/>
                <a:ea typeface="Open Sans SemiBold"/>
                <a:cs typeface="Open Sans SemiBold"/>
                <a:sym typeface="Open Sans SemiBold"/>
              </a:rPr>
              <a:t>|</a:t>
            </a:r>
            <a:r>
              <a:rPr lang="en-US" dirty="0">
                <a:solidFill>
                  <a:srgbClr val="FFFFFF"/>
                </a:solidFill>
                <a:latin typeface="Open Sans SemiBold"/>
                <a:ea typeface="Open Sans SemiBold"/>
                <a:cs typeface="Open Sans SemiBold"/>
                <a:sym typeface="Open Sans SemiBold"/>
              </a:rPr>
              <a:t> 16</a:t>
            </a:r>
            <a:endParaRPr sz="1400" b="0" i="0" u="none" strike="noStrike" cap="none" dirty="0">
              <a:solidFill>
                <a:srgbClr val="FFFFFF"/>
              </a:solidFill>
              <a:latin typeface="Open Sans SemiBold"/>
              <a:ea typeface="Open Sans SemiBold"/>
              <a:cs typeface="Open Sans SemiBold"/>
              <a:sym typeface="Open Sans SemiBold"/>
            </a:endParaRPr>
          </a:p>
        </p:txBody>
      </p:sp>
      <p:sp>
        <p:nvSpPr>
          <p:cNvPr id="82" name="Google Shape;82;g92b3bf485b_0_0"/>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Autofit/>
          </a:bodyPr>
          <a:lstStyle/>
          <a:p>
            <a:pPr>
              <a:buClr>
                <a:schemeClr val="accent1"/>
              </a:buClr>
            </a:pPr>
            <a:r>
              <a:rPr lang="en-US" sz="3400" err="1">
                <a:cs typeface="Arial"/>
              </a:rPr>
              <a:t>Hexapawn</a:t>
            </a:r>
            <a:r>
              <a:rPr lang="en-US" sz="3400">
                <a:cs typeface="Arial"/>
              </a:rPr>
              <a:t>: Simplified Game Tree for 2 Moves</a:t>
            </a:r>
            <a:endParaRPr lang="en-US" sz="3400" b="0"/>
          </a:p>
          <a:p>
            <a:pPr>
              <a:buClr>
                <a:schemeClr val="accent1"/>
              </a:buClr>
            </a:pPr>
            <a:endParaRPr lang="en-US" sz="3400">
              <a:latin typeface="Arial"/>
              <a:cs typeface="Arial"/>
            </a:endParaRPr>
          </a:p>
          <a:p>
            <a:pPr marL="0" indent="0">
              <a:spcBef>
                <a:spcPts val="0"/>
              </a:spcBef>
              <a:buClr>
                <a:schemeClr val="accent1"/>
              </a:buClr>
            </a:pPr>
            <a:endParaRPr lang="en-US" sz="3400"/>
          </a:p>
        </p:txBody>
      </p:sp>
      <p:pic>
        <p:nvPicPr>
          <p:cNvPr id="86" name="Google Shape;86;g92b3bf485b_0_0"/>
          <p:cNvPicPr preferRelativeResize="0"/>
          <p:nvPr/>
        </p:nvPicPr>
        <p:blipFill rotWithShape="1">
          <a:blip r:embed="rId3">
            <a:alphaModFix/>
          </a:blip>
          <a:srcRect l="46493" t="230" r="43071" b="-230"/>
          <a:stretch/>
        </p:blipFill>
        <p:spPr>
          <a:xfrm>
            <a:off x="11603925" y="0"/>
            <a:ext cx="590700" cy="3772950"/>
          </a:xfrm>
          <a:prstGeom prst="rect">
            <a:avLst/>
          </a:prstGeom>
          <a:noFill/>
          <a:ln>
            <a:noFill/>
          </a:ln>
        </p:spPr>
      </p:pic>
      <p:sp>
        <p:nvSpPr>
          <p:cNvPr id="87" name="Google Shape;87;g92b3bf485b_0_0"/>
          <p:cNvSpPr/>
          <p:nvPr/>
        </p:nvSpPr>
        <p:spPr>
          <a:xfrm>
            <a:off x="11603919" y="3696759"/>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4" name="TextBox 3">
            <a:extLst>
              <a:ext uri="{FF2B5EF4-FFF2-40B4-BE49-F238E27FC236}">
                <a16:creationId xmlns:a16="http://schemas.microsoft.com/office/drawing/2014/main" id="{39F6695E-2F67-4BC5-92B5-84456FDC44D5}"/>
              </a:ext>
            </a:extLst>
          </p:cNvPr>
          <p:cNvSpPr txBox="1"/>
          <p:nvPr/>
        </p:nvSpPr>
        <p:spPr>
          <a:xfrm>
            <a:off x="3588775" y="1373607"/>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i="1" dirty="0">
                <a:solidFill>
                  <a:srgbClr val="0066FF"/>
                </a:solidFill>
                <a:latin typeface="Franklin Gothic Medium"/>
              </a:rPr>
              <a:t>White to move</a:t>
            </a:r>
            <a:r>
              <a:rPr lang="en-US" dirty="0">
                <a:latin typeface="Franklin Gothic Medium"/>
              </a:rPr>
              <a:t>​</a:t>
            </a:r>
            <a:endParaRPr lang="en-US" dirty="0"/>
          </a:p>
        </p:txBody>
      </p:sp>
      <p:sp>
        <p:nvSpPr>
          <p:cNvPr id="5" name="TextBox 4">
            <a:extLst>
              <a:ext uri="{FF2B5EF4-FFF2-40B4-BE49-F238E27FC236}">
                <a16:creationId xmlns:a16="http://schemas.microsoft.com/office/drawing/2014/main" id="{A2CFB65E-6D08-46DE-B3C7-9D430BF90485}"/>
              </a:ext>
            </a:extLst>
          </p:cNvPr>
          <p:cNvSpPr txBox="1"/>
          <p:nvPr/>
        </p:nvSpPr>
        <p:spPr>
          <a:xfrm>
            <a:off x="3683000" y="3020740"/>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i="1" dirty="0">
                <a:solidFill>
                  <a:srgbClr val="0066FF"/>
                </a:solidFill>
                <a:latin typeface="Franklin Gothic Medium"/>
              </a:rPr>
              <a:t>Black to move</a:t>
            </a:r>
            <a:r>
              <a:rPr lang="en-US" dirty="0">
                <a:latin typeface="Franklin Gothic Medium"/>
              </a:rPr>
              <a:t>​</a:t>
            </a:r>
            <a:endParaRPr lang="en-US" dirty="0"/>
          </a:p>
        </p:txBody>
      </p:sp>
      <p:sp>
        <p:nvSpPr>
          <p:cNvPr id="6" name="TextBox 5">
            <a:extLst>
              <a:ext uri="{FF2B5EF4-FFF2-40B4-BE49-F238E27FC236}">
                <a16:creationId xmlns:a16="http://schemas.microsoft.com/office/drawing/2014/main" id="{6643B4E7-CCCB-41BF-B7E0-CA4A20DB992C}"/>
              </a:ext>
            </a:extLst>
          </p:cNvPr>
          <p:cNvSpPr txBox="1"/>
          <p:nvPr/>
        </p:nvSpPr>
        <p:spPr>
          <a:xfrm>
            <a:off x="9448800" y="4813710"/>
            <a:ext cx="274320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i="1" dirty="0">
                <a:solidFill>
                  <a:srgbClr val="0066FF"/>
                </a:solidFill>
                <a:latin typeface="Franklin Gothic Medium"/>
              </a:rPr>
              <a:t>White </a:t>
            </a:r>
            <a:r>
              <a:rPr lang="en-US" dirty="0">
                <a:latin typeface="Franklin Gothic Medium"/>
              </a:rPr>
              <a:t>​</a:t>
            </a:r>
            <a:br>
              <a:rPr lang="en-US" dirty="0">
                <a:latin typeface="Franklin Gothic Medium"/>
              </a:rPr>
            </a:br>
            <a:r>
              <a:rPr lang="en-US" i="1" dirty="0">
                <a:solidFill>
                  <a:srgbClr val="0066FF"/>
                </a:solidFill>
                <a:latin typeface="Franklin Gothic Medium"/>
              </a:rPr>
              <a:t>to move</a:t>
            </a:r>
            <a:r>
              <a:rPr lang="en-US" dirty="0">
                <a:latin typeface="Franklin Gothic Medium"/>
              </a:rPr>
              <a:t>​</a:t>
            </a:r>
            <a:endParaRPr lang="en-US" dirty="0"/>
          </a:p>
        </p:txBody>
      </p:sp>
      <p:graphicFrame>
        <p:nvGraphicFramePr>
          <p:cNvPr id="2" name="Table 1">
            <a:extLst>
              <a:ext uri="{FF2B5EF4-FFF2-40B4-BE49-F238E27FC236}">
                <a16:creationId xmlns:a16="http://schemas.microsoft.com/office/drawing/2014/main" id="{CEC7FA3D-B77E-0748-9217-A91BDC1241C0}"/>
              </a:ext>
            </a:extLst>
          </p:cNvPr>
          <p:cNvGraphicFramePr>
            <a:graphicFrameLocks noGrp="1"/>
          </p:cNvGraphicFramePr>
          <p:nvPr>
            <p:extLst>
              <p:ext uri="{D42A27DB-BD31-4B8C-83A1-F6EECF244321}">
                <p14:modId xmlns:p14="http://schemas.microsoft.com/office/powerpoint/2010/main" val="3353625436"/>
              </p:ext>
            </p:extLst>
          </p:nvPr>
        </p:nvGraphicFramePr>
        <p:xfrm>
          <a:off x="4960375" y="1234263"/>
          <a:ext cx="993140" cy="1005840"/>
        </p:xfrm>
        <a:graphic>
          <a:graphicData uri="http://schemas.openxmlformats.org/drawingml/2006/table">
            <a:tbl>
              <a:tblPr firstRow="1" bandRow="1">
                <a:tableStyleId>{95827534-29FB-4541-B439-1F876C23857B}</a:tableStyleId>
              </a:tblPr>
              <a:tblGrid>
                <a:gridCol w="392430">
                  <a:extLst>
                    <a:ext uri="{9D8B030D-6E8A-4147-A177-3AD203B41FA5}">
                      <a16:colId xmlns:a16="http://schemas.microsoft.com/office/drawing/2014/main" val="3857443382"/>
                    </a:ext>
                  </a:extLst>
                </a:gridCol>
                <a:gridCol w="208280">
                  <a:extLst>
                    <a:ext uri="{9D8B030D-6E8A-4147-A177-3AD203B41FA5}">
                      <a16:colId xmlns:a16="http://schemas.microsoft.com/office/drawing/2014/main" val="1108121234"/>
                    </a:ext>
                  </a:extLst>
                </a:gridCol>
                <a:gridCol w="392430">
                  <a:extLst>
                    <a:ext uri="{9D8B030D-6E8A-4147-A177-3AD203B41FA5}">
                      <a16:colId xmlns:a16="http://schemas.microsoft.com/office/drawing/2014/main" val="718537456"/>
                    </a:ext>
                  </a:extLst>
                </a:gridCol>
              </a:tblGrid>
              <a:tr h="276225">
                <a:tc>
                  <a:txBody>
                    <a:bodyPr/>
                    <a:lstStyle/>
                    <a:p>
                      <a:pPr algn="ctr" fontAlgn="base"/>
                      <a:r>
                        <a:rPr lang="en-US" sz="1400" b="0" i="0" u="none" strike="noStrike" cap="none" dirty="0">
                          <a:solidFill>
                            <a:srgbClr val="000000"/>
                          </a:solidFill>
                          <a:effectLst/>
                          <a:latin typeface="Arial"/>
                          <a:ea typeface="Arial"/>
                          <a:cs typeface="Arial"/>
                          <a:sym typeface="Arial"/>
                        </a:rPr>
                        <a:t>⬤</a:t>
                      </a:r>
                      <a:endParaRPr lang="en-US" dirty="0">
                        <a:effectLst/>
                      </a:endParaRPr>
                    </a:p>
                  </a:txBody>
                  <a:tcPr>
                    <a:solidFill>
                      <a:srgbClr val="00B050"/>
                    </a:solidFill>
                  </a:tcPr>
                </a:tc>
                <a:tc>
                  <a:txBody>
                    <a:bodyPr/>
                    <a:lstStyle/>
                    <a:p>
                      <a:pPr algn="ctr" fontAlgn="base"/>
                      <a:r>
                        <a:rPr lang="en-US" sz="1400" b="0" i="0" u="none" strike="noStrike" cap="none" dirty="0">
                          <a:solidFill>
                            <a:srgbClr val="000000"/>
                          </a:solidFill>
                          <a:effectLst/>
                          <a:latin typeface="Arial"/>
                          <a:ea typeface="Arial"/>
                          <a:cs typeface="Arial"/>
                          <a:sym typeface="Arial"/>
                        </a:rPr>
                        <a:t>⬤</a:t>
                      </a:r>
                      <a:endParaRPr lang="en-US" dirty="0">
                        <a:effectLst/>
                      </a:endParaRPr>
                    </a:p>
                  </a:txBody>
                  <a:tcPr/>
                </a:tc>
                <a:tc>
                  <a:txBody>
                    <a:bodyPr/>
                    <a:lstStyle/>
                    <a:p>
                      <a:pPr marL="0" marR="0" indent="0" algn="ctr" defTabSz="914400" rtl="0" eaLnBrk="1" fontAlgn="base" latinLnBrk="0" hangingPunct="1">
                        <a:lnSpc>
                          <a:spcPct val="100000"/>
                        </a:lnSpc>
                        <a:spcBef>
                          <a:spcPts val="0"/>
                        </a:spcBef>
                        <a:spcAft>
                          <a:spcPts val="0"/>
                        </a:spcAft>
                        <a:buClr>
                          <a:srgbClr val="000000"/>
                        </a:buClr>
                        <a:buSzTx/>
                        <a:buFont typeface="Arial"/>
                        <a:buNone/>
                        <a:tabLst/>
                        <a:defRPr/>
                      </a:pPr>
                      <a:r>
                        <a:rPr lang="en-US" sz="1400" b="0" i="0" u="none" strike="noStrike" cap="none" dirty="0">
                          <a:solidFill>
                            <a:srgbClr val="000000"/>
                          </a:solidFill>
                          <a:effectLst/>
                          <a:latin typeface="Arial"/>
                          <a:ea typeface="Arial"/>
                          <a:cs typeface="Arial"/>
                          <a:sym typeface="Arial"/>
                        </a:rPr>
                        <a:t>⬤</a:t>
                      </a:r>
                      <a:r>
                        <a:rPr lang="en-US" sz="1600" dirty="0">
                          <a:effectLst/>
                        </a:rPr>
                        <a:t>​</a:t>
                      </a:r>
                      <a:endParaRPr lang="en-US" dirty="0">
                        <a:effectLst/>
                      </a:endParaRPr>
                    </a:p>
                  </a:txBody>
                  <a:tcPr>
                    <a:solidFill>
                      <a:srgbClr val="00B050"/>
                    </a:solidFill>
                  </a:tcPr>
                </a:tc>
                <a:extLst>
                  <a:ext uri="{0D108BD9-81ED-4DB2-BD59-A6C34878D82A}">
                    <a16:rowId xmlns:a16="http://schemas.microsoft.com/office/drawing/2014/main" val="1682482412"/>
                  </a:ext>
                </a:extLst>
              </a:tr>
              <a:tr h="276225">
                <a:tc>
                  <a:txBody>
                    <a:bodyPr/>
                    <a:lstStyle/>
                    <a:p>
                      <a:pPr algn="ctr" fontAlgn="auto"/>
                      <a:r>
                        <a:rPr lang="en-US" sz="1600">
                          <a:effectLst/>
                        </a:rPr>
                        <a:t>​</a:t>
                      </a:r>
                      <a:endParaRPr lang="en-US" sz="1600" b="1">
                        <a:effectLst/>
                        <a:latin typeface="Arial" panose="020B0604020202020204" pitchFamily="34" charset="0"/>
                      </a:endParaRPr>
                    </a:p>
                  </a:txBody>
                  <a:tcPr/>
                </a:tc>
                <a:tc>
                  <a:txBody>
                    <a:bodyPr/>
                    <a:lstStyle/>
                    <a:p>
                      <a:pPr algn="ctr" fontAlgn="auto"/>
                      <a:r>
                        <a:rPr lang="en-US" sz="1600" dirty="0">
                          <a:effectLst/>
                        </a:rPr>
                        <a:t>​</a:t>
                      </a:r>
                      <a:endParaRPr lang="en-US" sz="1600" b="1" dirty="0">
                        <a:effectLst/>
                        <a:latin typeface="Arial" panose="020B0604020202020204" pitchFamily="34" charset="0"/>
                      </a:endParaRPr>
                    </a:p>
                  </a:txBody>
                  <a:tcPr>
                    <a:solidFill>
                      <a:srgbClr val="00B050"/>
                    </a:solidFill>
                  </a:tcPr>
                </a:tc>
                <a:tc>
                  <a:txBody>
                    <a:bodyPr/>
                    <a:lstStyle/>
                    <a:p>
                      <a:pPr algn="ctr" fontAlgn="auto"/>
                      <a:r>
                        <a:rPr lang="en-US" sz="1600" dirty="0">
                          <a:effectLst/>
                        </a:rPr>
                        <a:t>​</a:t>
                      </a:r>
                      <a:endParaRPr lang="en-US" sz="1600" b="1" dirty="0">
                        <a:effectLst/>
                        <a:latin typeface="Arial" panose="020B0604020202020204" pitchFamily="34" charset="0"/>
                      </a:endParaRPr>
                    </a:p>
                  </a:txBody>
                  <a:tcPr/>
                </a:tc>
                <a:extLst>
                  <a:ext uri="{0D108BD9-81ED-4DB2-BD59-A6C34878D82A}">
                    <a16:rowId xmlns:a16="http://schemas.microsoft.com/office/drawing/2014/main" val="616918630"/>
                  </a:ext>
                </a:extLst>
              </a:tr>
              <a:tr h="276225">
                <a:tc>
                  <a:txBody>
                    <a:bodyPr/>
                    <a:lstStyle/>
                    <a:p>
                      <a:pPr algn="ctr" fontAlgn="base"/>
                      <a:r>
                        <a:rPr lang="en-US" sz="1600" b="0" i="0" u="none" strike="noStrike" cap="none" dirty="0">
                          <a:ln>
                            <a:solidFill>
                              <a:schemeClr val="tx1"/>
                            </a:solidFill>
                          </a:ln>
                          <a:solidFill>
                            <a:srgbClr val="000000">
                              <a:alpha val="0"/>
                            </a:srgbClr>
                          </a:solidFill>
                          <a:effectLst/>
                          <a:latin typeface="Arial"/>
                          <a:ea typeface="Arial"/>
                          <a:cs typeface="Arial"/>
                          <a:sym typeface="Arial"/>
                        </a:rPr>
                        <a:t>⬤</a:t>
                      </a:r>
                      <a:r>
                        <a:rPr lang="en-US" sz="1600" dirty="0">
                          <a:effectLst/>
                        </a:rPr>
                        <a:t>​</a:t>
                      </a:r>
                      <a:endParaRPr lang="en-US" dirty="0">
                        <a:effectLst/>
                      </a:endParaRPr>
                    </a:p>
                  </a:txBody>
                  <a:tcPr>
                    <a:solidFill>
                      <a:srgbClr val="00B050"/>
                    </a:solidFill>
                  </a:tcPr>
                </a:tc>
                <a:tc>
                  <a:txBody>
                    <a:bodyPr/>
                    <a:lstStyle/>
                    <a:p>
                      <a:pPr algn="ctr" fontAlgn="base"/>
                      <a:r>
                        <a:rPr lang="en-US" sz="1400" b="0" i="0" u="none" strike="noStrike" cap="none" dirty="0">
                          <a:ln>
                            <a:solidFill>
                              <a:schemeClr val="tx1"/>
                            </a:solidFill>
                          </a:ln>
                          <a:solidFill>
                            <a:srgbClr val="000000">
                              <a:alpha val="0"/>
                            </a:srgbClr>
                          </a:solidFill>
                          <a:effectLst/>
                          <a:latin typeface="Arial"/>
                          <a:ea typeface="Arial"/>
                          <a:cs typeface="Arial"/>
                          <a:sym typeface="Arial"/>
                        </a:rPr>
                        <a:t>⬤</a:t>
                      </a:r>
                      <a:endParaRPr lang="en-US" dirty="0">
                        <a:effectLst/>
                      </a:endParaRPr>
                    </a:p>
                  </a:txBody>
                  <a:tcPr/>
                </a:tc>
                <a:tc>
                  <a:txBody>
                    <a:bodyPr/>
                    <a:lstStyle/>
                    <a:p>
                      <a:pPr algn="ctr" fontAlgn="base"/>
                      <a:r>
                        <a:rPr lang="en-US" sz="1600" b="0" i="0" u="none" strike="noStrike" cap="none" dirty="0">
                          <a:ln>
                            <a:solidFill>
                              <a:schemeClr val="tx1"/>
                            </a:solidFill>
                          </a:ln>
                          <a:solidFill>
                            <a:srgbClr val="000000">
                              <a:alpha val="0"/>
                            </a:srgbClr>
                          </a:solidFill>
                          <a:effectLst/>
                          <a:latin typeface="Arial"/>
                          <a:ea typeface="Arial"/>
                          <a:cs typeface="Arial"/>
                          <a:sym typeface="Arial"/>
                        </a:rPr>
                        <a:t>⬤</a:t>
                      </a:r>
                      <a:r>
                        <a:rPr lang="en-US" sz="1600" dirty="0">
                          <a:effectLst/>
                        </a:rPr>
                        <a:t>​</a:t>
                      </a:r>
                      <a:endParaRPr lang="en-US" dirty="0">
                        <a:effectLst/>
                      </a:endParaRPr>
                    </a:p>
                  </a:txBody>
                  <a:tcPr>
                    <a:solidFill>
                      <a:srgbClr val="00B050"/>
                    </a:solidFill>
                  </a:tcPr>
                </a:tc>
                <a:extLst>
                  <a:ext uri="{0D108BD9-81ED-4DB2-BD59-A6C34878D82A}">
                    <a16:rowId xmlns:a16="http://schemas.microsoft.com/office/drawing/2014/main" val="1843896532"/>
                  </a:ext>
                </a:extLst>
              </a:tr>
            </a:tbl>
          </a:graphicData>
        </a:graphic>
      </p:graphicFrame>
      <p:graphicFrame>
        <p:nvGraphicFramePr>
          <p:cNvPr id="3" name="Table 2">
            <a:extLst>
              <a:ext uri="{FF2B5EF4-FFF2-40B4-BE49-F238E27FC236}">
                <a16:creationId xmlns:a16="http://schemas.microsoft.com/office/drawing/2014/main" id="{50B351D2-F582-A549-91EF-7227E4B85C53}"/>
              </a:ext>
            </a:extLst>
          </p:cNvPr>
          <p:cNvGraphicFramePr>
            <a:graphicFrameLocks noGrp="1"/>
          </p:cNvGraphicFramePr>
          <p:nvPr>
            <p:extLst>
              <p:ext uri="{D42A27DB-BD31-4B8C-83A1-F6EECF244321}">
                <p14:modId xmlns:p14="http://schemas.microsoft.com/office/powerpoint/2010/main" val="2965307433"/>
              </p:ext>
            </p:extLst>
          </p:nvPr>
        </p:nvGraphicFramePr>
        <p:xfrm>
          <a:off x="2431325" y="2630422"/>
          <a:ext cx="993140" cy="1005840"/>
        </p:xfrm>
        <a:graphic>
          <a:graphicData uri="http://schemas.openxmlformats.org/drawingml/2006/table">
            <a:tbl>
              <a:tblPr firstRow="1" bandRow="1">
                <a:tableStyleId>{95827534-29FB-4541-B439-1F876C23857B}</a:tableStyleId>
              </a:tblPr>
              <a:tblGrid>
                <a:gridCol w="392430">
                  <a:extLst>
                    <a:ext uri="{9D8B030D-6E8A-4147-A177-3AD203B41FA5}">
                      <a16:colId xmlns:a16="http://schemas.microsoft.com/office/drawing/2014/main" val="654620536"/>
                    </a:ext>
                  </a:extLst>
                </a:gridCol>
                <a:gridCol w="208280">
                  <a:extLst>
                    <a:ext uri="{9D8B030D-6E8A-4147-A177-3AD203B41FA5}">
                      <a16:colId xmlns:a16="http://schemas.microsoft.com/office/drawing/2014/main" val="2317238581"/>
                    </a:ext>
                  </a:extLst>
                </a:gridCol>
                <a:gridCol w="392430">
                  <a:extLst>
                    <a:ext uri="{9D8B030D-6E8A-4147-A177-3AD203B41FA5}">
                      <a16:colId xmlns:a16="http://schemas.microsoft.com/office/drawing/2014/main" val="415388264"/>
                    </a:ext>
                  </a:extLst>
                </a:gridCol>
              </a:tblGrid>
              <a:tr h="276225">
                <a:tc>
                  <a:txBody>
                    <a:bodyPr/>
                    <a:lstStyle/>
                    <a:p>
                      <a:pPr algn="ctr" fontAlgn="base"/>
                      <a:r>
                        <a:rPr lang="en-US" sz="1400" b="0" i="0" u="none" strike="noStrike" cap="none" dirty="0">
                          <a:solidFill>
                            <a:srgbClr val="000000"/>
                          </a:solidFill>
                          <a:effectLst/>
                          <a:latin typeface="Arial"/>
                          <a:ea typeface="Arial"/>
                          <a:cs typeface="Arial"/>
                          <a:sym typeface="Arial"/>
                        </a:rPr>
                        <a:t>⬤</a:t>
                      </a:r>
                      <a:endParaRPr lang="en-US" dirty="0">
                        <a:effectLst/>
                      </a:endParaRPr>
                    </a:p>
                  </a:txBody>
                  <a:tcPr>
                    <a:solidFill>
                      <a:srgbClr val="00B050"/>
                    </a:solidFill>
                  </a:tcPr>
                </a:tc>
                <a:tc>
                  <a:txBody>
                    <a:bodyPr/>
                    <a:lstStyle/>
                    <a:p>
                      <a:pPr algn="ctr" fontAlgn="base"/>
                      <a:r>
                        <a:rPr lang="en-US" sz="1400" b="0" i="0" u="none" strike="noStrike" cap="none" dirty="0">
                          <a:solidFill>
                            <a:srgbClr val="000000"/>
                          </a:solidFill>
                          <a:effectLst/>
                          <a:latin typeface="Arial"/>
                          <a:ea typeface="Arial"/>
                          <a:cs typeface="Arial"/>
                          <a:sym typeface="Arial"/>
                        </a:rPr>
                        <a:t>⬤</a:t>
                      </a:r>
                      <a:r>
                        <a:rPr lang="en-US" sz="1600" dirty="0">
                          <a:effectLst/>
                        </a:rPr>
                        <a:t>​</a:t>
                      </a:r>
                      <a:endParaRPr lang="en-US" dirty="0">
                        <a:effectLst/>
                      </a:endParaRPr>
                    </a:p>
                  </a:txBody>
                  <a:tcPr/>
                </a:tc>
                <a:tc>
                  <a:txBody>
                    <a:bodyPr/>
                    <a:lstStyle/>
                    <a:p>
                      <a:pPr algn="ctr" fontAlgn="base"/>
                      <a:r>
                        <a:rPr lang="en-US" sz="1400" b="0" i="0" u="none" strike="noStrike" cap="none" dirty="0">
                          <a:solidFill>
                            <a:srgbClr val="000000"/>
                          </a:solidFill>
                          <a:effectLst/>
                          <a:latin typeface="Arial"/>
                          <a:ea typeface="Arial"/>
                          <a:cs typeface="Arial"/>
                          <a:sym typeface="Arial"/>
                        </a:rPr>
                        <a:t>⬤</a:t>
                      </a:r>
                      <a:r>
                        <a:rPr lang="en-US" sz="1600" dirty="0">
                          <a:effectLst/>
                        </a:rPr>
                        <a:t>​</a:t>
                      </a:r>
                      <a:endParaRPr lang="en-US" dirty="0">
                        <a:effectLst/>
                      </a:endParaRPr>
                    </a:p>
                  </a:txBody>
                  <a:tcPr>
                    <a:solidFill>
                      <a:srgbClr val="00B050"/>
                    </a:solidFill>
                  </a:tcPr>
                </a:tc>
                <a:extLst>
                  <a:ext uri="{0D108BD9-81ED-4DB2-BD59-A6C34878D82A}">
                    <a16:rowId xmlns:a16="http://schemas.microsoft.com/office/drawing/2014/main" val="2953974497"/>
                  </a:ext>
                </a:extLst>
              </a:tr>
              <a:tr h="276225">
                <a:tc>
                  <a:txBody>
                    <a:bodyPr/>
                    <a:lstStyle/>
                    <a:p>
                      <a:pPr algn="ctr" fontAlgn="auto"/>
                      <a:r>
                        <a:rPr lang="en-US" sz="1600" b="0" i="0" u="none" strike="noStrike" cap="none" dirty="0">
                          <a:ln>
                            <a:solidFill>
                              <a:schemeClr val="tx1"/>
                            </a:solidFill>
                          </a:ln>
                          <a:solidFill>
                            <a:srgbClr val="000000">
                              <a:alpha val="0"/>
                            </a:srgbClr>
                          </a:solidFill>
                          <a:effectLst/>
                          <a:latin typeface="Arial"/>
                          <a:ea typeface="Arial"/>
                          <a:cs typeface="Arial"/>
                          <a:sym typeface="Arial"/>
                        </a:rPr>
                        <a:t>⬤</a:t>
                      </a:r>
                      <a:r>
                        <a:rPr lang="en-US" sz="1600" dirty="0">
                          <a:effectLst/>
                        </a:rPr>
                        <a:t>​</a:t>
                      </a:r>
                      <a:endParaRPr lang="en-US" sz="1600" b="1" dirty="0">
                        <a:effectLst/>
                        <a:latin typeface="Arial" panose="020B0604020202020204" pitchFamily="34" charset="0"/>
                      </a:endParaRPr>
                    </a:p>
                  </a:txBody>
                  <a:tcPr>
                    <a:solidFill>
                      <a:srgbClr val="FF0000"/>
                    </a:solidFill>
                  </a:tcPr>
                </a:tc>
                <a:tc>
                  <a:txBody>
                    <a:bodyPr/>
                    <a:lstStyle/>
                    <a:p>
                      <a:pPr algn="ctr" fontAlgn="auto"/>
                      <a:r>
                        <a:rPr lang="en-US" sz="1600" dirty="0">
                          <a:effectLst/>
                        </a:rPr>
                        <a:t>​</a:t>
                      </a:r>
                      <a:endParaRPr lang="en-US" sz="1600" b="1" dirty="0">
                        <a:effectLst/>
                        <a:latin typeface="Arial" panose="020B0604020202020204" pitchFamily="34" charset="0"/>
                      </a:endParaRPr>
                    </a:p>
                  </a:txBody>
                  <a:tcPr>
                    <a:solidFill>
                      <a:srgbClr val="00B050"/>
                    </a:solidFill>
                  </a:tcPr>
                </a:tc>
                <a:tc>
                  <a:txBody>
                    <a:bodyPr/>
                    <a:lstStyle/>
                    <a:p>
                      <a:pPr algn="ctr" fontAlgn="auto"/>
                      <a:r>
                        <a:rPr lang="en-US" sz="1600" dirty="0">
                          <a:effectLst/>
                        </a:rPr>
                        <a:t>​</a:t>
                      </a:r>
                      <a:endParaRPr lang="en-US" sz="1600" b="1" dirty="0">
                        <a:effectLst/>
                        <a:latin typeface="Arial" panose="020B0604020202020204" pitchFamily="34" charset="0"/>
                      </a:endParaRPr>
                    </a:p>
                  </a:txBody>
                  <a:tcPr/>
                </a:tc>
                <a:extLst>
                  <a:ext uri="{0D108BD9-81ED-4DB2-BD59-A6C34878D82A}">
                    <a16:rowId xmlns:a16="http://schemas.microsoft.com/office/drawing/2014/main" val="1063274162"/>
                  </a:ext>
                </a:extLst>
              </a:tr>
              <a:tr h="276225">
                <a:tc>
                  <a:txBody>
                    <a:bodyPr/>
                    <a:lstStyle/>
                    <a:p>
                      <a:pPr algn="ctr" fontAlgn="base"/>
                      <a:r>
                        <a:rPr lang="en-US" sz="1600" dirty="0">
                          <a:effectLst/>
                        </a:rPr>
                        <a:t></a:t>
                      </a:r>
                      <a:endParaRPr lang="en-US" dirty="0">
                        <a:effectLst/>
                      </a:endParaRPr>
                    </a:p>
                  </a:txBody>
                  <a:tcPr>
                    <a:solidFill>
                      <a:srgbClr val="00B050"/>
                    </a:solidFill>
                  </a:tcPr>
                </a:tc>
                <a:tc>
                  <a:txBody>
                    <a:bodyPr/>
                    <a:lstStyle/>
                    <a:p>
                      <a:pPr algn="ctr" fontAlgn="base"/>
                      <a:r>
                        <a:rPr lang="en-US" sz="1600" b="0" i="0" u="none" strike="noStrike" cap="none" dirty="0">
                          <a:ln>
                            <a:solidFill>
                              <a:schemeClr val="tx1"/>
                            </a:solidFill>
                          </a:ln>
                          <a:solidFill>
                            <a:srgbClr val="000000">
                              <a:alpha val="0"/>
                            </a:srgbClr>
                          </a:solidFill>
                          <a:effectLst/>
                          <a:latin typeface="Arial"/>
                          <a:ea typeface="Arial"/>
                          <a:cs typeface="Arial"/>
                          <a:sym typeface="Arial"/>
                        </a:rPr>
                        <a:t>⬤</a:t>
                      </a:r>
                      <a:r>
                        <a:rPr lang="en-US" sz="1600" dirty="0">
                          <a:effectLst/>
                        </a:rPr>
                        <a:t>​</a:t>
                      </a:r>
                      <a:endParaRPr lang="en-US" dirty="0">
                        <a:effectLst/>
                      </a:endParaRPr>
                    </a:p>
                  </a:txBody>
                  <a:tcPr/>
                </a:tc>
                <a:tc>
                  <a:txBody>
                    <a:bodyPr/>
                    <a:lstStyle/>
                    <a:p>
                      <a:pPr algn="ctr" fontAlgn="base"/>
                      <a:r>
                        <a:rPr lang="en-US" sz="1600" b="0" i="0" u="none" strike="noStrike" cap="none" dirty="0">
                          <a:ln>
                            <a:solidFill>
                              <a:schemeClr val="tx1"/>
                            </a:solidFill>
                          </a:ln>
                          <a:solidFill>
                            <a:srgbClr val="000000">
                              <a:alpha val="0"/>
                            </a:srgbClr>
                          </a:solidFill>
                          <a:effectLst/>
                          <a:latin typeface="Arial"/>
                          <a:ea typeface="Arial"/>
                          <a:cs typeface="Arial"/>
                          <a:sym typeface="Arial"/>
                        </a:rPr>
                        <a:t>⬤</a:t>
                      </a:r>
                      <a:r>
                        <a:rPr lang="en-US" sz="1600" dirty="0">
                          <a:effectLst/>
                        </a:rPr>
                        <a:t>​</a:t>
                      </a:r>
                      <a:endParaRPr lang="en-US" dirty="0">
                        <a:effectLst/>
                      </a:endParaRPr>
                    </a:p>
                  </a:txBody>
                  <a:tcPr>
                    <a:solidFill>
                      <a:srgbClr val="00B050"/>
                    </a:solidFill>
                  </a:tcPr>
                </a:tc>
                <a:extLst>
                  <a:ext uri="{0D108BD9-81ED-4DB2-BD59-A6C34878D82A}">
                    <a16:rowId xmlns:a16="http://schemas.microsoft.com/office/drawing/2014/main" val="2359768722"/>
                  </a:ext>
                </a:extLst>
              </a:tr>
            </a:tbl>
          </a:graphicData>
        </a:graphic>
      </p:graphicFrame>
      <p:graphicFrame>
        <p:nvGraphicFramePr>
          <p:cNvPr id="7" name="Table 6">
            <a:extLst>
              <a:ext uri="{FF2B5EF4-FFF2-40B4-BE49-F238E27FC236}">
                <a16:creationId xmlns:a16="http://schemas.microsoft.com/office/drawing/2014/main" id="{6DBB6B53-5896-6C4E-AC5F-D9F4F5BC2804}"/>
              </a:ext>
            </a:extLst>
          </p:cNvPr>
          <p:cNvGraphicFramePr>
            <a:graphicFrameLocks noGrp="1"/>
          </p:cNvGraphicFramePr>
          <p:nvPr>
            <p:extLst>
              <p:ext uri="{D42A27DB-BD31-4B8C-83A1-F6EECF244321}">
                <p14:modId xmlns:p14="http://schemas.microsoft.com/office/powerpoint/2010/main" val="3542120672"/>
              </p:ext>
            </p:extLst>
          </p:nvPr>
        </p:nvGraphicFramePr>
        <p:xfrm>
          <a:off x="4960375" y="2636983"/>
          <a:ext cx="993140" cy="1005840"/>
        </p:xfrm>
        <a:graphic>
          <a:graphicData uri="http://schemas.openxmlformats.org/drawingml/2006/table">
            <a:tbl>
              <a:tblPr firstRow="1" bandRow="1">
                <a:tableStyleId>{95827534-29FB-4541-B439-1F876C23857B}</a:tableStyleId>
              </a:tblPr>
              <a:tblGrid>
                <a:gridCol w="392430">
                  <a:extLst>
                    <a:ext uri="{9D8B030D-6E8A-4147-A177-3AD203B41FA5}">
                      <a16:colId xmlns:a16="http://schemas.microsoft.com/office/drawing/2014/main" val="694265455"/>
                    </a:ext>
                  </a:extLst>
                </a:gridCol>
                <a:gridCol w="208280">
                  <a:extLst>
                    <a:ext uri="{9D8B030D-6E8A-4147-A177-3AD203B41FA5}">
                      <a16:colId xmlns:a16="http://schemas.microsoft.com/office/drawing/2014/main" val="444357142"/>
                    </a:ext>
                  </a:extLst>
                </a:gridCol>
                <a:gridCol w="392430">
                  <a:extLst>
                    <a:ext uri="{9D8B030D-6E8A-4147-A177-3AD203B41FA5}">
                      <a16:colId xmlns:a16="http://schemas.microsoft.com/office/drawing/2014/main" val="3711736191"/>
                    </a:ext>
                  </a:extLst>
                </a:gridCol>
              </a:tblGrid>
              <a:tr h="276225">
                <a:tc>
                  <a:txBody>
                    <a:bodyPr/>
                    <a:lstStyle/>
                    <a:p>
                      <a:pPr algn="ctr" fontAlgn="base"/>
                      <a:r>
                        <a:rPr lang="en-US" sz="1400" b="0" i="0" u="none" strike="noStrike" cap="none" dirty="0">
                          <a:solidFill>
                            <a:srgbClr val="000000"/>
                          </a:solidFill>
                          <a:effectLst/>
                          <a:latin typeface="Arial"/>
                          <a:ea typeface="Arial"/>
                          <a:cs typeface="Arial"/>
                          <a:sym typeface="Arial"/>
                        </a:rPr>
                        <a:t>⬤</a:t>
                      </a:r>
                      <a:r>
                        <a:rPr lang="en-US" sz="1600" dirty="0">
                          <a:effectLst/>
                        </a:rPr>
                        <a:t>​</a:t>
                      </a:r>
                      <a:endParaRPr lang="en-US" dirty="0">
                        <a:effectLst/>
                      </a:endParaRPr>
                    </a:p>
                  </a:txBody>
                  <a:tcPr>
                    <a:solidFill>
                      <a:srgbClr val="00B050"/>
                    </a:solidFill>
                  </a:tcPr>
                </a:tc>
                <a:tc>
                  <a:txBody>
                    <a:bodyPr/>
                    <a:lstStyle/>
                    <a:p>
                      <a:pPr algn="ctr" fontAlgn="base"/>
                      <a:r>
                        <a:rPr lang="en-US" sz="1400" b="0" i="0" u="none" strike="noStrike" cap="none" dirty="0">
                          <a:solidFill>
                            <a:srgbClr val="000000"/>
                          </a:solidFill>
                          <a:effectLst/>
                          <a:latin typeface="Arial"/>
                          <a:ea typeface="Arial"/>
                          <a:cs typeface="Arial"/>
                          <a:sym typeface="Arial"/>
                        </a:rPr>
                        <a:t>⬤</a:t>
                      </a:r>
                      <a:r>
                        <a:rPr lang="en-US" sz="1600" dirty="0">
                          <a:effectLst/>
                        </a:rPr>
                        <a:t>​</a:t>
                      </a:r>
                      <a:endParaRPr lang="en-US" dirty="0">
                        <a:effectLst/>
                      </a:endParaRPr>
                    </a:p>
                  </a:txBody>
                  <a:tcPr/>
                </a:tc>
                <a:tc>
                  <a:txBody>
                    <a:bodyPr/>
                    <a:lstStyle/>
                    <a:p>
                      <a:pPr algn="ctr" fontAlgn="base"/>
                      <a:r>
                        <a:rPr lang="en-US" sz="1400" b="0" i="0" u="none" strike="noStrike" cap="none" dirty="0">
                          <a:solidFill>
                            <a:srgbClr val="000000"/>
                          </a:solidFill>
                          <a:effectLst/>
                          <a:latin typeface="Arial"/>
                          <a:ea typeface="Arial"/>
                          <a:cs typeface="Arial"/>
                          <a:sym typeface="Arial"/>
                        </a:rPr>
                        <a:t>⬤</a:t>
                      </a:r>
                      <a:r>
                        <a:rPr lang="en-US" sz="1600" dirty="0">
                          <a:effectLst/>
                        </a:rPr>
                        <a:t>​</a:t>
                      </a:r>
                      <a:endParaRPr lang="en-US" dirty="0">
                        <a:effectLst/>
                      </a:endParaRPr>
                    </a:p>
                  </a:txBody>
                  <a:tcPr>
                    <a:solidFill>
                      <a:srgbClr val="00B050"/>
                    </a:solidFill>
                  </a:tcPr>
                </a:tc>
                <a:extLst>
                  <a:ext uri="{0D108BD9-81ED-4DB2-BD59-A6C34878D82A}">
                    <a16:rowId xmlns:a16="http://schemas.microsoft.com/office/drawing/2014/main" val="1229288567"/>
                  </a:ext>
                </a:extLst>
              </a:tr>
              <a:tr h="276225">
                <a:tc>
                  <a:txBody>
                    <a:bodyPr/>
                    <a:lstStyle/>
                    <a:p>
                      <a:pPr algn="ctr" fontAlgn="auto"/>
                      <a:r>
                        <a:rPr lang="en-US" sz="1600">
                          <a:effectLst/>
                        </a:rPr>
                        <a:t>​</a:t>
                      </a:r>
                      <a:endParaRPr lang="en-US" sz="1600" b="1">
                        <a:effectLst/>
                        <a:latin typeface="Arial" panose="020B0604020202020204" pitchFamily="34" charset="0"/>
                      </a:endParaRPr>
                    </a:p>
                  </a:txBody>
                  <a:tcPr/>
                </a:tc>
                <a:tc>
                  <a:txBody>
                    <a:bodyPr/>
                    <a:lstStyle/>
                    <a:p>
                      <a:pPr algn="ctr" fontAlgn="auto"/>
                      <a:r>
                        <a:rPr lang="en-US" sz="1600" b="0" i="0" u="none" strike="noStrike" cap="none" dirty="0">
                          <a:ln>
                            <a:solidFill>
                              <a:schemeClr val="tx1"/>
                            </a:solidFill>
                          </a:ln>
                          <a:solidFill>
                            <a:srgbClr val="000000">
                              <a:alpha val="0"/>
                            </a:srgbClr>
                          </a:solidFill>
                          <a:effectLst/>
                          <a:latin typeface="Arial"/>
                          <a:ea typeface="Arial"/>
                          <a:cs typeface="Arial"/>
                          <a:sym typeface="Arial"/>
                        </a:rPr>
                        <a:t>⬤</a:t>
                      </a:r>
                      <a:r>
                        <a:rPr lang="en-US" sz="1600" dirty="0">
                          <a:effectLst/>
                        </a:rPr>
                        <a:t>​</a:t>
                      </a:r>
                      <a:endParaRPr lang="en-US" sz="1600" b="1" dirty="0">
                        <a:effectLst/>
                        <a:latin typeface="Arial" panose="020B0604020202020204" pitchFamily="34" charset="0"/>
                      </a:endParaRPr>
                    </a:p>
                  </a:txBody>
                  <a:tcPr>
                    <a:solidFill>
                      <a:srgbClr val="FF0000"/>
                    </a:solidFill>
                  </a:tcPr>
                </a:tc>
                <a:tc>
                  <a:txBody>
                    <a:bodyPr/>
                    <a:lstStyle/>
                    <a:p>
                      <a:pPr algn="ctr" fontAlgn="auto"/>
                      <a:r>
                        <a:rPr lang="en-US" sz="1600" dirty="0">
                          <a:effectLst/>
                        </a:rPr>
                        <a:t>​</a:t>
                      </a:r>
                      <a:endParaRPr lang="en-US" sz="1600" b="1" dirty="0">
                        <a:effectLst/>
                        <a:latin typeface="Arial" panose="020B0604020202020204" pitchFamily="34" charset="0"/>
                      </a:endParaRPr>
                    </a:p>
                  </a:txBody>
                  <a:tcPr/>
                </a:tc>
                <a:extLst>
                  <a:ext uri="{0D108BD9-81ED-4DB2-BD59-A6C34878D82A}">
                    <a16:rowId xmlns:a16="http://schemas.microsoft.com/office/drawing/2014/main" val="1936529314"/>
                  </a:ext>
                </a:extLst>
              </a:tr>
              <a:tr h="276225">
                <a:tc>
                  <a:txBody>
                    <a:bodyPr/>
                    <a:lstStyle/>
                    <a:p>
                      <a:pPr algn="ctr" fontAlgn="base"/>
                      <a:r>
                        <a:rPr lang="en-US" sz="1400" b="0" i="0" u="none" strike="noStrike" cap="none" dirty="0">
                          <a:ln>
                            <a:solidFill>
                              <a:schemeClr val="tx1"/>
                            </a:solidFill>
                          </a:ln>
                          <a:solidFill>
                            <a:srgbClr val="000000">
                              <a:alpha val="0"/>
                            </a:srgbClr>
                          </a:solidFill>
                          <a:effectLst/>
                          <a:latin typeface="Arial"/>
                          <a:ea typeface="Arial"/>
                          <a:cs typeface="Arial"/>
                          <a:sym typeface="Arial"/>
                        </a:rPr>
                        <a:t>⬤</a:t>
                      </a:r>
                      <a:endParaRPr lang="en-US" dirty="0">
                        <a:effectLst/>
                      </a:endParaRPr>
                    </a:p>
                  </a:txBody>
                  <a:tcPr>
                    <a:solidFill>
                      <a:srgbClr val="00B050"/>
                    </a:solidFill>
                  </a:tcPr>
                </a:tc>
                <a:tc>
                  <a:txBody>
                    <a:bodyPr/>
                    <a:lstStyle/>
                    <a:p>
                      <a:pPr algn="ctr" fontAlgn="base"/>
                      <a:r>
                        <a:rPr lang="en-US" sz="1600" dirty="0">
                          <a:effectLst/>
                        </a:rPr>
                        <a:t>​</a:t>
                      </a:r>
                      <a:endParaRPr lang="en-US" dirty="0">
                        <a:effectLst/>
                      </a:endParaRPr>
                    </a:p>
                  </a:txBody>
                  <a:tcPr/>
                </a:tc>
                <a:tc>
                  <a:txBody>
                    <a:bodyPr/>
                    <a:lstStyle/>
                    <a:p>
                      <a:pPr algn="ctr" fontAlgn="base"/>
                      <a:r>
                        <a:rPr lang="en-US" sz="1600" b="0" i="0" u="none" strike="noStrike" cap="none" dirty="0">
                          <a:ln>
                            <a:solidFill>
                              <a:schemeClr val="tx1"/>
                            </a:solidFill>
                          </a:ln>
                          <a:solidFill>
                            <a:srgbClr val="000000">
                              <a:alpha val="0"/>
                            </a:srgbClr>
                          </a:solidFill>
                          <a:effectLst/>
                          <a:latin typeface="Arial"/>
                          <a:ea typeface="Arial"/>
                          <a:cs typeface="Arial"/>
                          <a:sym typeface="Arial"/>
                        </a:rPr>
                        <a:t>⬤</a:t>
                      </a:r>
                      <a:r>
                        <a:rPr lang="en-US" sz="1600" dirty="0">
                          <a:effectLst/>
                        </a:rPr>
                        <a:t>​</a:t>
                      </a:r>
                      <a:endParaRPr lang="en-US" dirty="0">
                        <a:effectLst/>
                      </a:endParaRPr>
                    </a:p>
                  </a:txBody>
                  <a:tcPr>
                    <a:solidFill>
                      <a:srgbClr val="00B050"/>
                    </a:solidFill>
                  </a:tcPr>
                </a:tc>
                <a:extLst>
                  <a:ext uri="{0D108BD9-81ED-4DB2-BD59-A6C34878D82A}">
                    <a16:rowId xmlns:a16="http://schemas.microsoft.com/office/drawing/2014/main" val="3448685893"/>
                  </a:ext>
                </a:extLst>
              </a:tr>
            </a:tbl>
          </a:graphicData>
        </a:graphic>
      </p:graphicFrame>
      <p:graphicFrame>
        <p:nvGraphicFramePr>
          <p:cNvPr id="8" name="Table 7">
            <a:extLst>
              <a:ext uri="{FF2B5EF4-FFF2-40B4-BE49-F238E27FC236}">
                <a16:creationId xmlns:a16="http://schemas.microsoft.com/office/drawing/2014/main" id="{5B4056DA-8F65-204F-B474-4E8A1E5EBC63}"/>
              </a:ext>
            </a:extLst>
          </p:cNvPr>
          <p:cNvGraphicFramePr>
            <a:graphicFrameLocks noGrp="1"/>
          </p:cNvGraphicFramePr>
          <p:nvPr>
            <p:extLst>
              <p:ext uri="{D42A27DB-BD31-4B8C-83A1-F6EECF244321}">
                <p14:modId xmlns:p14="http://schemas.microsoft.com/office/powerpoint/2010/main" val="2399391590"/>
              </p:ext>
            </p:extLst>
          </p:nvPr>
        </p:nvGraphicFramePr>
        <p:xfrm>
          <a:off x="7609050" y="2630422"/>
          <a:ext cx="993140" cy="1005840"/>
        </p:xfrm>
        <a:graphic>
          <a:graphicData uri="http://schemas.openxmlformats.org/drawingml/2006/table">
            <a:tbl>
              <a:tblPr firstRow="1" bandRow="1">
                <a:tableStyleId>{95827534-29FB-4541-B439-1F876C23857B}</a:tableStyleId>
              </a:tblPr>
              <a:tblGrid>
                <a:gridCol w="392430">
                  <a:extLst>
                    <a:ext uri="{9D8B030D-6E8A-4147-A177-3AD203B41FA5}">
                      <a16:colId xmlns:a16="http://schemas.microsoft.com/office/drawing/2014/main" val="1963094605"/>
                    </a:ext>
                  </a:extLst>
                </a:gridCol>
                <a:gridCol w="208280">
                  <a:extLst>
                    <a:ext uri="{9D8B030D-6E8A-4147-A177-3AD203B41FA5}">
                      <a16:colId xmlns:a16="http://schemas.microsoft.com/office/drawing/2014/main" val="3020042187"/>
                    </a:ext>
                  </a:extLst>
                </a:gridCol>
                <a:gridCol w="392430">
                  <a:extLst>
                    <a:ext uri="{9D8B030D-6E8A-4147-A177-3AD203B41FA5}">
                      <a16:colId xmlns:a16="http://schemas.microsoft.com/office/drawing/2014/main" val="3132769722"/>
                    </a:ext>
                  </a:extLst>
                </a:gridCol>
              </a:tblGrid>
              <a:tr h="0">
                <a:tc>
                  <a:txBody>
                    <a:bodyPr/>
                    <a:lstStyle/>
                    <a:p>
                      <a:pPr algn="ctr" fontAlgn="base"/>
                      <a:r>
                        <a:rPr lang="en-US" sz="1400" b="0" i="0" u="none" strike="noStrike" cap="none" dirty="0">
                          <a:solidFill>
                            <a:srgbClr val="000000"/>
                          </a:solidFill>
                          <a:effectLst/>
                          <a:latin typeface="Arial"/>
                          <a:ea typeface="Arial"/>
                          <a:cs typeface="Arial"/>
                          <a:sym typeface="Arial"/>
                        </a:rPr>
                        <a:t>⬤</a:t>
                      </a:r>
                      <a:r>
                        <a:rPr lang="en-US" sz="1600" dirty="0">
                          <a:effectLst/>
                        </a:rPr>
                        <a:t>​</a:t>
                      </a:r>
                      <a:endParaRPr lang="en-US" dirty="0">
                        <a:effectLst/>
                      </a:endParaRPr>
                    </a:p>
                  </a:txBody>
                  <a:tcPr>
                    <a:solidFill>
                      <a:srgbClr val="00B050"/>
                    </a:solidFill>
                  </a:tcPr>
                </a:tc>
                <a:tc>
                  <a:txBody>
                    <a:bodyPr/>
                    <a:lstStyle/>
                    <a:p>
                      <a:pPr algn="ctr" fontAlgn="base"/>
                      <a:r>
                        <a:rPr lang="en-US" sz="1400" b="0" i="0" u="none" strike="noStrike" cap="none" dirty="0">
                          <a:solidFill>
                            <a:srgbClr val="000000"/>
                          </a:solidFill>
                          <a:effectLst/>
                          <a:latin typeface="Arial"/>
                          <a:ea typeface="Arial"/>
                          <a:cs typeface="Arial"/>
                          <a:sym typeface="Arial"/>
                        </a:rPr>
                        <a:t>⬤</a:t>
                      </a:r>
                      <a:endParaRPr lang="en-US" dirty="0">
                        <a:effectLst/>
                      </a:endParaRPr>
                    </a:p>
                  </a:txBody>
                  <a:tcPr/>
                </a:tc>
                <a:tc>
                  <a:txBody>
                    <a:bodyPr/>
                    <a:lstStyle/>
                    <a:p>
                      <a:pPr algn="ctr" fontAlgn="base"/>
                      <a:r>
                        <a:rPr lang="en-US" sz="1400" b="0" i="0" u="none" strike="noStrike" cap="none" dirty="0">
                          <a:solidFill>
                            <a:srgbClr val="000000"/>
                          </a:solidFill>
                          <a:effectLst/>
                          <a:latin typeface="Arial"/>
                          <a:ea typeface="Arial"/>
                          <a:cs typeface="Arial"/>
                          <a:sym typeface="Arial"/>
                        </a:rPr>
                        <a:t>⬤</a:t>
                      </a:r>
                      <a:endParaRPr lang="en-US" dirty="0">
                        <a:effectLst/>
                      </a:endParaRPr>
                    </a:p>
                  </a:txBody>
                  <a:tcPr>
                    <a:solidFill>
                      <a:srgbClr val="00B050"/>
                    </a:solidFill>
                  </a:tcPr>
                </a:tc>
                <a:extLst>
                  <a:ext uri="{0D108BD9-81ED-4DB2-BD59-A6C34878D82A}">
                    <a16:rowId xmlns:a16="http://schemas.microsoft.com/office/drawing/2014/main" val="1528048054"/>
                  </a:ext>
                </a:extLst>
              </a:tr>
              <a:tr h="276225">
                <a:tc>
                  <a:txBody>
                    <a:bodyPr/>
                    <a:lstStyle/>
                    <a:p>
                      <a:pPr algn="ctr" fontAlgn="auto"/>
                      <a:r>
                        <a:rPr lang="en-US" sz="1600">
                          <a:effectLst/>
                        </a:rPr>
                        <a:t>​</a:t>
                      </a:r>
                      <a:endParaRPr lang="en-US" sz="1600" b="1">
                        <a:effectLst/>
                        <a:latin typeface="Arial" panose="020B0604020202020204" pitchFamily="34" charset="0"/>
                      </a:endParaRPr>
                    </a:p>
                  </a:txBody>
                  <a:tcPr/>
                </a:tc>
                <a:tc>
                  <a:txBody>
                    <a:bodyPr/>
                    <a:lstStyle/>
                    <a:p>
                      <a:pPr algn="ctr" fontAlgn="auto"/>
                      <a:r>
                        <a:rPr lang="en-US" sz="1600" dirty="0">
                          <a:effectLst/>
                        </a:rPr>
                        <a:t>​</a:t>
                      </a:r>
                      <a:endParaRPr lang="en-US" sz="1600" b="1" dirty="0">
                        <a:effectLst/>
                        <a:latin typeface="Arial" panose="020B0604020202020204" pitchFamily="34" charset="0"/>
                      </a:endParaRPr>
                    </a:p>
                  </a:txBody>
                  <a:tcPr>
                    <a:solidFill>
                      <a:srgbClr val="00B050"/>
                    </a:solidFill>
                  </a:tcPr>
                </a:tc>
                <a:tc>
                  <a:txBody>
                    <a:bodyPr/>
                    <a:lstStyle/>
                    <a:p>
                      <a:pPr algn="ctr" fontAlgn="auto"/>
                      <a:r>
                        <a:rPr lang="en-US" sz="1600" b="0" i="0" u="none" strike="noStrike" cap="none" dirty="0">
                          <a:ln>
                            <a:solidFill>
                              <a:schemeClr val="tx1"/>
                            </a:solidFill>
                          </a:ln>
                          <a:solidFill>
                            <a:srgbClr val="000000">
                              <a:alpha val="0"/>
                            </a:srgbClr>
                          </a:solidFill>
                          <a:effectLst/>
                          <a:latin typeface="Arial"/>
                          <a:ea typeface="Arial"/>
                          <a:cs typeface="Arial"/>
                          <a:sym typeface="Arial"/>
                        </a:rPr>
                        <a:t>⬤</a:t>
                      </a:r>
                      <a:r>
                        <a:rPr lang="en-US" sz="1600" dirty="0">
                          <a:effectLst/>
                        </a:rPr>
                        <a:t>​</a:t>
                      </a:r>
                      <a:endParaRPr lang="en-US" sz="1600" b="1" dirty="0">
                        <a:effectLst/>
                        <a:latin typeface="Arial" panose="020B0604020202020204" pitchFamily="34" charset="0"/>
                      </a:endParaRPr>
                    </a:p>
                  </a:txBody>
                  <a:tcPr>
                    <a:solidFill>
                      <a:srgbClr val="FF0000"/>
                    </a:solidFill>
                  </a:tcPr>
                </a:tc>
                <a:extLst>
                  <a:ext uri="{0D108BD9-81ED-4DB2-BD59-A6C34878D82A}">
                    <a16:rowId xmlns:a16="http://schemas.microsoft.com/office/drawing/2014/main" val="541564093"/>
                  </a:ext>
                </a:extLst>
              </a:tr>
              <a:tr h="276225">
                <a:tc>
                  <a:txBody>
                    <a:bodyPr/>
                    <a:lstStyle/>
                    <a:p>
                      <a:pPr algn="ctr" fontAlgn="base"/>
                      <a:r>
                        <a:rPr lang="en-US" sz="1600" b="0" i="0" u="none" strike="noStrike" cap="none" dirty="0">
                          <a:ln>
                            <a:solidFill>
                              <a:schemeClr val="tx1"/>
                            </a:solidFill>
                          </a:ln>
                          <a:solidFill>
                            <a:srgbClr val="000000">
                              <a:alpha val="0"/>
                            </a:srgbClr>
                          </a:solidFill>
                          <a:effectLst/>
                          <a:latin typeface="Arial"/>
                          <a:ea typeface="Arial"/>
                          <a:cs typeface="Arial"/>
                          <a:sym typeface="Arial"/>
                        </a:rPr>
                        <a:t>⬤</a:t>
                      </a:r>
                      <a:r>
                        <a:rPr lang="en-US" sz="1600" dirty="0">
                          <a:effectLst/>
                        </a:rPr>
                        <a:t>​</a:t>
                      </a:r>
                      <a:endParaRPr lang="en-US" dirty="0">
                        <a:effectLst/>
                      </a:endParaRPr>
                    </a:p>
                  </a:txBody>
                  <a:tcPr>
                    <a:solidFill>
                      <a:srgbClr val="00B050"/>
                    </a:solidFill>
                  </a:tcPr>
                </a:tc>
                <a:tc>
                  <a:txBody>
                    <a:bodyPr/>
                    <a:lstStyle/>
                    <a:p>
                      <a:pPr algn="ctr" fontAlgn="base"/>
                      <a:r>
                        <a:rPr lang="en-US" sz="1600" b="0" i="0" u="none" strike="noStrike" cap="none" dirty="0">
                          <a:ln>
                            <a:solidFill>
                              <a:schemeClr val="tx1"/>
                            </a:solidFill>
                          </a:ln>
                          <a:solidFill>
                            <a:srgbClr val="000000">
                              <a:alpha val="0"/>
                            </a:srgbClr>
                          </a:solidFill>
                          <a:effectLst/>
                          <a:latin typeface="Arial"/>
                          <a:ea typeface="Arial"/>
                          <a:cs typeface="Arial"/>
                          <a:sym typeface="Arial"/>
                        </a:rPr>
                        <a:t>⬤</a:t>
                      </a:r>
                      <a:r>
                        <a:rPr lang="en-US" sz="1600" dirty="0">
                          <a:effectLst/>
                        </a:rPr>
                        <a:t>​</a:t>
                      </a:r>
                      <a:endParaRPr lang="en-US" dirty="0">
                        <a:effectLst/>
                      </a:endParaRPr>
                    </a:p>
                  </a:txBody>
                  <a:tcPr/>
                </a:tc>
                <a:tc>
                  <a:txBody>
                    <a:bodyPr/>
                    <a:lstStyle/>
                    <a:p>
                      <a:pPr algn="ctr" fontAlgn="base"/>
                      <a:r>
                        <a:rPr lang="en-US" sz="1600" dirty="0">
                          <a:effectLst/>
                        </a:rPr>
                        <a:t>​</a:t>
                      </a:r>
                      <a:endParaRPr lang="en-US" dirty="0">
                        <a:effectLst/>
                      </a:endParaRPr>
                    </a:p>
                  </a:txBody>
                  <a:tcPr>
                    <a:solidFill>
                      <a:srgbClr val="00B050"/>
                    </a:solidFill>
                  </a:tcPr>
                </a:tc>
                <a:extLst>
                  <a:ext uri="{0D108BD9-81ED-4DB2-BD59-A6C34878D82A}">
                    <a16:rowId xmlns:a16="http://schemas.microsoft.com/office/drawing/2014/main" val="2349749201"/>
                  </a:ext>
                </a:extLst>
              </a:tr>
            </a:tbl>
          </a:graphicData>
        </a:graphic>
      </p:graphicFrame>
      <p:cxnSp>
        <p:nvCxnSpPr>
          <p:cNvPr id="14" name="Straight Arrow Connector 13">
            <a:extLst>
              <a:ext uri="{FF2B5EF4-FFF2-40B4-BE49-F238E27FC236}">
                <a16:creationId xmlns:a16="http://schemas.microsoft.com/office/drawing/2014/main" id="{FF81ECCF-34DA-2F40-AAF8-3BE566B06DB2}"/>
              </a:ext>
            </a:extLst>
          </p:cNvPr>
          <p:cNvCxnSpPr>
            <a:cxnSpLocks/>
          </p:cNvCxnSpPr>
          <p:nvPr/>
        </p:nvCxnSpPr>
        <p:spPr>
          <a:xfrm>
            <a:off x="5456945" y="2240103"/>
            <a:ext cx="0" cy="3457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2A1D96A-5A6C-A94F-B050-4445328BA208}"/>
              </a:ext>
            </a:extLst>
          </p:cNvPr>
          <p:cNvCxnSpPr>
            <a:cxnSpLocks/>
          </p:cNvCxnSpPr>
          <p:nvPr/>
        </p:nvCxnSpPr>
        <p:spPr>
          <a:xfrm flipH="1">
            <a:off x="3456333" y="2215820"/>
            <a:ext cx="1412362" cy="3700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FEEE71FC-6058-474A-9F27-692365149AEE}"/>
              </a:ext>
            </a:extLst>
          </p:cNvPr>
          <p:cNvCxnSpPr>
            <a:cxnSpLocks/>
          </p:cNvCxnSpPr>
          <p:nvPr/>
        </p:nvCxnSpPr>
        <p:spPr>
          <a:xfrm>
            <a:off x="6057895" y="2240103"/>
            <a:ext cx="1453125" cy="3968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9B2EFA9E-EB3F-3A41-AF13-0B7752AD535F}"/>
              </a:ext>
            </a:extLst>
          </p:cNvPr>
          <p:cNvCxnSpPr>
            <a:cxnSpLocks/>
          </p:cNvCxnSpPr>
          <p:nvPr/>
        </p:nvCxnSpPr>
        <p:spPr>
          <a:xfrm flipH="1">
            <a:off x="1841500" y="3669771"/>
            <a:ext cx="615221" cy="6863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D1004311-CAD6-4C4F-856E-DA24EEA0D46B}"/>
              </a:ext>
            </a:extLst>
          </p:cNvPr>
          <p:cNvCxnSpPr>
            <a:cxnSpLocks/>
          </p:cNvCxnSpPr>
          <p:nvPr/>
        </p:nvCxnSpPr>
        <p:spPr>
          <a:xfrm flipH="1">
            <a:off x="2921545" y="3706548"/>
            <a:ext cx="6350" cy="6127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FA5C3DEE-AF06-DC41-A737-32726D2A4432}"/>
              </a:ext>
            </a:extLst>
          </p:cNvPr>
          <p:cNvCxnSpPr>
            <a:cxnSpLocks/>
          </p:cNvCxnSpPr>
          <p:nvPr/>
        </p:nvCxnSpPr>
        <p:spPr>
          <a:xfrm>
            <a:off x="3424465" y="3734478"/>
            <a:ext cx="537935" cy="6216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867A4EE2-30E8-F246-9633-83E55747C982}"/>
              </a:ext>
            </a:extLst>
          </p:cNvPr>
          <p:cNvCxnSpPr>
            <a:cxnSpLocks/>
          </p:cNvCxnSpPr>
          <p:nvPr/>
        </p:nvCxnSpPr>
        <p:spPr>
          <a:xfrm>
            <a:off x="5057776" y="3706548"/>
            <a:ext cx="207875" cy="7970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FDA7A2A5-B405-0949-A02C-A2085B21B69B}"/>
              </a:ext>
            </a:extLst>
          </p:cNvPr>
          <p:cNvCxnSpPr>
            <a:cxnSpLocks/>
          </p:cNvCxnSpPr>
          <p:nvPr/>
        </p:nvCxnSpPr>
        <p:spPr>
          <a:xfrm>
            <a:off x="6033174" y="3595398"/>
            <a:ext cx="2263220" cy="9529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84E9E781-7225-9641-8B9E-9CDBFA3E73D3}"/>
              </a:ext>
            </a:extLst>
          </p:cNvPr>
          <p:cNvCxnSpPr>
            <a:cxnSpLocks/>
          </p:cNvCxnSpPr>
          <p:nvPr/>
        </p:nvCxnSpPr>
        <p:spPr>
          <a:xfrm>
            <a:off x="5577748" y="3735483"/>
            <a:ext cx="539941" cy="7607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B51798CD-0BB3-0340-9203-812D36829E89}"/>
              </a:ext>
            </a:extLst>
          </p:cNvPr>
          <p:cNvCxnSpPr>
            <a:cxnSpLocks/>
          </p:cNvCxnSpPr>
          <p:nvPr/>
        </p:nvCxnSpPr>
        <p:spPr>
          <a:xfrm>
            <a:off x="5953317" y="3718719"/>
            <a:ext cx="1160227" cy="7774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aphicFrame>
        <p:nvGraphicFramePr>
          <p:cNvPr id="33" name="Table 32">
            <a:extLst>
              <a:ext uri="{FF2B5EF4-FFF2-40B4-BE49-F238E27FC236}">
                <a16:creationId xmlns:a16="http://schemas.microsoft.com/office/drawing/2014/main" id="{693F26F1-DDD5-6C44-9C81-0A63F304EDD2}"/>
              </a:ext>
            </a:extLst>
          </p:cNvPr>
          <p:cNvGraphicFramePr>
            <a:graphicFrameLocks noGrp="1"/>
          </p:cNvGraphicFramePr>
          <p:nvPr>
            <p:extLst>
              <p:ext uri="{D42A27DB-BD31-4B8C-83A1-F6EECF244321}">
                <p14:modId xmlns:p14="http://schemas.microsoft.com/office/powerpoint/2010/main" val="2115656105"/>
              </p:ext>
            </p:extLst>
          </p:nvPr>
        </p:nvGraphicFramePr>
        <p:xfrm>
          <a:off x="3588392" y="4533679"/>
          <a:ext cx="993140" cy="1005840"/>
        </p:xfrm>
        <a:graphic>
          <a:graphicData uri="http://schemas.openxmlformats.org/drawingml/2006/table">
            <a:tbl>
              <a:tblPr firstRow="1" bandRow="1">
                <a:tableStyleId>{95827534-29FB-4541-B439-1F876C23857B}</a:tableStyleId>
              </a:tblPr>
              <a:tblGrid>
                <a:gridCol w="392430">
                  <a:extLst>
                    <a:ext uri="{9D8B030D-6E8A-4147-A177-3AD203B41FA5}">
                      <a16:colId xmlns:a16="http://schemas.microsoft.com/office/drawing/2014/main" val="654620536"/>
                    </a:ext>
                  </a:extLst>
                </a:gridCol>
                <a:gridCol w="208280">
                  <a:extLst>
                    <a:ext uri="{9D8B030D-6E8A-4147-A177-3AD203B41FA5}">
                      <a16:colId xmlns:a16="http://schemas.microsoft.com/office/drawing/2014/main" val="2317238581"/>
                    </a:ext>
                  </a:extLst>
                </a:gridCol>
                <a:gridCol w="392430">
                  <a:extLst>
                    <a:ext uri="{9D8B030D-6E8A-4147-A177-3AD203B41FA5}">
                      <a16:colId xmlns:a16="http://schemas.microsoft.com/office/drawing/2014/main" val="415388264"/>
                    </a:ext>
                  </a:extLst>
                </a:gridCol>
              </a:tblGrid>
              <a:tr h="276225">
                <a:tc>
                  <a:txBody>
                    <a:bodyPr/>
                    <a:lstStyle/>
                    <a:p>
                      <a:pPr algn="ctr" fontAlgn="base"/>
                      <a:r>
                        <a:rPr lang="en-US" sz="1400" b="0" i="0" u="none" strike="noStrike" cap="none" dirty="0">
                          <a:solidFill>
                            <a:srgbClr val="000000"/>
                          </a:solidFill>
                          <a:effectLst/>
                          <a:latin typeface="Arial"/>
                          <a:ea typeface="Arial"/>
                          <a:cs typeface="Arial"/>
                          <a:sym typeface="Arial"/>
                        </a:rPr>
                        <a:t>⬤</a:t>
                      </a:r>
                      <a:endParaRPr lang="en-US" dirty="0">
                        <a:effectLst/>
                      </a:endParaRPr>
                    </a:p>
                  </a:txBody>
                  <a:tcPr>
                    <a:solidFill>
                      <a:srgbClr val="00B050"/>
                    </a:solidFill>
                  </a:tcPr>
                </a:tc>
                <a:tc>
                  <a:txBody>
                    <a:bodyPr/>
                    <a:lstStyle/>
                    <a:p>
                      <a:pPr algn="ctr" fontAlgn="base"/>
                      <a:r>
                        <a:rPr lang="en-US" sz="1400" b="0" i="0" u="none" strike="noStrike" cap="none" dirty="0">
                          <a:solidFill>
                            <a:srgbClr val="000000"/>
                          </a:solidFill>
                          <a:effectLst/>
                          <a:latin typeface="Arial"/>
                          <a:ea typeface="Arial"/>
                          <a:cs typeface="Arial"/>
                          <a:sym typeface="Arial"/>
                        </a:rPr>
                        <a:t>⬤</a:t>
                      </a:r>
                      <a:r>
                        <a:rPr lang="en-US" sz="1600" dirty="0">
                          <a:effectLst/>
                        </a:rPr>
                        <a:t>​</a:t>
                      </a:r>
                      <a:endParaRPr lang="en-US" dirty="0">
                        <a:effectLst/>
                      </a:endParaRPr>
                    </a:p>
                  </a:txBody>
                  <a:tcPr/>
                </a:tc>
                <a:tc>
                  <a:txBody>
                    <a:bodyPr/>
                    <a:lstStyle/>
                    <a:p>
                      <a:pPr algn="ctr" fontAlgn="base"/>
                      <a:r>
                        <a:rPr lang="en-US" sz="1600" dirty="0">
                          <a:effectLst/>
                        </a:rPr>
                        <a:t>​</a:t>
                      </a:r>
                      <a:endParaRPr lang="en-US" dirty="0">
                        <a:effectLst/>
                      </a:endParaRPr>
                    </a:p>
                  </a:txBody>
                  <a:tcPr>
                    <a:solidFill>
                      <a:srgbClr val="00B050"/>
                    </a:solidFill>
                  </a:tcPr>
                </a:tc>
                <a:extLst>
                  <a:ext uri="{0D108BD9-81ED-4DB2-BD59-A6C34878D82A}">
                    <a16:rowId xmlns:a16="http://schemas.microsoft.com/office/drawing/2014/main" val="2953974497"/>
                  </a:ext>
                </a:extLst>
              </a:tr>
              <a:tr h="276225">
                <a:tc>
                  <a:txBody>
                    <a:bodyPr/>
                    <a:lstStyle/>
                    <a:p>
                      <a:pPr algn="ctr" fontAlgn="auto"/>
                      <a:r>
                        <a:rPr lang="en-US" sz="1600" b="0" i="0" u="none" strike="noStrike" cap="none" dirty="0">
                          <a:ln>
                            <a:solidFill>
                              <a:schemeClr val="tx1"/>
                            </a:solidFill>
                          </a:ln>
                          <a:solidFill>
                            <a:srgbClr val="000000">
                              <a:alpha val="0"/>
                            </a:srgbClr>
                          </a:solidFill>
                          <a:effectLst/>
                          <a:latin typeface="Arial"/>
                          <a:ea typeface="Arial"/>
                          <a:cs typeface="Arial"/>
                          <a:sym typeface="Arial"/>
                        </a:rPr>
                        <a:t>⬤</a:t>
                      </a:r>
                      <a:r>
                        <a:rPr lang="en-US" sz="1600" dirty="0">
                          <a:effectLst/>
                        </a:rPr>
                        <a:t>​</a:t>
                      </a:r>
                      <a:endParaRPr lang="en-US" sz="1600" b="1" dirty="0">
                        <a:effectLst/>
                        <a:latin typeface="Arial" panose="020B0604020202020204" pitchFamily="34" charset="0"/>
                      </a:endParaRPr>
                    </a:p>
                  </a:txBody>
                  <a:tcPr>
                    <a:noFill/>
                  </a:tcPr>
                </a:tc>
                <a:tc>
                  <a:txBody>
                    <a:bodyPr/>
                    <a:lstStyle/>
                    <a:p>
                      <a:pPr algn="ctr" fontAlgn="auto"/>
                      <a:r>
                        <a:rPr lang="en-US" sz="1600" dirty="0">
                          <a:effectLst/>
                        </a:rPr>
                        <a:t>​</a:t>
                      </a:r>
                      <a:endParaRPr lang="en-US" sz="1600" b="1" dirty="0">
                        <a:effectLst/>
                        <a:latin typeface="Arial" panose="020B0604020202020204" pitchFamily="34" charset="0"/>
                      </a:endParaRPr>
                    </a:p>
                  </a:txBody>
                  <a:tcPr>
                    <a:solidFill>
                      <a:srgbClr val="00B050"/>
                    </a:solidFill>
                  </a:tcPr>
                </a:tc>
                <a:tc>
                  <a:txBody>
                    <a:bodyPr/>
                    <a:lstStyle/>
                    <a:p>
                      <a:pPr algn="ctr" fontAlgn="auto"/>
                      <a:r>
                        <a:rPr lang="en-US" sz="1600" dirty="0">
                          <a:effectLst/>
                        </a:rPr>
                        <a:t>​</a:t>
                      </a:r>
                      <a:r>
                        <a:rPr lang="en-US" sz="1600" b="0" i="0" u="none" strike="noStrike" cap="none" dirty="0">
                          <a:ln>
                            <a:solidFill>
                              <a:schemeClr val="tx1"/>
                            </a:solidFill>
                          </a:ln>
                          <a:solidFill>
                            <a:srgbClr val="000000"/>
                          </a:solidFill>
                          <a:effectLst/>
                          <a:latin typeface="Arial"/>
                          <a:ea typeface="Arial"/>
                          <a:cs typeface="Arial"/>
                          <a:sym typeface="Arial"/>
                        </a:rPr>
                        <a:t>⬤</a:t>
                      </a:r>
                      <a:endParaRPr lang="en-US" sz="1600" b="1" dirty="0">
                        <a:effectLst/>
                        <a:latin typeface="Arial" panose="020B0604020202020204" pitchFamily="34" charset="0"/>
                      </a:endParaRPr>
                    </a:p>
                  </a:txBody>
                  <a:tcPr>
                    <a:solidFill>
                      <a:srgbClr val="FF0000"/>
                    </a:solidFill>
                  </a:tcPr>
                </a:tc>
                <a:extLst>
                  <a:ext uri="{0D108BD9-81ED-4DB2-BD59-A6C34878D82A}">
                    <a16:rowId xmlns:a16="http://schemas.microsoft.com/office/drawing/2014/main" val="1063274162"/>
                  </a:ext>
                </a:extLst>
              </a:tr>
              <a:tr h="276225">
                <a:tc>
                  <a:txBody>
                    <a:bodyPr/>
                    <a:lstStyle/>
                    <a:p>
                      <a:pPr algn="ctr" fontAlgn="base"/>
                      <a:r>
                        <a:rPr lang="en-US" sz="1600" dirty="0">
                          <a:effectLst/>
                        </a:rPr>
                        <a:t></a:t>
                      </a:r>
                      <a:endParaRPr lang="en-US" dirty="0">
                        <a:effectLst/>
                      </a:endParaRPr>
                    </a:p>
                  </a:txBody>
                  <a:tcPr>
                    <a:solidFill>
                      <a:srgbClr val="00B050"/>
                    </a:solidFill>
                  </a:tcPr>
                </a:tc>
                <a:tc>
                  <a:txBody>
                    <a:bodyPr/>
                    <a:lstStyle/>
                    <a:p>
                      <a:pPr algn="ctr" fontAlgn="base"/>
                      <a:r>
                        <a:rPr lang="en-US" sz="1600" b="0" i="0" u="none" strike="noStrike" cap="none" dirty="0">
                          <a:ln>
                            <a:solidFill>
                              <a:schemeClr val="tx1"/>
                            </a:solidFill>
                          </a:ln>
                          <a:solidFill>
                            <a:srgbClr val="000000">
                              <a:alpha val="0"/>
                            </a:srgbClr>
                          </a:solidFill>
                          <a:effectLst/>
                          <a:latin typeface="Arial"/>
                          <a:ea typeface="Arial"/>
                          <a:cs typeface="Arial"/>
                          <a:sym typeface="Arial"/>
                        </a:rPr>
                        <a:t>⬤</a:t>
                      </a:r>
                      <a:r>
                        <a:rPr lang="en-US" sz="1600" dirty="0">
                          <a:effectLst/>
                        </a:rPr>
                        <a:t>​</a:t>
                      </a:r>
                      <a:endParaRPr lang="en-US" dirty="0">
                        <a:effectLst/>
                      </a:endParaRPr>
                    </a:p>
                  </a:txBody>
                  <a:tcPr/>
                </a:tc>
                <a:tc>
                  <a:txBody>
                    <a:bodyPr/>
                    <a:lstStyle/>
                    <a:p>
                      <a:pPr algn="ctr" fontAlgn="base"/>
                      <a:r>
                        <a:rPr lang="en-US" sz="1600" b="0" i="0" u="none" strike="noStrike" cap="none" dirty="0">
                          <a:ln>
                            <a:solidFill>
                              <a:schemeClr val="tx1"/>
                            </a:solidFill>
                          </a:ln>
                          <a:solidFill>
                            <a:srgbClr val="000000">
                              <a:alpha val="0"/>
                            </a:srgbClr>
                          </a:solidFill>
                          <a:effectLst/>
                          <a:latin typeface="Arial"/>
                          <a:ea typeface="Arial"/>
                          <a:cs typeface="Arial"/>
                          <a:sym typeface="Arial"/>
                        </a:rPr>
                        <a:t>⬤</a:t>
                      </a:r>
                      <a:r>
                        <a:rPr lang="en-US" sz="1600" dirty="0">
                          <a:effectLst/>
                        </a:rPr>
                        <a:t>​</a:t>
                      </a:r>
                      <a:endParaRPr lang="en-US" dirty="0">
                        <a:effectLst/>
                      </a:endParaRPr>
                    </a:p>
                  </a:txBody>
                  <a:tcPr>
                    <a:solidFill>
                      <a:srgbClr val="00B050"/>
                    </a:solidFill>
                  </a:tcPr>
                </a:tc>
                <a:extLst>
                  <a:ext uri="{0D108BD9-81ED-4DB2-BD59-A6C34878D82A}">
                    <a16:rowId xmlns:a16="http://schemas.microsoft.com/office/drawing/2014/main" val="2359768722"/>
                  </a:ext>
                </a:extLst>
              </a:tr>
            </a:tbl>
          </a:graphicData>
        </a:graphic>
      </p:graphicFrame>
      <p:graphicFrame>
        <p:nvGraphicFramePr>
          <p:cNvPr id="34" name="Table 33">
            <a:extLst>
              <a:ext uri="{FF2B5EF4-FFF2-40B4-BE49-F238E27FC236}">
                <a16:creationId xmlns:a16="http://schemas.microsoft.com/office/drawing/2014/main" id="{AFE9B799-A090-244E-A453-D346B41FA4AD}"/>
              </a:ext>
            </a:extLst>
          </p:cNvPr>
          <p:cNvGraphicFramePr>
            <a:graphicFrameLocks noGrp="1"/>
          </p:cNvGraphicFramePr>
          <p:nvPr>
            <p:extLst>
              <p:ext uri="{D42A27DB-BD31-4B8C-83A1-F6EECF244321}">
                <p14:modId xmlns:p14="http://schemas.microsoft.com/office/powerpoint/2010/main" val="1007456867"/>
              </p:ext>
            </p:extLst>
          </p:nvPr>
        </p:nvGraphicFramePr>
        <p:xfrm>
          <a:off x="2417414" y="4503558"/>
          <a:ext cx="993140" cy="1005840"/>
        </p:xfrm>
        <a:graphic>
          <a:graphicData uri="http://schemas.openxmlformats.org/drawingml/2006/table">
            <a:tbl>
              <a:tblPr firstRow="1" bandRow="1">
                <a:tableStyleId>{95827534-29FB-4541-B439-1F876C23857B}</a:tableStyleId>
              </a:tblPr>
              <a:tblGrid>
                <a:gridCol w="392430">
                  <a:extLst>
                    <a:ext uri="{9D8B030D-6E8A-4147-A177-3AD203B41FA5}">
                      <a16:colId xmlns:a16="http://schemas.microsoft.com/office/drawing/2014/main" val="654620536"/>
                    </a:ext>
                  </a:extLst>
                </a:gridCol>
                <a:gridCol w="208280">
                  <a:extLst>
                    <a:ext uri="{9D8B030D-6E8A-4147-A177-3AD203B41FA5}">
                      <a16:colId xmlns:a16="http://schemas.microsoft.com/office/drawing/2014/main" val="2317238581"/>
                    </a:ext>
                  </a:extLst>
                </a:gridCol>
                <a:gridCol w="392430">
                  <a:extLst>
                    <a:ext uri="{9D8B030D-6E8A-4147-A177-3AD203B41FA5}">
                      <a16:colId xmlns:a16="http://schemas.microsoft.com/office/drawing/2014/main" val="415388264"/>
                    </a:ext>
                  </a:extLst>
                </a:gridCol>
              </a:tblGrid>
              <a:tr h="276225">
                <a:tc>
                  <a:txBody>
                    <a:bodyPr/>
                    <a:lstStyle/>
                    <a:p>
                      <a:pPr algn="ctr" fontAlgn="base"/>
                      <a:r>
                        <a:rPr lang="en-US" sz="1400" b="0" i="0" u="none" strike="noStrike" cap="none" dirty="0">
                          <a:solidFill>
                            <a:srgbClr val="000000"/>
                          </a:solidFill>
                          <a:effectLst/>
                          <a:latin typeface="Arial"/>
                          <a:ea typeface="Arial"/>
                          <a:cs typeface="Arial"/>
                          <a:sym typeface="Arial"/>
                        </a:rPr>
                        <a:t>⬤</a:t>
                      </a:r>
                      <a:endParaRPr lang="en-US" dirty="0">
                        <a:effectLst/>
                      </a:endParaRPr>
                    </a:p>
                  </a:txBody>
                  <a:tcPr>
                    <a:solidFill>
                      <a:srgbClr val="00B050"/>
                    </a:solidFill>
                  </a:tcPr>
                </a:tc>
                <a:tc>
                  <a:txBody>
                    <a:bodyPr/>
                    <a:lstStyle/>
                    <a:p>
                      <a:pPr algn="ctr" fontAlgn="base"/>
                      <a:endParaRPr lang="en-US" dirty="0">
                        <a:effectLst/>
                      </a:endParaRPr>
                    </a:p>
                  </a:txBody>
                  <a:tcPr/>
                </a:tc>
                <a:tc>
                  <a:txBody>
                    <a:bodyPr/>
                    <a:lstStyle/>
                    <a:p>
                      <a:pPr algn="ctr" fontAlgn="base"/>
                      <a:r>
                        <a:rPr lang="en-US" sz="1400" b="0" i="0" u="none" strike="noStrike" cap="none" dirty="0">
                          <a:solidFill>
                            <a:srgbClr val="000000"/>
                          </a:solidFill>
                          <a:effectLst/>
                          <a:latin typeface="Arial"/>
                          <a:ea typeface="Arial"/>
                          <a:cs typeface="Arial"/>
                          <a:sym typeface="Arial"/>
                        </a:rPr>
                        <a:t>⬤</a:t>
                      </a:r>
                      <a:r>
                        <a:rPr lang="en-US" sz="1600" dirty="0">
                          <a:effectLst/>
                        </a:rPr>
                        <a:t>​</a:t>
                      </a:r>
                      <a:endParaRPr lang="en-US" dirty="0">
                        <a:effectLst/>
                      </a:endParaRPr>
                    </a:p>
                  </a:txBody>
                  <a:tcPr>
                    <a:solidFill>
                      <a:srgbClr val="00B050"/>
                    </a:solidFill>
                  </a:tcPr>
                </a:tc>
                <a:extLst>
                  <a:ext uri="{0D108BD9-81ED-4DB2-BD59-A6C34878D82A}">
                    <a16:rowId xmlns:a16="http://schemas.microsoft.com/office/drawing/2014/main" val="2953974497"/>
                  </a:ext>
                </a:extLst>
              </a:tr>
              <a:tr h="276225">
                <a:tc>
                  <a:txBody>
                    <a:bodyPr/>
                    <a:lstStyle/>
                    <a:p>
                      <a:pPr algn="ctr" fontAlgn="auto"/>
                      <a:r>
                        <a:rPr lang="en-US" sz="1600" b="0" i="0" u="none" strike="noStrike" cap="none" dirty="0">
                          <a:ln>
                            <a:solidFill>
                              <a:schemeClr val="tx1"/>
                            </a:solidFill>
                          </a:ln>
                          <a:solidFill>
                            <a:srgbClr val="000000">
                              <a:alpha val="0"/>
                            </a:srgbClr>
                          </a:solidFill>
                          <a:effectLst/>
                          <a:latin typeface="Arial"/>
                          <a:ea typeface="Arial"/>
                          <a:cs typeface="Arial"/>
                          <a:sym typeface="Arial"/>
                        </a:rPr>
                        <a:t>⬤</a:t>
                      </a:r>
                      <a:r>
                        <a:rPr lang="en-US" sz="1600" dirty="0">
                          <a:effectLst/>
                        </a:rPr>
                        <a:t>​</a:t>
                      </a:r>
                      <a:endParaRPr lang="en-US" sz="1600" b="1" dirty="0">
                        <a:effectLst/>
                        <a:latin typeface="Arial" panose="020B0604020202020204" pitchFamily="34" charset="0"/>
                      </a:endParaRPr>
                    </a:p>
                  </a:txBody>
                  <a:tcPr>
                    <a:noFill/>
                  </a:tcPr>
                </a:tc>
                <a:tc>
                  <a:txBody>
                    <a:bodyPr/>
                    <a:lstStyle/>
                    <a:p>
                      <a:pPr algn="ctr" fontAlgn="auto"/>
                      <a:r>
                        <a:rPr lang="en-US" sz="1600" b="0" i="0" u="none" strike="noStrike" cap="none" dirty="0">
                          <a:ln>
                            <a:solidFill>
                              <a:schemeClr val="tx1"/>
                            </a:solidFill>
                          </a:ln>
                          <a:solidFill>
                            <a:srgbClr val="000000"/>
                          </a:solidFill>
                          <a:effectLst/>
                          <a:latin typeface="Arial"/>
                          <a:ea typeface="Arial"/>
                          <a:cs typeface="Arial"/>
                          <a:sym typeface="Arial"/>
                        </a:rPr>
                        <a:t>⬤</a:t>
                      </a:r>
                      <a:r>
                        <a:rPr lang="en-US" sz="1600" dirty="0">
                          <a:effectLst/>
                        </a:rPr>
                        <a:t>​</a:t>
                      </a:r>
                      <a:endParaRPr lang="en-US" sz="1600" b="1" dirty="0">
                        <a:effectLst/>
                        <a:latin typeface="Arial" panose="020B0604020202020204" pitchFamily="34" charset="0"/>
                      </a:endParaRPr>
                    </a:p>
                  </a:txBody>
                  <a:tcPr>
                    <a:solidFill>
                      <a:srgbClr val="FF0000"/>
                    </a:solidFill>
                  </a:tcPr>
                </a:tc>
                <a:tc>
                  <a:txBody>
                    <a:bodyPr/>
                    <a:lstStyle/>
                    <a:p>
                      <a:pPr algn="ctr" fontAlgn="auto"/>
                      <a:r>
                        <a:rPr lang="en-US" sz="1600" dirty="0">
                          <a:effectLst/>
                        </a:rPr>
                        <a:t>​</a:t>
                      </a:r>
                      <a:endParaRPr lang="en-US" sz="1600" b="1" dirty="0">
                        <a:effectLst/>
                        <a:latin typeface="Arial" panose="020B0604020202020204" pitchFamily="34" charset="0"/>
                      </a:endParaRPr>
                    </a:p>
                  </a:txBody>
                  <a:tcPr/>
                </a:tc>
                <a:extLst>
                  <a:ext uri="{0D108BD9-81ED-4DB2-BD59-A6C34878D82A}">
                    <a16:rowId xmlns:a16="http://schemas.microsoft.com/office/drawing/2014/main" val="1063274162"/>
                  </a:ext>
                </a:extLst>
              </a:tr>
              <a:tr h="276225">
                <a:tc>
                  <a:txBody>
                    <a:bodyPr/>
                    <a:lstStyle/>
                    <a:p>
                      <a:pPr algn="ctr" fontAlgn="base"/>
                      <a:r>
                        <a:rPr lang="en-US" sz="1600" dirty="0">
                          <a:effectLst/>
                        </a:rPr>
                        <a:t></a:t>
                      </a:r>
                      <a:endParaRPr lang="en-US" dirty="0">
                        <a:effectLst/>
                      </a:endParaRPr>
                    </a:p>
                  </a:txBody>
                  <a:tcPr>
                    <a:solidFill>
                      <a:srgbClr val="00B050"/>
                    </a:solidFill>
                  </a:tcPr>
                </a:tc>
                <a:tc>
                  <a:txBody>
                    <a:bodyPr/>
                    <a:lstStyle/>
                    <a:p>
                      <a:pPr algn="ctr" fontAlgn="base"/>
                      <a:r>
                        <a:rPr lang="en-US" sz="1600" b="0" i="0" u="none" strike="noStrike" cap="none" dirty="0">
                          <a:ln>
                            <a:solidFill>
                              <a:schemeClr val="tx1"/>
                            </a:solidFill>
                          </a:ln>
                          <a:solidFill>
                            <a:srgbClr val="000000">
                              <a:alpha val="0"/>
                            </a:srgbClr>
                          </a:solidFill>
                          <a:effectLst/>
                          <a:latin typeface="Arial"/>
                          <a:ea typeface="Arial"/>
                          <a:cs typeface="Arial"/>
                          <a:sym typeface="Arial"/>
                        </a:rPr>
                        <a:t>⬤</a:t>
                      </a:r>
                      <a:r>
                        <a:rPr lang="en-US" sz="1600" dirty="0">
                          <a:effectLst/>
                        </a:rPr>
                        <a:t>​</a:t>
                      </a:r>
                      <a:endParaRPr lang="en-US" dirty="0">
                        <a:effectLst/>
                      </a:endParaRPr>
                    </a:p>
                  </a:txBody>
                  <a:tcPr/>
                </a:tc>
                <a:tc>
                  <a:txBody>
                    <a:bodyPr/>
                    <a:lstStyle/>
                    <a:p>
                      <a:pPr algn="ctr" fontAlgn="base"/>
                      <a:r>
                        <a:rPr lang="en-US" sz="1600" b="0" i="0" u="none" strike="noStrike" cap="none" dirty="0">
                          <a:ln>
                            <a:solidFill>
                              <a:schemeClr val="tx1"/>
                            </a:solidFill>
                          </a:ln>
                          <a:solidFill>
                            <a:srgbClr val="000000">
                              <a:alpha val="0"/>
                            </a:srgbClr>
                          </a:solidFill>
                          <a:effectLst/>
                          <a:latin typeface="Arial"/>
                          <a:ea typeface="Arial"/>
                          <a:cs typeface="Arial"/>
                          <a:sym typeface="Arial"/>
                        </a:rPr>
                        <a:t>⬤</a:t>
                      </a:r>
                      <a:r>
                        <a:rPr lang="en-US" sz="1600" dirty="0">
                          <a:effectLst/>
                        </a:rPr>
                        <a:t>​</a:t>
                      </a:r>
                      <a:endParaRPr lang="en-US" dirty="0">
                        <a:effectLst/>
                      </a:endParaRPr>
                    </a:p>
                  </a:txBody>
                  <a:tcPr>
                    <a:solidFill>
                      <a:srgbClr val="00B050"/>
                    </a:solidFill>
                  </a:tcPr>
                </a:tc>
                <a:extLst>
                  <a:ext uri="{0D108BD9-81ED-4DB2-BD59-A6C34878D82A}">
                    <a16:rowId xmlns:a16="http://schemas.microsoft.com/office/drawing/2014/main" val="2359768722"/>
                  </a:ext>
                </a:extLst>
              </a:tr>
            </a:tbl>
          </a:graphicData>
        </a:graphic>
      </p:graphicFrame>
      <p:graphicFrame>
        <p:nvGraphicFramePr>
          <p:cNvPr id="35" name="Table 34">
            <a:extLst>
              <a:ext uri="{FF2B5EF4-FFF2-40B4-BE49-F238E27FC236}">
                <a16:creationId xmlns:a16="http://schemas.microsoft.com/office/drawing/2014/main" id="{10A6FFA8-319C-824C-A0BC-26A9B729A383}"/>
              </a:ext>
            </a:extLst>
          </p:cNvPr>
          <p:cNvGraphicFramePr>
            <a:graphicFrameLocks noGrp="1"/>
          </p:cNvGraphicFramePr>
          <p:nvPr>
            <p:extLst>
              <p:ext uri="{D42A27DB-BD31-4B8C-83A1-F6EECF244321}">
                <p14:modId xmlns:p14="http://schemas.microsoft.com/office/powerpoint/2010/main" val="1708605364"/>
              </p:ext>
            </p:extLst>
          </p:nvPr>
        </p:nvGraphicFramePr>
        <p:xfrm>
          <a:off x="1155970" y="4503558"/>
          <a:ext cx="1015365" cy="1005840"/>
        </p:xfrm>
        <a:graphic>
          <a:graphicData uri="http://schemas.openxmlformats.org/drawingml/2006/table">
            <a:tbl>
              <a:tblPr firstRow="1" bandRow="1">
                <a:tableStyleId>{95827534-29FB-4541-B439-1F876C23857B}</a:tableStyleId>
              </a:tblPr>
              <a:tblGrid>
                <a:gridCol w="414655">
                  <a:extLst>
                    <a:ext uri="{9D8B030D-6E8A-4147-A177-3AD203B41FA5}">
                      <a16:colId xmlns:a16="http://schemas.microsoft.com/office/drawing/2014/main" val="654620536"/>
                    </a:ext>
                  </a:extLst>
                </a:gridCol>
                <a:gridCol w="208280">
                  <a:extLst>
                    <a:ext uri="{9D8B030D-6E8A-4147-A177-3AD203B41FA5}">
                      <a16:colId xmlns:a16="http://schemas.microsoft.com/office/drawing/2014/main" val="2317238581"/>
                    </a:ext>
                  </a:extLst>
                </a:gridCol>
                <a:gridCol w="392430">
                  <a:extLst>
                    <a:ext uri="{9D8B030D-6E8A-4147-A177-3AD203B41FA5}">
                      <a16:colId xmlns:a16="http://schemas.microsoft.com/office/drawing/2014/main" val="415388264"/>
                    </a:ext>
                  </a:extLst>
                </a:gridCol>
              </a:tblGrid>
              <a:tr h="276225">
                <a:tc>
                  <a:txBody>
                    <a:bodyPr/>
                    <a:lstStyle/>
                    <a:p>
                      <a:pPr algn="ctr" fontAlgn="base"/>
                      <a:r>
                        <a:rPr lang="en-US" sz="1400" b="0" i="0" u="none" strike="noStrike" cap="none" dirty="0">
                          <a:ln>
                            <a:solidFill>
                              <a:schemeClr val="tx1"/>
                            </a:solidFill>
                          </a:ln>
                          <a:solidFill>
                            <a:srgbClr val="000000"/>
                          </a:solidFill>
                          <a:effectLst/>
                          <a:latin typeface="Arial"/>
                          <a:ea typeface="Arial"/>
                          <a:cs typeface="Arial"/>
                          <a:sym typeface="Arial"/>
                        </a:rPr>
                        <a:t>⬤</a:t>
                      </a:r>
                      <a:endParaRPr lang="en-US" dirty="0">
                        <a:effectLst/>
                      </a:endParaRPr>
                    </a:p>
                  </a:txBody>
                  <a:tcPr>
                    <a:solidFill>
                      <a:srgbClr val="00B050"/>
                    </a:solidFill>
                  </a:tcPr>
                </a:tc>
                <a:tc>
                  <a:txBody>
                    <a:bodyPr/>
                    <a:lstStyle/>
                    <a:p>
                      <a:pPr algn="ctr" fontAlgn="base"/>
                      <a:r>
                        <a:rPr lang="en-US" sz="1600" dirty="0">
                          <a:effectLst/>
                        </a:rPr>
                        <a:t>​</a:t>
                      </a:r>
                      <a:endParaRPr lang="en-US" dirty="0">
                        <a:effectLst/>
                      </a:endParaRPr>
                    </a:p>
                  </a:txBody>
                  <a:tcPr/>
                </a:tc>
                <a:tc>
                  <a:txBody>
                    <a:bodyPr/>
                    <a:lstStyle/>
                    <a:p>
                      <a:pPr algn="ctr" fontAlgn="base"/>
                      <a:r>
                        <a:rPr lang="en-US" sz="1400" b="0" i="0" u="none" strike="noStrike" cap="none" dirty="0">
                          <a:solidFill>
                            <a:srgbClr val="000000"/>
                          </a:solidFill>
                          <a:effectLst/>
                          <a:latin typeface="Arial"/>
                          <a:ea typeface="Arial"/>
                          <a:cs typeface="Arial"/>
                          <a:sym typeface="Arial"/>
                        </a:rPr>
                        <a:t>⬤</a:t>
                      </a:r>
                      <a:r>
                        <a:rPr lang="en-US" sz="1600" dirty="0">
                          <a:effectLst/>
                        </a:rPr>
                        <a:t>​</a:t>
                      </a:r>
                      <a:endParaRPr lang="en-US" dirty="0">
                        <a:effectLst/>
                      </a:endParaRPr>
                    </a:p>
                  </a:txBody>
                  <a:tcPr>
                    <a:solidFill>
                      <a:srgbClr val="00B050"/>
                    </a:solidFill>
                  </a:tcPr>
                </a:tc>
                <a:extLst>
                  <a:ext uri="{0D108BD9-81ED-4DB2-BD59-A6C34878D82A}">
                    <a16:rowId xmlns:a16="http://schemas.microsoft.com/office/drawing/2014/main" val="2953974497"/>
                  </a:ext>
                </a:extLst>
              </a:tr>
              <a:tr h="276225">
                <a:tc>
                  <a:txBody>
                    <a:bodyPr/>
                    <a:lstStyle/>
                    <a:p>
                      <a:pPr algn="ctr" fontAlgn="auto"/>
                      <a:r>
                        <a:rPr lang="en-US" sz="1600" b="0" i="0" u="none" strike="noStrike" cap="none" dirty="0">
                          <a:ln>
                            <a:solidFill>
                              <a:schemeClr val="tx1"/>
                            </a:solidFill>
                          </a:ln>
                          <a:solidFill>
                            <a:srgbClr val="000000"/>
                          </a:solidFill>
                          <a:effectLst/>
                          <a:latin typeface="Arial"/>
                          <a:ea typeface="Arial"/>
                          <a:cs typeface="Arial"/>
                          <a:sym typeface="Arial"/>
                        </a:rPr>
                        <a:t>⬤</a:t>
                      </a:r>
                      <a:r>
                        <a:rPr lang="en-US" sz="1600" dirty="0">
                          <a:effectLst/>
                        </a:rPr>
                        <a:t>​</a:t>
                      </a:r>
                      <a:endParaRPr lang="en-US" sz="1600" b="1" dirty="0">
                        <a:effectLst/>
                        <a:latin typeface="Arial" panose="020B0604020202020204" pitchFamily="34" charset="0"/>
                      </a:endParaRPr>
                    </a:p>
                  </a:txBody>
                  <a:tcPr>
                    <a:solidFill>
                      <a:srgbClr val="FF0000"/>
                    </a:solidFill>
                  </a:tcPr>
                </a:tc>
                <a:tc>
                  <a:txBody>
                    <a:bodyPr/>
                    <a:lstStyle/>
                    <a:p>
                      <a:pPr algn="ctr" fontAlgn="auto"/>
                      <a:r>
                        <a:rPr lang="en-US" sz="1600" dirty="0">
                          <a:effectLst/>
                        </a:rPr>
                        <a:t>​</a:t>
                      </a:r>
                      <a:endParaRPr lang="en-US" sz="1600" b="1" dirty="0">
                        <a:effectLst/>
                        <a:latin typeface="Arial" panose="020B0604020202020204" pitchFamily="34" charset="0"/>
                      </a:endParaRPr>
                    </a:p>
                  </a:txBody>
                  <a:tcPr>
                    <a:solidFill>
                      <a:srgbClr val="00B050"/>
                    </a:solidFill>
                  </a:tcPr>
                </a:tc>
                <a:tc>
                  <a:txBody>
                    <a:bodyPr/>
                    <a:lstStyle/>
                    <a:p>
                      <a:pPr algn="ctr" fontAlgn="auto"/>
                      <a:r>
                        <a:rPr lang="en-US" sz="1600" dirty="0">
                          <a:effectLst/>
                        </a:rPr>
                        <a:t>​</a:t>
                      </a:r>
                      <a:endParaRPr lang="en-US" sz="1600" b="1" dirty="0">
                        <a:effectLst/>
                        <a:latin typeface="Arial" panose="020B0604020202020204" pitchFamily="34" charset="0"/>
                      </a:endParaRPr>
                    </a:p>
                  </a:txBody>
                  <a:tcPr/>
                </a:tc>
                <a:extLst>
                  <a:ext uri="{0D108BD9-81ED-4DB2-BD59-A6C34878D82A}">
                    <a16:rowId xmlns:a16="http://schemas.microsoft.com/office/drawing/2014/main" val="1063274162"/>
                  </a:ext>
                </a:extLst>
              </a:tr>
              <a:tr h="276225">
                <a:tc>
                  <a:txBody>
                    <a:bodyPr/>
                    <a:lstStyle/>
                    <a:p>
                      <a:pPr algn="ctr" fontAlgn="base"/>
                      <a:r>
                        <a:rPr lang="en-US" sz="1600" dirty="0">
                          <a:effectLst/>
                        </a:rPr>
                        <a:t></a:t>
                      </a:r>
                      <a:endParaRPr lang="en-US" dirty="0">
                        <a:effectLst/>
                      </a:endParaRPr>
                    </a:p>
                  </a:txBody>
                  <a:tcPr>
                    <a:solidFill>
                      <a:srgbClr val="00B050"/>
                    </a:solidFill>
                  </a:tcPr>
                </a:tc>
                <a:tc>
                  <a:txBody>
                    <a:bodyPr/>
                    <a:lstStyle/>
                    <a:p>
                      <a:pPr algn="ctr" fontAlgn="base"/>
                      <a:r>
                        <a:rPr lang="en-US" sz="1600" b="0" i="0" u="none" strike="noStrike" cap="none" dirty="0">
                          <a:ln>
                            <a:solidFill>
                              <a:schemeClr val="tx1"/>
                            </a:solidFill>
                          </a:ln>
                          <a:solidFill>
                            <a:srgbClr val="000000">
                              <a:alpha val="0"/>
                            </a:srgbClr>
                          </a:solidFill>
                          <a:effectLst/>
                          <a:latin typeface="Arial"/>
                          <a:ea typeface="Arial"/>
                          <a:cs typeface="Arial"/>
                          <a:sym typeface="Arial"/>
                        </a:rPr>
                        <a:t>⬤</a:t>
                      </a:r>
                      <a:r>
                        <a:rPr lang="en-US" sz="1600" dirty="0">
                          <a:effectLst/>
                        </a:rPr>
                        <a:t>​</a:t>
                      </a:r>
                      <a:endParaRPr lang="en-US" dirty="0">
                        <a:effectLst/>
                      </a:endParaRPr>
                    </a:p>
                  </a:txBody>
                  <a:tcPr/>
                </a:tc>
                <a:tc>
                  <a:txBody>
                    <a:bodyPr/>
                    <a:lstStyle/>
                    <a:p>
                      <a:pPr algn="ctr" fontAlgn="base"/>
                      <a:r>
                        <a:rPr lang="en-US" sz="1600" b="0" i="0" u="none" strike="noStrike" cap="none" dirty="0">
                          <a:ln>
                            <a:solidFill>
                              <a:schemeClr val="tx1"/>
                            </a:solidFill>
                          </a:ln>
                          <a:solidFill>
                            <a:srgbClr val="000000">
                              <a:alpha val="0"/>
                            </a:srgbClr>
                          </a:solidFill>
                          <a:effectLst/>
                          <a:latin typeface="Arial"/>
                          <a:ea typeface="Arial"/>
                          <a:cs typeface="Arial"/>
                          <a:sym typeface="Arial"/>
                        </a:rPr>
                        <a:t>⬤</a:t>
                      </a:r>
                      <a:r>
                        <a:rPr lang="en-US" sz="1600" dirty="0">
                          <a:effectLst/>
                        </a:rPr>
                        <a:t>​</a:t>
                      </a:r>
                      <a:endParaRPr lang="en-US" dirty="0">
                        <a:effectLst/>
                      </a:endParaRPr>
                    </a:p>
                  </a:txBody>
                  <a:tcPr>
                    <a:solidFill>
                      <a:srgbClr val="00B050"/>
                    </a:solidFill>
                  </a:tcPr>
                </a:tc>
                <a:extLst>
                  <a:ext uri="{0D108BD9-81ED-4DB2-BD59-A6C34878D82A}">
                    <a16:rowId xmlns:a16="http://schemas.microsoft.com/office/drawing/2014/main" val="2359768722"/>
                  </a:ext>
                </a:extLst>
              </a:tr>
            </a:tbl>
          </a:graphicData>
        </a:graphic>
      </p:graphicFrame>
      <p:graphicFrame>
        <p:nvGraphicFramePr>
          <p:cNvPr id="32" name="Table 31">
            <a:extLst>
              <a:ext uri="{FF2B5EF4-FFF2-40B4-BE49-F238E27FC236}">
                <a16:creationId xmlns:a16="http://schemas.microsoft.com/office/drawing/2014/main" id="{F8B687F0-1546-1441-9C0C-D34137B9F2AE}"/>
              </a:ext>
            </a:extLst>
          </p:cNvPr>
          <p:cNvGraphicFramePr>
            <a:graphicFrameLocks noGrp="1"/>
          </p:cNvGraphicFramePr>
          <p:nvPr>
            <p:extLst>
              <p:ext uri="{D42A27DB-BD31-4B8C-83A1-F6EECF244321}">
                <p14:modId xmlns:p14="http://schemas.microsoft.com/office/powerpoint/2010/main" val="1107264278"/>
              </p:ext>
            </p:extLst>
          </p:nvPr>
        </p:nvGraphicFramePr>
        <p:xfrm>
          <a:off x="4783511" y="4548380"/>
          <a:ext cx="993140" cy="1005840"/>
        </p:xfrm>
        <a:graphic>
          <a:graphicData uri="http://schemas.openxmlformats.org/drawingml/2006/table">
            <a:tbl>
              <a:tblPr firstRow="1" bandRow="1">
                <a:tableStyleId>{95827534-29FB-4541-B439-1F876C23857B}</a:tableStyleId>
              </a:tblPr>
              <a:tblGrid>
                <a:gridCol w="392430">
                  <a:extLst>
                    <a:ext uri="{9D8B030D-6E8A-4147-A177-3AD203B41FA5}">
                      <a16:colId xmlns:a16="http://schemas.microsoft.com/office/drawing/2014/main" val="2640228552"/>
                    </a:ext>
                  </a:extLst>
                </a:gridCol>
                <a:gridCol w="208280">
                  <a:extLst>
                    <a:ext uri="{9D8B030D-6E8A-4147-A177-3AD203B41FA5}">
                      <a16:colId xmlns:a16="http://schemas.microsoft.com/office/drawing/2014/main" val="3901342212"/>
                    </a:ext>
                  </a:extLst>
                </a:gridCol>
                <a:gridCol w="392430">
                  <a:extLst>
                    <a:ext uri="{9D8B030D-6E8A-4147-A177-3AD203B41FA5}">
                      <a16:colId xmlns:a16="http://schemas.microsoft.com/office/drawing/2014/main" val="1764163515"/>
                    </a:ext>
                  </a:extLst>
                </a:gridCol>
              </a:tblGrid>
              <a:tr h="276225">
                <a:tc>
                  <a:txBody>
                    <a:bodyPr/>
                    <a:lstStyle/>
                    <a:p>
                      <a:pPr algn="ctr" fontAlgn="base"/>
                      <a:r>
                        <a:rPr lang="en-US" sz="1600" dirty="0">
                          <a:effectLst/>
                        </a:rPr>
                        <a:t>​</a:t>
                      </a:r>
                      <a:endParaRPr lang="en-US" dirty="0">
                        <a:effectLst/>
                      </a:endParaRPr>
                    </a:p>
                  </a:txBody>
                  <a:tcPr>
                    <a:solidFill>
                      <a:srgbClr val="00B050"/>
                    </a:solidFill>
                  </a:tcPr>
                </a:tc>
                <a:tc>
                  <a:txBody>
                    <a:bodyPr/>
                    <a:lstStyle/>
                    <a:p>
                      <a:pPr algn="ctr" fontAlgn="base"/>
                      <a:r>
                        <a:rPr lang="en-US" sz="1400" b="0" i="0" u="none" strike="noStrike" cap="none" dirty="0">
                          <a:solidFill>
                            <a:srgbClr val="000000"/>
                          </a:solidFill>
                          <a:effectLst/>
                          <a:latin typeface="Arial"/>
                          <a:ea typeface="Arial"/>
                          <a:cs typeface="Arial"/>
                          <a:sym typeface="Arial"/>
                        </a:rPr>
                        <a:t>⬤</a:t>
                      </a:r>
                      <a:r>
                        <a:rPr lang="en-US" sz="1600" dirty="0">
                          <a:effectLst/>
                        </a:rPr>
                        <a:t>​</a:t>
                      </a:r>
                      <a:endParaRPr lang="en-US" dirty="0">
                        <a:effectLst/>
                      </a:endParaRPr>
                    </a:p>
                  </a:txBody>
                  <a:tcPr/>
                </a:tc>
                <a:tc>
                  <a:txBody>
                    <a:bodyPr/>
                    <a:lstStyle/>
                    <a:p>
                      <a:pPr algn="ctr" fontAlgn="base"/>
                      <a:r>
                        <a:rPr lang="en-US" sz="1400" b="0" i="0" u="none" strike="noStrike" cap="none" dirty="0">
                          <a:solidFill>
                            <a:srgbClr val="000000"/>
                          </a:solidFill>
                          <a:effectLst/>
                          <a:latin typeface="Arial"/>
                          <a:ea typeface="Arial"/>
                          <a:cs typeface="Arial"/>
                          <a:sym typeface="Arial"/>
                        </a:rPr>
                        <a:t>⬤</a:t>
                      </a:r>
                      <a:r>
                        <a:rPr lang="en-US" sz="1600" dirty="0">
                          <a:effectLst/>
                        </a:rPr>
                        <a:t>​</a:t>
                      </a:r>
                      <a:endParaRPr lang="en-US" dirty="0">
                        <a:effectLst/>
                      </a:endParaRPr>
                    </a:p>
                  </a:txBody>
                  <a:tcPr>
                    <a:solidFill>
                      <a:srgbClr val="00B050"/>
                    </a:solidFill>
                  </a:tcPr>
                </a:tc>
                <a:extLst>
                  <a:ext uri="{0D108BD9-81ED-4DB2-BD59-A6C34878D82A}">
                    <a16:rowId xmlns:a16="http://schemas.microsoft.com/office/drawing/2014/main" val="1443685231"/>
                  </a:ext>
                </a:extLst>
              </a:tr>
              <a:tr h="276225">
                <a:tc>
                  <a:txBody>
                    <a:bodyPr/>
                    <a:lstStyle/>
                    <a:p>
                      <a:pPr algn="ctr" fontAlgn="auto"/>
                      <a:r>
                        <a:rPr lang="en-US" sz="1600" dirty="0">
                          <a:effectLst/>
                        </a:rPr>
                        <a:t>​</a:t>
                      </a:r>
                      <a:r>
                        <a:rPr lang="en-US" sz="1600" b="0" i="0" u="none" strike="noStrike" cap="none" dirty="0">
                          <a:solidFill>
                            <a:srgbClr val="000000"/>
                          </a:solidFill>
                          <a:effectLst/>
                          <a:latin typeface="Arial"/>
                          <a:ea typeface="Arial"/>
                          <a:cs typeface="Arial"/>
                          <a:sym typeface="Arial"/>
                        </a:rPr>
                        <a:t>⬤</a:t>
                      </a:r>
                      <a:endParaRPr lang="en-US" sz="1600" b="1" dirty="0">
                        <a:effectLst/>
                        <a:latin typeface="Arial" panose="020B0604020202020204" pitchFamily="34" charset="0"/>
                      </a:endParaRPr>
                    </a:p>
                  </a:txBody>
                  <a:tcPr>
                    <a:solidFill>
                      <a:srgbClr val="FF0000"/>
                    </a:solidFill>
                  </a:tcPr>
                </a:tc>
                <a:tc>
                  <a:txBody>
                    <a:bodyPr/>
                    <a:lstStyle/>
                    <a:p>
                      <a:pPr algn="ctr" fontAlgn="auto"/>
                      <a:r>
                        <a:rPr lang="en-US" sz="1600" b="0" i="0" u="none" strike="noStrike" cap="none" dirty="0">
                          <a:ln>
                            <a:solidFill>
                              <a:schemeClr val="tx1"/>
                            </a:solidFill>
                          </a:ln>
                          <a:solidFill>
                            <a:srgbClr val="000000">
                              <a:alpha val="0"/>
                            </a:srgbClr>
                          </a:solidFill>
                          <a:effectLst/>
                          <a:latin typeface="Arial"/>
                          <a:ea typeface="Arial"/>
                          <a:cs typeface="Arial"/>
                          <a:sym typeface="Arial"/>
                        </a:rPr>
                        <a:t>⬤</a:t>
                      </a:r>
                      <a:r>
                        <a:rPr lang="en-US" sz="1600" dirty="0">
                          <a:effectLst/>
                        </a:rPr>
                        <a:t>​</a:t>
                      </a:r>
                      <a:endParaRPr lang="en-US" sz="1600" b="1" dirty="0">
                        <a:effectLst/>
                        <a:latin typeface="Arial" panose="020B0604020202020204" pitchFamily="34" charset="0"/>
                      </a:endParaRPr>
                    </a:p>
                  </a:txBody>
                  <a:tcPr>
                    <a:noFill/>
                  </a:tcPr>
                </a:tc>
                <a:tc>
                  <a:txBody>
                    <a:bodyPr/>
                    <a:lstStyle/>
                    <a:p>
                      <a:pPr algn="ctr" fontAlgn="auto"/>
                      <a:r>
                        <a:rPr lang="en-US" sz="1600" dirty="0">
                          <a:effectLst/>
                        </a:rPr>
                        <a:t>​</a:t>
                      </a:r>
                      <a:endParaRPr lang="en-US" sz="1600" b="1" dirty="0">
                        <a:effectLst/>
                        <a:latin typeface="Arial" panose="020B0604020202020204" pitchFamily="34" charset="0"/>
                      </a:endParaRPr>
                    </a:p>
                  </a:txBody>
                  <a:tcPr/>
                </a:tc>
                <a:extLst>
                  <a:ext uri="{0D108BD9-81ED-4DB2-BD59-A6C34878D82A}">
                    <a16:rowId xmlns:a16="http://schemas.microsoft.com/office/drawing/2014/main" val="163628325"/>
                  </a:ext>
                </a:extLst>
              </a:tr>
              <a:tr h="276225">
                <a:tc>
                  <a:txBody>
                    <a:bodyPr/>
                    <a:lstStyle/>
                    <a:p>
                      <a:pPr algn="ctr" fontAlgn="base"/>
                      <a:r>
                        <a:rPr lang="en-US" sz="1400" b="0" i="0" u="none" strike="noStrike" cap="none" dirty="0">
                          <a:ln>
                            <a:solidFill>
                              <a:schemeClr val="tx1"/>
                            </a:solidFill>
                          </a:ln>
                          <a:solidFill>
                            <a:srgbClr val="000000">
                              <a:alpha val="0"/>
                            </a:srgbClr>
                          </a:solidFill>
                          <a:effectLst/>
                          <a:latin typeface="Arial"/>
                          <a:ea typeface="Arial"/>
                          <a:cs typeface="Arial"/>
                          <a:sym typeface="Arial"/>
                        </a:rPr>
                        <a:t>⬤</a:t>
                      </a:r>
                      <a:endParaRPr lang="en-US" dirty="0">
                        <a:effectLst/>
                      </a:endParaRPr>
                    </a:p>
                  </a:txBody>
                  <a:tcPr>
                    <a:solidFill>
                      <a:srgbClr val="00B050"/>
                    </a:solidFill>
                  </a:tcPr>
                </a:tc>
                <a:tc>
                  <a:txBody>
                    <a:bodyPr/>
                    <a:lstStyle/>
                    <a:p>
                      <a:pPr algn="ctr" fontAlgn="base"/>
                      <a:r>
                        <a:rPr lang="en-US" sz="1600" dirty="0">
                          <a:effectLst/>
                        </a:rPr>
                        <a:t>​</a:t>
                      </a:r>
                      <a:endParaRPr lang="en-US" dirty="0">
                        <a:effectLst/>
                      </a:endParaRPr>
                    </a:p>
                  </a:txBody>
                  <a:tcPr/>
                </a:tc>
                <a:tc>
                  <a:txBody>
                    <a:bodyPr/>
                    <a:lstStyle/>
                    <a:p>
                      <a:pPr algn="ctr" fontAlgn="base"/>
                      <a:r>
                        <a:rPr lang="en-US" sz="1600" b="0" i="0" u="none" strike="noStrike" cap="none" dirty="0">
                          <a:ln>
                            <a:solidFill>
                              <a:schemeClr val="tx1"/>
                            </a:solidFill>
                          </a:ln>
                          <a:solidFill>
                            <a:srgbClr val="000000">
                              <a:alpha val="0"/>
                            </a:srgbClr>
                          </a:solidFill>
                          <a:effectLst/>
                          <a:latin typeface="Arial"/>
                          <a:ea typeface="Arial"/>
                          <a:cs typeface="Arial"/>
                          <a:sym typeface="Arial"/>
                        </a:rPr>
                        <a:t>⬤</a:t>
                      </a:r>
                      <a:r>
                        <a:rPr lang="en-US" sz="1600" dirty="0">
                          <a:effectLst/>
                        </a:rPr>
                        <a:t>​</a:t>
                      </a:r>
                      <a:endParaRPr lang="en-US" dirty="0">
                        <a:effectLst/>
                      </a:endParaRPr>
                    </a:p>
                  </a:txBody>
                  <a:tcPr>
                    <a:solidFill>
                      <a:srgbClr val="00B050"/>
                    </a:solidFill>
                  </a:tcPr>
                </a:tc>
                <a:extLst>
                  <a:ext uri="{0D108BD9-81ED-4DB2-BD59-A6C34878D82A}">
                    <a16:rowId xmlns:a16="http://schemas.microsoft.com/office/drawing/2014/main" val="3280105777"/>
                  </a:ext>
                </a:extLst>
              </a:tr>
            </a:tbl>
          </a:graphicData>
        </a:graphic>
      </p:graphicFrame>
      <p:graphicFrame>
        <p:nvGraphicFramePr>
          <p:cNvPr id="40" name="Table 39">
            <a:extLst>
              <a:ext uri="{FF2B5EF4-FFF2-40B4-BE49-F238E27FC236}">
                <a16:creationId xmlns:a16="http://schemas.microsoft.com/office/drawing/2014/main" id="{7D992B34-9E7F-4C44-8E60-E91438245CB8}"/>
              </a:ext>
            </a:extLst>
          </p:cNvPr>
          <p:cNvGraphicFramePr>
            <a:graphicFrameLocks noGrp="1"/>
          </p:cNvGraphicFramePr>
          <p:nvPr>
            <p:extLst>
              <p:ext uri="{D42A27DB-BD31-4B8C-83A1-F6EECF244321}">
                <p14:modId xmlns:p14="http://schemas.microsoft.com/office/powerpoint/2010/main" val="3649417137"/>
              </p:ext>
            </p:extLst>
          </p:nvPr>
        </p:nvGraphicFramePr>
        <p:xfrm>
          <a:off x="5929630" y="4548380"/>
          <a:ext cx="993140" cy="1005840"/>
        </p:xfrm>
        <a:graphic>
          <a:graphicData uri="http://schemas.openxmlformats.org/drawingml/2006/table">
            <a:tbl>
              <a:tblPr firstRow="1" bandRow="1">
                <a:tableStyleId>{95827534-29FB-4541-B439-1F876C23857B}</a:tableStyleId>
              </a:tblPr>
              <a:tblGrid>
                <a:gridCol w="392430">
                  <a:extLst>
                    <a:ext uri="{9D8B030D-6E8A-4147-A177-3AD203B41FA5}">
                      <a16:colId xmlns:a16="http://schemas.microsoft.com/office/drawing/2014/main" val="308832658"/>
                    </a:ext>
                  </a:extLst>
                </a:gridCol>
                <a:gridCol w="208280">
                  <a:extLst>
                    <a:ext uri="{9D8B030D-6E8A-4147-A177-3AD203B41FA5}">
                      <a16:colId xmlns:a16="http://schemas.microsoft.com/office/drawing/2014/main" val="2781698110"/>
                    </a:ext>
                  </a:extLst>
                </a:gridCol>
                <a:gridCol w="392430">
                  <a:extLst>
                    <a:ext uri="{9D8B030D-6E8A-4147-A177-3AD203B41FA5}">
                      <a16:colId xmlns:a16="http://schemas.microsoft.com/office/drawing/2014/main" val="2906508065"/>
                    </a:ext>
                  </a:extLst>
                </a:gridCol>
              </a:tblGrid>
              <a:tr h="276225">
                <a:tc>
                  <a:txBody>
                    <a:bodyPr/>
                    <a:lstStyle/>
                    <a:p>
                      <a:pPr algn="ctr" fontAlgn="base"/>
                      <a:endParaRPr lang="en-US" dirty="0">
                        <a:effectLst/>
                      </a:endParaRPr>
                    </a:p>
                  </a:txBody>
                  <a:tcPr>
                    <a:solidFill>
                      <a:srgbClr val="00B050"/>
                    </a:solidFill>
                  </a:tcPr>
                </a:tc>
                <a:tc>
                  <a:txBody>
                    <a:bodyPr/>
                    <a:lstStyle/>
                    <a:p>
                      <a:pPr algn="ctr" fontAlgn="base"/>
                      <a:r>
                        <a:rPr lang="en-US" sz="1400" b="0" i="0" u="none" strike="noStrike" cap="none" dirty="0">
                          <a:solidFill>
                            <a:srgbClr val="000000"/>
                          </a:solidFill>
                          <a:effectLst/>
                          <a:latin typeface="Arial"/>
                          <a:ea typeface="Arial"/>
                          <a:cs typeface="Arial"/>
                          <a:sym typeface="Arial"/>
                        </a:rPr>
                        <a:t>⬤</a:t>
                      </a:r>
                      <a:r>
                        <a:rPr lang="en-US" sz="1600" dirty="0">
                          <a:effectLst/>
                        </a:rPr>
                        <a:t>​</a:t>
                      </a:r>
                      <a:endParaRPr lang="en-US" dirty="0">
                        <a:effectLst/>
                      </a:endParaRPr>
                    </a:p>
                  </a:txBody>
                  <a:tcPr/>
                </a:tc>
                <a:tc>
                  <a:txBody>
                    <a:bodyPr/>
                    <a:lstStyle/>
                    <a:p>
                      <a:pPr algn="ctr" fontAlgn="base"/>
                      <a:r>
                        <a:rPr lang="en-US" sz="1400" b="0" i="0" u="none" strike="noStrike" cap="none" dirty="0">
                          <a:solidFill>
                            <a:srgbClr val="000000"/>
                          </a:solidFill>
                          <a:effectLst/>
                          <a:latin typeface="Arial"/>
                          <a:ea typeface="Arial"/>
                          <a:cs typeface="Arial"/>
                          <a:sym typeface="Arial"/>
                        </a:rPr>
                        <a:t>⬤</a:t>
                      </a:r>
                      <a:r>
                        <a:rPr lang="en-US" sz="1600" dirty="0">
                          <a:effectLst/>
                        </a:rPr>
                        <a:t>​</a:t>
                      </a:r>
                      <a:endParaRPr lang="en-US" dirty="0">
                        <a:effectLst/>
                      </a:endParaRPr>
                    </a:p>
                  </a:txBody>
                  <a:tcPr>
                    <a:solidFill>
                      <a:srgbClr val="00B050"/>
                    </a:solidFill>
                  </a:tcPr>
                </a:tc>
                <a:extLst>
                  <a:ext uri="{0D108BD9-81ED-4DB2-BD59-A6C34878D82A}">
                    <a16:rowId xmlns:a16="http://schemas.microsoft.com/office/drawing/2014/main" val="2924708601"/>
                  </a:ext>
                </a:extLst>
              </a:tr>
              <a:tr h="276225">
                <a:tc>
                  <a:txBody>
                    <a:bodyPr/>
                    <a:lstStyle/>
                    <a:p>
                      <a:pPr algn="ctr" fontAlgn="auto"/>
                      <a:r>
                        <a:rPr lang="en-US" sz="1600">
                          <a:effectLst/>
                        </a:rPr>
                        <a:t>​</a:t>
                      </a:r>
                      <a:endParaRPr lang="en-US" sz="1600" b="1">
                        <a:effectLst/>
                        <a:latin typeface="Arial" panose="020B0604020202020204" pitchFamily="34" charset="0"/>
                      </a:endParaRPr>
                    </a:p>
                  </a:txBody>
                  <a:tcPr/>
                </a:tc>
                <a:tc>
                  <a:txBody>
                    <a:bodyPr/>
                    <a:lstStyle/>
                    <a:p>
                      <a:pPr algn="ctr" fontAlgn="auto"/>
                      <a:r>
                        <a:rPr lang="en-US" sz="1600" b="0" i="0" u="none" strike="noStrike" cap="none" dirty="0">
                          <a:solidFill>
                            <a:srgbClr val="000000"/>
                          </a:solidFill>
                          <a:effectLst/>
                          <a:latin typeface="Arial"/>
                          <a:ea typeface="Arial"/>
                          <a:cs typeface="Arial"/>
                          <a:sym typeface="Arial"/>
                        </a:rPr>
                        <a:t>⬤</a:t>
                      </a:r>
                      <a:endParaRPr lang="en-US" sz="1600" b="1" dirty="0">
                        <a:effectLst/>
                        <a:latin typeface="Arial" panose="020B0604020202020204" pitchFamily="34" charset="0"/>
                      </a:endParaRPr>
                    </a:p>
                  </a:txBody>
                  <a:tcPr>
                    <a:solidFill>
                      <a:srgbClr val="FF0000"/>
                    </a:solidFill>
                  </a:tcPr>
                </a:tc>
                <a:tc>
                  <a:txBody>
                    <a:bodyPr/>
                    <a:lstStyle/>
                    <a:p>
                      <a:pPr algn="ctr" fontAlgn="auto"/>
                      <a:r>
                        <a:rPr lang="en-US" sz="1600" dirty="0">
                          <a:effectLst/>
                        </a:rPr>
                        <a:t>​</a:t>
                      </a:r>
                      <a:endParaRPr lang="en-US" sz="1600" b="1" dirty="0">
                        <a:effectLst/>
                        <a:latin typeface="Arial" panose="020B0604020202020204" pitchFamily="34" charset="0"/>
                      </a:endParaRPr>
                    </a:p>
                  </a:txBody>
                  <a:tcPr/>
                </a:tc>
                <a:extLst>
                  <a:ext uri="{0D108BD9-81ED-4DB2-BD59-A6C34878D82A}">
                    <a16:rowId xmlns:a16="http://schemas.microsoft.com/office/drawing/2014/main" val="144056494"/>
                  </a:ext>
                </a:extLst>
              </a:tr>
              <a:tr h="276225">
                <a:tc>
                  <a:txBody>
                    <a:bodyPr/>
                    <a:lstStyle/>
                    <a:p>
                      <a:pPr algn="ctr" fontAlgn="base"/>
                      <a:r>
                        <a:rPr lang="en-US" sz="1400" b="0" i="0" u="none" strike="noStrike" cap="none" dirty="0">
                          <a:ln>
                            <a:solidFill>
                              <a:schemeClr val="tx1"/>
                            </a:solidFill>
                          </a:ln>
                          <a:solidFill>
                            <a:srgbClr val="000000">
                              <a:alpha val="0"/>
                            </a:srgbClr>
                          </a:solidFill>
                          <a:effectLst/>
                          <a:latin typeface="Arial"/>
                          <a:ea typeface="Arial"/>
                          <a:cs typeface="Arial"/>
                          <a:sym typeface="Arial"/>
                        </a:rPr>
                        <a:t>⬤</a:t>
                      </a:r>
                      <a:endParaRPr lang="en-US" dirty="0">
                        <a:effectLst/>
                      </a:endParaRPr>
                    </a:p>
                  </a:txBody>
                  <a:tcPr>
                    <a:solidFill>
                      <a:srgbClr val="00B050"/>
                    </a:solidFill>
                  </a:tcPr>
                </a:tc>
                <a:tc>
                  <a:txBody>
                    <a:bodyPr/>
                    <a:lstStyle/>
                    <a:p>
                      <a:pPr algn="ctr" fontAlgn="base"/>
                      <a:r>
                        <a:rPr lang="en-US" sz="1600" dirty="0">
                          <a:effectLst/>
                        </a:rPr>
                        <a:t>​</a:t>
                      </a:r>
                      <a:endParaRPr lang="en-US" dirty="0">
                        <a:effectLst/>
                      </a:endParaRPr>
                    </a:p>
                  </a:txBody>
                  <a:tcPr/>
                </a:tc>
                <a:tc>
                  <a:txBody>
                    <a:bodyPr/>
                    <a:lstStyle/>
                    <a:p>
                      <a:pPr algn="ctr" fontAlgn="base"/>
                      <a:r>
                        <a:rPr lang="en-US" sz="1600" b="0" i="0" u="none" strike="noStrike" cap="none" dirty="0">
                          <a:ln>
                            <a:solidFill>
                              <a:schemeClr val="tx1"/>
                            </a:solidFill>
                          </a:ln>
                          <a:solidFill>
                            <a:srgbClr val="000000">
                              <a:alpha val="0"/>
                            </a:srgbClr>
                          </a:solidFill>
                          <a:effectLst/>
                          <a:latin typeface="Arial"/>
                          <a:ea typeface="Arial"/>
                          <a:cs typeface="Arial"/>
                          <a:sym typeface="Arial"/>
                        </a:rPr>
                        <a:t>⬤</a:t>
                      </a:r>
                      <a:r>
                        <a:rPr lang="en-US" sz="1600" dirty="0">
                          <a:effectLst/>
                        </a:rPr>
                        <a:t>​</a:t>
                      </a:r>
                      <a:endParaRPr lang="en-US" dirty="0">
                        <a:effectLst/>
                      </a:endParaRPr>
                    </a:p>
                  </a:txBody>
                  <a:tcPr>
                    <a:solidFill>
                      <a:srgbClr val="00B050"/>
                    </a:solidFill>
                  </a:tcPr>
                </a:tc>
                <a:extLst>
                  <a:ext uri="{0D108BD9-81ED-4DB2-BD59-A6C34878D82A}">
                    <a16:rowId xmlns:a16="http://schemas.microsoft.com/office/drawing/2014/main" val="1187688312"/>
                  </a:ext>
                </a:extLst>
              </a:tr>
            </a:tbl>
          </a:graphicData>
        </a:graphic>
      </p:graphicFrame>
      <p:graphicFrame>
        <p:nvGraphicFramePr>
          <p:cNvPr id="46" name="Table 45">
            <a:extLst>
              <a:ext uri="{FF2B5EF4-FFF2-40B4-BE49-F238E27FC236}">
                <a16:creationId xmlns:a16="http://schemas.microsoft.com/office/drawing/2014/main" id="{A8A2E75A-2A1F-9746-A2B1-348270D2AA33}"/>
              </a:ext>
            </a:extLst>
          </p:cNvPr>
          <p:cNvGraphicFramePr>
            <a:graphicFrameLocks noGrp="1"/>
          </p:cNvGraphicFramePr>
          <p:nvPr>
            <p:extLst>
              <p:ext uri="{D42A27DB-BD31-4B8C-83A1-F6EECF244321}">
                <p14:modId xmlns:p14="http://schemas.microsoft.com/office/powerpoint/2010/main" val="4176061787"/>
              </p:ext>
            </p:extLst>
          </p:nvPr>
        </p:nvGraphicFramePr>
        <p:xfrm>
          <a:off x="7014450" y="4585211"/>
          <a:ext cx="993140" cy="1005840"/>
        </p:xfrm>
        <a:graphic>
          <a:graphicData uri="http://schemas.openxmlformats.org/drawingml/2006/table">
            <a:tbl>
              <a:tblPr firstRow="1" bandRow="1">
                <a:tableStyleId>{95827534-29FB-4541-B439-1F876C23857B}</a:tableStyleId>
              </a:tblPr>
              <a:tblGrid>
                <a:gridCol w="392430">
                  <a:extLst>
                    <a:ext uri="{9D8B030D-6E8A-4147-A177-3AD203B41FA5}">
                      <a16:colId xmlns:a16="http://schemas.microsoft.com/office/drawing/2014/main" val="308832658"/>
                    </a:ext>
                  </a:extLst>
                </a:gridCol>
                <a:gridCol w="208280">
                  <a:extLst>
                    <a:ext uri="{9D8B030D-6E8A-4147-A177-3AD203B41FA5}">
                      <a16:colId xmlns:a16="http://schemas.microsoft.com/office/drawing/2014/main" val="2781698110"/>
                    </a:ext>
                  </a:extLst>
                </a:gridCol>
                <a:gridCol w="392430">
                  <a:extLst>
                    <a:ext uri="{9D8B030D-6E8A-4147-A177-3AD203B41FA5}">
                      <a16:colId xmlns:a16="http://schemas.microsoft.com/office/drawing/2014/main" val="2906508065"/>
                    </a:ext>
                  </a:extLst>
                </a:gridCol>
              </a:tblGrid>
              <a:tr h="276225">
                <a:tc>
                  <a:txBody>
                    <a:bodyPr/>
                    <a:lstStyle/>
                    <a:p>
                      <a:pPr algn="ctr" fontAlgn="base"/>
                      <a:r>
                        <a:rPr lang="en-US" sz="1400" b="0" i="0" u="none" strike="noStrike" cap="none" dirty="0">
                          <a:solidFill>
                            <a:srgbClr val="000000"/>
                          </a:solidFill>
                          <a:effectLst/>
                          <a:latin typeface="Arial"/>
                          <a:ea typeface="Arial"/>
                          <a:cs typeface="Arial"/>
                          <a:sym typeface="Arial"/>
                        </a:rPr>
                        <a:t>⬤</a:t>
                      </a:r>
                      <a:endParaRPr lang="en-US" dirty="0">
                        <a:effectLst/>
                      </a:endParaRPr>
                    </a:p>
                  </a:txBody>
                  <a:tcPr>
                    <a:solidFill>
                      <a:srgbClr val="00B050"/>
                    </a:solidFill>
                  </a:tcPr>
                </a:tc>
                <a:tc>
                  <a:txBody>
                    <a:bodyPr/>
                    <a:lstStyle/>
                    <a:p>
                      <a:pPr algn="ctr" fontAlgn="base"/>
                      <a:r>
                        <a:rPr lang="en-US" sz="1400" b="0" i="0" u="none" strike="noStrike" cap="none" dirty="0">
                          <a:solidFill>
                            <a:srgbClr val="000000"/>
                          </a:solidFill>
                          <a:effectLst/>
                          <a:latin typeface="Arial"/>
                          <a:ea typeface="Arial"/>
                          <a:cs typeface="Arial"/>
                          <a:sym typeface="Arial"/>
                        </a:rPr>
                        <a:t>⬤</a:t>
                      </a:r>
                      <a:r>
                        <a:rPr lang="en-US" sz="1600" dirty="0">
                          <a:effectLst/>
                        </a:rPr>
                        <a:t>​</a:t>
                      </a:r>
                      <a:endParaRPr lang="en-US" dirty="0">
                        <a:effectLst/>
                      </a:endParaRPr>
                    </a:p>
                  </a:txBody>
                  <a:tcPr/>
                </a:tc>
                <a:tc>
                  <a:txBody>
                    <a:bodyPr/>
                    <a:lstStyle/>
                    <a:p>
                      <a:pPr algn="ctr" fontAlgn="base"/>
                      <a:r>
                        <a:rPr lang="en-US" sz="1600" dirty="0">
                          <a:effectLst/>
                        </a:rPr>
                        <a:t>​</a:t>
                      </a:r>
                      <a:endParaRPr lang="en-US" dirty="0">
                        <a:effectLst/>
                      </a:endParaRPr>
                    </a:p>
                  </a:txBody>
                  <a:tcPr>
                    <a:solidFill>
                      <a:srgbClr val="00B050"/>
                    </a:solidFill>
                  </a:tcPr>
                </a:tc>
                <a:extLst>
                  <a:ext uri="{0D108BD9-81ED-4DB2-BD59-A6C34878D82A}">
                    <a16:rowId xmlns:a16="http://schemas.microsoft.com/office/drawing/2014/main" val="2924708601"/>
                  </a:ext>
                </a:extLst>
              </a:tr>
              <a:tr h="276225">
                <a:tc>
                  <a:txBody>
                    <a:bodyPr/>
                    <a:lstStyle/>
                    <a:p>
                      <a:pPr algn="ctr" fontAlgn="auto"/>
                      <a:r>
                        <a:rPr lang="en-US" sz="1600">
                          <a:effectLst/>
                        </a:rPr>
                        <a:t>​</a:t>
                      </a:r>
                      <a:endParaRPr lang="en-US" sz="1600" b="1">
                        <a:effectLst/>
                        <a:latin typeface="Arial" panose="020B0604020202020204" pitchFamily="34" charset="0"/>
                      </a:endParaRPr>
                    </a:p>
                  </a:txBody>
                  <a:tcPr/>
                </a:tc>
                <a:tc>
                  <a:txBody>
                    <a:bodyPr/>
                    <a:lstStyle/>
                    <a:p>
                      <a:pPr algn="ctr" fontAlgn="auto"/>
                      <a:r>
                        <a:rPr lang="en-US" sz="1600" b="0" i="0" u="none" strike="noStrike" cap="none" dirty="0">
                          <a:solidFill>
                            <a:srgbClr val="000000"/>
                          </a:solidFill>
                          <a:effectLst/>
                          <a:latin typeface="Arial"/>
                          <a:ea typeface="Arial"/>
                          <a:cs typeface="Arial"/>
                          <a:sym typeface="Arial"/>
                        </a:rPr>
                        <a:t>⬤</a:t>
                      </a:r>
                      <a:endParaRPr lang="en-US" sz="1600" b="1" dirty="0">
                        <a:effectLst/>
                        <a:latin typeface="Arial" panose="020B0604020202020204" pitchFamily="34" charset="0"/>
                      </a:endParaRPr>
                    </a:p>
                  </a:txBody>
                  <a:tcPr>
                    <a:solidFill>
                      <a:srgbClr val="FF0000"/>
                    </a:solidFill>
                  </a:tcPr>
                </a:tc>
                <a:tc>
                  <a:txBody>
                    <a:bodyPr/>
                    <a:lstStyle/>
                    <a:p>
                      <a:pPr algn="ctr" fontAlgn="auto"/>
                      <a:r>
                        <a:rPr lang="en-US" sz="1600" dirty="0">
                          <a:effectLst/>
                        </a:rPr>
                        <a:t>​</a:t>
                      </a:r>
                      <a:endParaRPr lang="en-US" sz="1600" b="1" dirty="0">
                        <a:effectLst/>
                        <a:latin typeface="Arial" panose="020B0604020202020204" pitchFamily="34" charset="0"/>
                      </a:endParaRPr>
                    </a:p>
                  </a:txBody>
                  <a:tcPr/>
                </a:tc>
                <a:extLst>
                  <a:ext uri="{0D108BD9-81ED-4DB2-BD59-A6C34878D82A}">
                    <a16:rowId xmlns:a16="http://schemas.microsoft.com/office/drawing/2014/main" val="144056494"/>
                  </a:ext>
                </a:extLst>
              </a:tr>
              <a:tr h="276225">
                <a:tc>
                  <a:txBody>
                    <a:bodyPr/>
                    <a:lstStyle/>
                    <a:p>
                      <a:pPr algn="ctr" fontAlgn="base"/>
                      <a:r>
                        <a:rPr lang="en-US" sz="1400" b="0" i="0" u="none" strike="noStrike" cap="none" dirty="0">
                          <a:ln>
                            <a:solidFill>
                              <a:schemeClr val="tx1"/>
                            </a:solidFill>
                          </a:ln>
                          <a:solidFill>
                            <a:srgbClr val="000000">
                              <a:alpha val="0"/>
                            </a:srgbClr>
                          </a:solidFill>
                          <a:effectLst/>
                          <a:latin typeface="Arial"/>
                          <a:ea typeface="Arial"/>
                          <a:cs typeface="Arial"/>
                          <a:sym typeface="Arial"/>
                        </a:rPr>
                        <a:t>⬤</a:t>
                      </a:r>
                      <a:endParaRPr lang="en-US" dirty="0">
                        <a:effectLst/>
                      </a:endParaRPr>
                    </a:p>
                  </a:txBody>
                  <a:tcPr>
                    <a:solidFill>
                      <a:srgbClr val="00B050"/>
                    </a:solidFill>
                  </a:tcPr>
                </a:tc>
                <a:tc>
                  <a:txBody>
                    <a:bodyPr/>
                    <a:lstStyle/>
                    <a:p>
                      <a:pPr algn="ctr" fontAlgn="base"/>
                      <a:r>
                        <a:rPr lang="en-US" sz="1600" dirty="0">
                          <a:effectLst/>
                        </a:rPr>
                        <a:t>​</a:t>
                      </a:r>
                      <a:endParaRPr lang="en-US" dirty="0">
                        <a:effectLst/>
                      </a:endParaRPr>
                    </a:p>
                  </a:txBody>
                  <a:tcPr/>
                </a:tc>
                <a:tc>
                  <a:txBody>
                    <a:bodyPr/>
                    <a:lstStyle/>
                    <a:p>
                      <a:pPr algn="ctr" fontAlgn="base"/>
                      <a:r>
                        <a:rPr lang="en-US" sz="1600" b="0" i="0" u="none" strike="noStrike" cap="none" dirty="0">
                          <a:ln>
                            <a:solidFill>
                              <a:schemeClr val="tx1"/>
                            </a:solidFill>
                          </a:ln>
                          <a:solidFill>
                            <a:srgbClr val="000000">
                              <a:alpha val="0"/>
                            </a:srgbClr>
                          </a:solidFill>
                          <a:effectLst/>
                          <a:latin typeface="Arial"/>
                          <a:ea typeface="Arial"/>
                          <a:cs typeface="Arial"/>
                          <a:sym typeface="Arial"/>
                        </a:rPr>
                        <a:t>⬤</a:t>
                      </a:r>
                      <a:r>
                        <a:rPr lang="en-US" sz="1600" dirty="0">
                          <a:effectLst/>
                        </a:rPr>
                        <a:t>​</a:t>
                      </a:r>
                      <a:endParaRPr lang="en-US" dirty="0">
                        <a:effectLst/>
                      </a:endParaRPr>
                    </a:p>
                  </a:txBody>
                  <a:tcPr>
                    <a:solidFill>
                      <a:srgbClr val="00B050"/>
                    </a:solidFill>
                  </a:tcPr>
                </a:tc>
                <a:extLst>
                  <a:ext uri="{0D108BD9-81ED-4DB2-BD59-A6C34878D82A}">
                    <a16:rowId xmlns:a16="http://schemas.microsoft.com/office/drawing/2014/main" val="1187688312"/>
                  </a:ext>
                </a:extLst>
              </a:tr>
            </a:tbl>
          </a:graphicData>
        </a:graphic>
      </p:graphicFrame>
      <p:graphicFrame>
        <p:nvGraphicFramePr>
          <p:cNvPr id="45" name="Table 44">
            <a:extLst>
              <a:ext uri="{FF2B5EF4-FFF2-40B4-BE49-F238E27FC236}">
                <a16:creationId xmlns:a16="http://schemas.microsoft.com/office/drawing/2014/main" id="{ADC52CDC-CE48-F148-8232-AE1A9B23CCA4}"/>
              </a:ext>
            </a:extLst>
          </p:cNvPr>
          <p:cNvGraphicFramePr>
            <a:graphicFrameLocks noGrp="1"/>
          </p:cNvGraphicFramePr>
          <p:nvPr>
            <p:extLst>
              <p:ext uri="{D42A27DB-BD31-4B8C-83A1-F6EECF244321}">
                <p14:modId xmlns:p14="http://schemas.microsoft.com/office/powerpoint/2010/main" val="3868050259"/>
              </p:ext>
            </p:extLst>
          </p:nvPr>
        </p:nvGraphicFramePr>
        <p:xfrm>
          <a:off x="8166449" y="4594677"/>
          <a:ext cx="993140" cy="1005840"/>
        </p:xfrm>
        <a:graphic>
          <a:graphicData uri="http://schemas.openxmlformats.org/drawingml/2006/table">
            <a:tbl>
              <a:tblPr firstRow="1" bandRow="1">
                <a:tableStyleId>{95827534-29FB-4541-B439-1F876C23857B}</a:tableStyleId>
              </a:tblPr>
              <a:tblGrid>
                <a:gridCol w="392430">
                  <a:extLst>
                    <a:ext uri="{9D8B030D-6E8A-4147-A177-3AD203B41FA5}">
                      <a16:colId xmlns:a16="http://schemas.microsoft.com/office/drawing/2014/main" val="898936872"/>
                    </a:ext>
                  </a:extLst>
                </a:gridCol>
                <a:gridCol w="208280">
                  <a:extLst>
                    <a:ext uri="{9D8B030D-6E8A-4147-A177-3AD203B41FA5}">
                      <a16:colId xmlns:a16="http://schemas.microsoft.com/office/drawing/2014/main" val="4016825089"/>
                    </a:ext>
                  </a:extLst>
                </a:gridCol>
                <a:gridCol w="392430">
                  <a:extLst>
                    <a:ext uri="{9D8B030D-6E8A-4147-A177-3AD203B41FA5}">
                      <a16:colId xmlns:a16="http://schemas.microsoft.com/office/drawing/2014/main" val="3038553588"/>
                    </a:ext>
                  </a:extLst>
                </a:gridCol>
              </a:tblGrid>
              <a:tr h="0">
                <a:tc>
                  <a:txBody>
                    <a:bodyPr/>
                    <a:lstStyle/>
                    <a:p>
                      <a:pPr algn="ctr" fontAlgn="base"/>
                      <a:r>
                        <a:rPr lang="en-US" sz="1400" b="0" i="0" u="none" strike="noStrike" cap="none" dirty="0">
                          <a:solidFill>
                            <a:srgbClr val="000000"/>
                          </a:solidFill>
                          <a:effectLst/>
                          <a:latin typeface="Arial"/>
                          <a:ea typeface="Arial"/>
                          <a:cs typeface="Arial"/>
                          <a:sym typeface="Arial"/>
                        </a:rPr>
                        <a:t>⬤</a:t>
                      </a:r>
                      <a:r>
                        <a:rPr lang="en-US" sz="1600" dirty="0">
                          <a:effectLst/>
                        </a:rPr>
                        <a:t>​</a:t>
                      </a:r>
                      <a:endParaRPr lang="en-US" dirty="0">
                        <a:effectLst/>
                      </a:endParaRPr>
                    </a:p>
                  </a:txBody>
                  <a:tcPr>
                    <a:solidFill>
                      <a:srgbClr val="00B050"/>
                    </a:solidFill>
                  </a:tcPr>
                </a:tc>
                <a:tc>
                  <a:txBody>
                    <a:bodyPr/>
                    <a:lstStyle/>
                    <a:p>
                      <a:pPr algn="ctr" fontAlgn="base"/>
                      <a:r>
                        <a:rPr lang="en-US" sz="1400" b="0" i="0" u="none" strike="noStrike" cap="none" dirty="0">
                          <a:solidFill>
                            <a:srgbClr val="000000"/>
                          </a:solidFill>
                          <a:effectLst/>
                          <a:latin typeface="Arial"/>
                          <a:ea typeface="Arial"/>
                          <a:cs typeface="Arial"/>
                          <a:sym typeface="Arial"/>
                        </a:rPr>
                        <a:t>⬤</a:t>
                      </a:r>
                      <a:endParaRPr lang="en-US" dirty="0">
                        <a:effectLst/>
                      </a:endParaRPr>
                    </a:p>
                  </a:txBody>
                  <a:tcPr/>
                </a:tc>
                <a:tc>
                  <a:txBody>
                    <a:bodyPr/>
                    <a:lstStyle/>
                    <a:p>
                      <a:pPr algn="ctr" fontAlgn="base"/>
                      <a:r>
                        <a:rPr lang="en-US" sz="1400" b="0" i="0" u="none" strike="noStrike" cap="none" dirty="0">
                          <a:solidFill>
                            <a:srgbClr val="000000"/>
                          </a:solidFill>
                          <a:effectLst/>
                          <a:latin typeface="Arial"/>
                          <a:ea typeface="Arial"/>
                          <a:cs typeface="Arial"/>
                          <a:sym typeface="Arial"/>
                        </a:rPr>
                        <a:t>⬤</a:t>
                      </a:r>
                      <a:endParaRPr lang="en-US" dirty="0">
                        <a:effectLst/>
                      </a:endParaRPr>
                    </a:p>
                  </a:txBody>
                  <a:tcPr>
                    <a:solidFill>
                      <a:srgbClr val="00B050"/>
                    </a:solidFill>
                  </a:tcPr>
                </a:tc>
                <a:extLst>
                  <a:ext uri="{0D108BD9-81ED-4DB2-BD59-A6C34878D82A}">
                    <a16:rowId xmlns:a16="http://schemas.microsoft.com/office/drawing/2014/main" val="1467060504"/>
                  </a:ext>
                </a:extLst>
              </a:tr>
              <a:tr h="276225">
                <a:tc>
                  <a:txBody>
                    <a:bodyPr/>
                    <a:lstStyle/>
                    <a:p>
                      <a:pPr algn="ctr" fontAlgn="auto"/>
                      <a:r>
                        <a:rPr lang="en-US" sz="1600">
                          <a:effectLst/>
                        </a:rPr>
                        <a:t>​</a:t>
                      </a:r>
                      <a:endParaRPr lang="en-US" sz="1600" b="1">
                        <a:effectLst/>
                        <a:latin typeface="Arial" panose="020B0604020202020204" pitchFamily="34" charset="0"/>
                      </a:endParaRPr>
                    </a:p>
                  </a:txBody>
                  <a:tcPr/>
                </a:tc>
                <a:tc>
                  <a:txBody>
                    <a:bodyPr/>
                    <a:lstStyle/>
                    <a:p>
                      <a:pPr algn="ctr" fontAlgn="auto"/>
                      <a:r>
                        <a:rPr lang="en-US" sz="1600" b="0" i="0" u="none" strike="noStrike" cap="none" dirty="0">
                          <a:ln>
                            <a:solidFill>
                              <a:schemeClr val="tx1"/>
                            </a:solidFill>
                          </a:ln>
                          <a:solidFill>
                            <a:srgbClr val="000000">
                              <a:alpha val="0"/>
                            </a:srgbClr>
                          </a:solidFill>
                          <a:effectLst/>
                          <a:latin typeface="Arial"/>
                          <a:ea typeface="Arial"/>
                          <a:cs typeface="Arial"/>
                          <a:sym typeface="Arial"/>
                        </a:rPr>
                        <a:t>⬤</a:t>
                      </a:r>
                      <a:r>
                        <a:rPr lang="en-US" sz="1600" dirty="0">
                          <a:effectLst/>
                        </a:rPr>
                        <a:t>​</a:t>
                      </a:r>
                      <a:endParaRPr lang="en-US" sz="1600" b="1" dirty="0">
                        <a:effectLst/>
                        <a:latin typeface="Arial" panose="020B0604020202020204" pitchFamily="34" charset="0"/>
                      </a:endParaRPr>
                    </a:p>
                  </a:txBody>
                  <a:tcP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600" b="0" i="0" u="none" strike="noStrike" cap="none" dirty="0">
                          <a:solidFill>
                            <a:srgbClr val="000000"/>
                          </a:solidFill>
                          <a:effectLst/>
                          <a:latin typeface="Arial"/>
                          <a:ea typeface="Arial"/>
                          <a:cs typeface="Arial"/>
                          <a:sym typeface="Arial"/>
                        </a:rPr>
                        <a:t>⬤</a:t>
                      </a:r>
                      <a:r>
                        <a:rPr lang="en-US" sz="1600" dirty="0">
                          <a:effectLst/>
                        </a:rPr>
                        <a:t>​</a:t>
                      </a:r>
                      <a:endParaRPr lang="en-US" sz="1600" b="1" dirty="0">
                        <a:effectLst/>
                        <a:latin typeface="Arial" panose="020B0604020202020204" pitchFamily="34" charset="0"/>
                      </a:endParaRPr>
                    </a:p>
                  </a:txBody>
                  <a:tcPr>
                    <a:solidFill>
                      <a:srgbClr val="FF0000"/>
                    </a:solidFill>
                  </a:tcPr>
                </a:tc>
                <a:extLst>
                  <a:ext uri="{0D108BD9-81ED-4DB2-BD59-A6C34878D82A}">
                    <a16:rowId xmlns:a16="http://schemas.microsoft.com/office/drawing/2014/main" val="3248237952"/>
                  </a:ext>
                </a:extLst>
              </a:tr>
              <a:tr h="276225">
                <a:tc>
                  <a:txBody>
                    <a:bodyPr/>
                    <a:lstStyle/>
                    <a:p>
                      <a:pPr algn="ctr" fontAlgn="base"/>
                      <a:r>
                        <a:rPr lang="en-US" sz="1600" b="0" i="0" u="none" strike="noStrike" cap="none" dirty="0">
                          <a:ln>
                            <a:solidFill>
                              <a:schemeClr val="tx1"/>
                            </a:solidFill>
                          </a:ln>
                          <a:solidFill>
                            <a:srgbClr val="000000">
                              <a:alpha val="0"/>
                            </a:srgbClr>
                          </a:solidFill>
                          <a:effectLst/>
                          <a:latin typeface="Arial"/>
                          <a:ea typeface="Arial"/>
                          <a:cs typeface="Arial"/>
                          <a:sym typeface="Arial"/>
                        </a:rPr>
                        <a:t>⬤</a:t>
                      </a:r>
                      <a:r>
                        <a:rPr lang="en-US" sz="1600" dirty="0">
                          <a:effectLst/>
                        </a:rPr>
                        <a:t>​</a:t>
                      </a:r>
                      <a:endParaRPr lang="en-US" dirty="0">
                        <a:effectLst/>
                      </a:endParaRPr>
                    </a:p>
                  </a:txBody>
                  <a:tcPr>
                    <a:solidFill>
                      <a:srgbClr val="00B050"/>
                    </a:solidFill>
                  </a:tcPr>
                </a:tc>
                <a:tc>
                  <a:txBody>
                    <a:bodyPr/>
                    <a:lstStyle/>
                    <a:p>
                      <a:pPr algn="ctr" fontAlgn="base"/>
                      <a:r>
                        <a:rPr lang="en-US" sz="1600" b="0" i="0" u="none" strike="noStrike" cap="none" dirty="0">
                          <a:ln>
                            <a:solidFill>
                              <a:schemeClr val="tx1"/>
                            </a:solidFill>
                          </a:ln>
                          <a:solidFill>
                            <a:srgbClr val="000000">
                              <a:alpha val="0"/>
                            </a:srgbClr>
                          </a:solidFill>
                          <a:effectLst/>
                          <a:latin typeface="Arial"/>
                          <a:ea typeface="Arial"/>
                          <a:cs typeface="Arial"/>
                          <a:sym typeface="Arial"/>
                        </a:rPr>
                        <a:t>⬤</a:t>
                      </a:r>
                      <a:r>
                        <a:rPr lang="en-US" sz="1600" dirty="0">
                          <a:effectLst/>
                        </a:rPr>
                        <a:t>​</a:t>
                      </a:r>
                      <a:endParaRPr lang="en-US" dirty="0">
                        <a:effectLst/>
                      </a:endParaRPr>
                    </a:p>
                  </a:txBody>
                  <a:tcPr/>
                </a:tc>
                <a:tc>
                  <a:txBody>
                    <a:bodyPr/>
                    <a:lstStyle/>
                    <a:p>
                      <a:pPr algn="ctr" fontAlgn="base"/>
                      <a:r>
                        <a:rPr lang="en-US" sz="1600" dirty="0">
                          <a:effectLst/>
                        </a:rPr>
                        <a:t>​</a:t>
                      </a:r>
                      <a:endParaRPr lang="en-US" dirty="0">
                        <a:effectLst/>
                      </a:endParaRPr>
                    </a:p>
                  </a:txBody>
                  <a:tcPr>
                    <a:solidFill>
                      <a:srgbClr val="00B050"/>
                    </a:solidFill>
                  </a:tcPr>
                </a:tc>
                <a:extLst>
                  <a:ext uri="{0D108BD9-81ED-4DB2-BD59-A6C34878D82A}">
                    <a16:rowId xmlns:a16="http://schemas.microsoft.com/office/drawing/2014/main" val="2301052293"/>
                  </a:ext>
                </a:extLst>
              </a:tr>
            </a:tbl>
          </a:graphicData>
        </a:graphic>
      </p:graphicFrame>
      <p:cxnSp>
        <p:nvCxnSpPr>
          <p:cNvPr id="52" name="Straight Arrow Connector 51">
            <a:extLst>
              <a:ext uri="{FF2B5EF4-FFF2-40B4-BE49-F238E27FC236}">
                <a16:creationId xmlns:a16="http://schemas.microsoft.com/office/drawing/2014/main" id="{DA4E89F7-BD28-F24A-A59C-DBFE3C8F6EF4}"/>
              </a:ext>
            </a:extLst>
          </p:cNvPr>
          <p:cNvCxnSpPr>
            <a:cxnSpLocks/>
          </p:cNvCxnSpPr>
          <p:nvPr/>
        </p:nvCxnSpPr>
        <p:spPr>
          <a:xfrm>
            <a:off x="8091161" y="3696759"/>
            <a:ext cx="14459" cy="4190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650AA65C-8CD0-F54B-8DB7-D02F9518041D}"/>
              </a:ext>
            </a:extLst>
          </p:cNvPr>
          <p:cNvCxnSpPr>
            <a:cxnSpLocks/>
          </p:cNvCxnSpPr>
          <p:nvPr/>
        </p:nvCxnSpPr>
        <p:spPr>
          <a:xfrm>
            <a:off x="8136399" y="3618547"/>
            <a:ext cx="502998" cy="4865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11A3E257-B7DE-2C44-9665-4CBDF54D6A2F}"/>
              </a:ext>
            </a:extLst>
          </p:cNvPr>
          <p:cNvCxnSpPr>
            <a:cxnSpLocks/>
          </p:cNvCxnSpPr>
          <p:nvPr/>
        </p:nvCxnSpPr>
        <p:spPr>
          <a:xfrm flipH="1">
            <a:off x="7695201" y="3772950"/>
            <a:ext cx="255950" cy="3233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4" name="Rectangle 53">
            <a:extLst>
              <a:ext uri="{FF2B5EF4-FFF2-40B4-BE49-F238E27FC236}">
                <a16:creationId xmlns:a16="http://schemas.microsoft.com/office/drawing/2014/main" id="{2B36598A-AAD1-3D4B-A679-B74BEA19A728}"/>
              </a:ext>
            </a:extLst>
          </p:cNvPr>
          <p:cNvSpPr/>
          <p:nvPr/>
        </p:nvSpPr>
        <p:spPr>
          <a:xfrm>
            <a:off x="7882360" y="4060758"/>
            <a:ext cx="338554" cy="307777"/>
          </a:xfrm>
          <a:prstGeom prst="rect">
            <a:avLst/>
          </a:prstGeom>
        </p:spPr>
        <p:txBody>
          <a:bodyPr wrap="none">
            <a:spAutoFit/>
          </a:bodyPr>
          <a:lstStyle/>
          <a:p>
            <a:pPr algn="ctr" fontAlgn="base"/>
            <a:r>
              <a:rPr lang="en-US" dirty="0"/>
              <a:t>⬤</a:t>
            </a:r>
          </a:p>
        </p:txBody>
      </p:sp>
      <p:sp>
        <p:nvSpPr>
          <p:cNvPr id="55" name="Rectangle 54">
            <a:extLst>
              <a:ext uri="{FF2B5EF4-FFF2-40B4-BE49-F238E27FC236}">
                <a16:creationId xmlns:a16="http://schemas.microsoft.com/office/drawing/2014/main" id="{306A1CC8-1E0E-D94B-BDF8-75F9790B0E2B}"/>
              </a:ext>
            </a:extLst>
          </p:cNvPr>
          <p:cNvSpPr/>
          <p:nvPr/>
        </p:nvSpPr>
        <p:spPr>
          <a:xfrm>
            <a:off x="7475902" y="4040448"/>
            <a:ext cx="338554" cy="307777"/>
          </a:xfrm>
          <a:prstGeom prst="rect">
            <a:avLst/>
          </a:prstGeom>
        </p:spPr>
        <p:txBody>
          <a:bodyPr wrap="none">
            <a:spAutoFit/>
          </a:bodyPr>
          <a:lstStyle/>
          <a:p>
            <a:pPr algn="ctr" fontAlgn="base"/>
            <a:r>
              <a:rPr lang="en-US" dirty="0"/>
              <a:t>⬤</a:t>
            </a:r>
          </a:p>
        </p:txBody>
      </p:sp>
      <p:sp>
        <p:nvSpPr>
          <p:cNvPr id="56" name="Rectangle 55">
            <a:extLst>
              <a:ext uri="{FF2B5EF4-FFF2-40B4-BE49-F238E27FC236}">
                <a16:creationId xmlns:a16="http://schemas.microsoft.com/office/drawing/2014/main" id="{A3A906C5-9830-6846-BC39-6753AE51ED2D}"/>
              </a:ext>
            </a:extLst>
          </p:cNvPr>
          <p:cNvSpPr/>
          <p:nvPr/>
        </p:nvSpPr>
        <p:spPr>
          <a:xfrm>
            <a:off x="8363531" y="4071889"/>
            <a:ext cx="338554" cy="307777"/>
          </a:xfrm>
          <a:prstGeom prst="rect">
            <a:avLst/>
          </a:prstGeom>
        </p:spPr>
        <p:txBody>
          <a:bodyPr wrap="none">
            <a:spAutoFit/>
          </a:bodyPr>
          <a:lstStyle/>
          <a:p>
            <a:pPr algn="ctr" fontAlgn="base"/>
            <a:r>
              <a:rPr lang="en-US" dirty="0"/>
              <a:t>⬤</a:t>
            </a:r>
          </a:p>
        </p:txBody>
      </p:sp>
    </p:spTree>
    <p:extLst>
      <p:ext uri="{BB962C8B-B14F-4D97-AF65-F5344CB8AC3E}">
        <p14:creationId xmlns:p14="http://schemas.microsoft.com/office/powerpoint/2010/main" val="21910995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4" name="Google Shape;74;g92b3bf485b_0_0"/>
          <p:cNvSpPr txBox="1"/>
          <p:nvPr/>
        </p:nvSpPr>
        <p:spPr>
          <a:xfrm>
            <a:off x="10949275" y="6478075"/>
            <a:ext cx="2259300" cy="1359600"/>
          </a:xfrm>
          <a:prstGeom prst="rect">
            <a:avLst/>
          </a:prstGeom>
          <a:noFill/>
          <a:ln>
            <a:noFill/>
          </a:ln>
        </p:spPr>
        <p:txBody>
          <a:bodyPr spcFirstLastPara="1" wrap="square" lIns="91425" tIns="91425" rIns="91425" bIns="91425" anchor="t" anchorCtr="0">
            <a:noAutofit/>
          </a:bodyPr>
          <a:lstStyle/>
          <a:p>
            <a:pPr>
              <a:buSzPts val="1400"/>
            </a:pPr>
            <a:r>
              <a:rPr lang="en-US" sz="1400" b="0" i="0" u="none" strike="noStrike" cap="none" dirty="0">
                <a:solidFill>
                  <a:srgbClr val="FFFFFF"/>
                </a:solidFill>
                <a:latin typeface="Open Sans SemiBold"/>
                <a:ea typeface="Open Sans SemiBold"/>
                <a:cs typeface="Open Sans SemiBold"/>
                <a:sym typeface="Open Sans SemiBold"/>
              </a:rPr>
              <a:t>CIS </a:t>
            </a:r>
            <a:r>
              <a:rPr lang="en-US" dirty="0">
                <a:solidFill>
                  <a:srgbClr val="FFFFFF"/>
                </a:solidFill>
                <a:latin typeface="Open Sans SemiBold"/>
                <a:ea typeface="Open Sans SemiBold"/>
                <a:cs typeface="Open Sans SemiBold"/>
                <a:sym typeface="Open Sans SemiBold"/>
              </a:rPr>
              <a:t>421/521  </a:t>
            </a:r>
            <a:r>
              <a:rPr lang="en-US" sz="1400" b="0" i="0" u="none" strike="noStrike" cap="none" dirty="0">
                <a:solidFill>
                  <a:srgbClr val="FFFFFF"/>
                </a:solidFill>
                <a:latin typeface="Open Sans SemiBold"/>
                <a:ea typeface="Open Sans SemiBold"/>
                <a:cs typeface="Open Sans SemiBold"/>
                <a:sym typeface="Open Sans SemiBold"/>
              </a:rPr>
              <a:t>|</a:t>
            </a:r>
            <a:r>
              <a:rPr lang="en-US" dirty="0">
                <a:solidFill>
                  <a:srgbClr val="FFFFFF"/>
                </a:solidFill>
                <a:latin typeface="Open Sans SemiBold"/>
                <a:ea typeface="Open Sans SemiBold"/>
                <a:cs typeface="Open Sans SemiBold"/>
                <a:sym typeface="Open Sans SemiBold"/>
              </a:rPr>
              <a:t> 17</a:t>
            </a:r>
            <a:endParaRPr sz="1400" b="0" i="0" u="none" strike="noStrike" cap="none" dirty="0">
              <a:solidFill>
                <a:srgbClr val="FFFFFF"/>
              </a:solidFill>
              <a:latin typeface="Open Sans SemiBold"/>
              <a:ea typeface="Open Sans SemiBold"/>
              <a:cs typeface="Open Sans SemiBold"/>
              <a:sym typeface="Open Sans SemiBold"/>
            </a:endParaRPr>
          </a:p>
        </p:txBody>
      </p:sp>
      <p:sp>
        <p:nvSpPr>
          <p:cNvPr id="82" name="Google Shape;82;g92b3bf485b_0_0"/>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Autofit/>
          </a:bodyPr>
          <a:lstStyle/>
          <a:p>
            <a:pPr>
              <a:buClr>
                <a:schemeClr val="accent1"/>
              </a:buClr>
            </a:pPr>
            <a:r>
              <a:rPr lang="en-US" sz="3400"/>
              <a:t>Adversarial Search</a:t>
            </a:r>
            <a:endParaRPr lang="en-US" sz="3400" b="0"/>
          </a:p>
          <a:p>
            <a:pPr>
              <a:buClr>
                <a:schemeClr val="accent1"/>
              </a:buClr>
            </a:pPr>
            <a:endParaRPr lang="en-US" sz="3400">
              <a:latin typeface="Arial"/>
              <a:cs typeface="Arial"/>
            </a:endParaRPr>
          </a:p>
          <a:p>
            <a:pPr marL="0" indent="0">
              <a:spcBef>
                <a:spcPts val="0"/>
              </a:spcBef>
              <a:buClr>
                <a:schemeClr val="accent1"/>
              </a:buClr>
            </a:pPr>
            <a:endParaRPr lang="en-US" sz="3400"/>
          </a:p>
        </p:txBody>
      </p:sp>
      <p:pic>
        <p:nvPicPr>
          <p:cNvPr id="86" name="Google Shape;86;g92b3bf485b_0_0"/>
          <p:cNvPicPr preferRelativeResize="0"/>
          <p:nvPr/>
        </p:nvPicPr>
        <p:blipFill rotWithShape="1">
          <a:blip r:embed="rId3">
            <a:alphaModFix/>
          </a:blip>
          <a:srcRect l="46493" t="230" r="43071" b="-230"/>
          <a:stretch/>
        </p:blipFill>
        <p:spPr>
          <a:xfrm>
            <a:off x="11603925" y="0"/>
            <a:ext cx="590700" cy="3772950"/>
          </a:xfrm>
          <a:prstGeom prst="rect">
            <a:avLst/>
          </a:prstGeom>
          <a:noFill/>
          <a:ln>
            <a:noFill/>
          </a:ln>
        </p:spPr>
      </p:pic>
      <p:sp>
        <p:nvSpPr>
          <p:cNvPr id="87" name="Google Shape;87;g92b3bf485b_0_0"/>
          <p:cNvSpPr/>
          <p:nvPr/>
        </p:nvSpPr>
        <p:spPr>
          <a:xfrm>
            <a:off x="11603919" y="3696759"/>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pic>
        <p:nvPicPr>
          <p:cNvPr id="4" name="Picture 4" descr="A picture containing drawing&#10;&#10;Description automatically generated">
            <a:extLst>
              <a:ext uri="{FF2B5EF4-FFF2-40B4-BE49-F238E27FC236}">
                <a16:creationId xmlns:a16="http://schemas.microsoft.com/office/drawing/2014/main" id="{4D1754EF-959E-4FF0-B8A1-2A577689F95C}"/>
              </a:ext>
            </a:extLst>
          </p:cNvPr>
          <p:cNvPicPr>
            <a:picLocks noChangeAspect="1"/>
          </p:cNvPicPr>
          <p:nvPr/>
        </p:nvPicPr>
        <p:blipFill>
          <a:blip r:embed="rId4"/>
          <a:stretch>
            <a:fillRect/>
          </a:stretch>
        </p:blipFill>
        <p:spPr>
          <a:xfrm>
            <a:off x="3322937" y="1513109"/>
            <a:ext cx="4995558" cy="4389602"/>
          </a:xfrm>
          <a:prstGeom prst="rect">
            <a:avLst/>
          </a:prstGeom>
        </p:spPr>
      </p:pic>
    </p:spTree>
    <p:extLst>
      <p:ext uri="{BB962C8B-B14F-4D97-AF65-F5344CB8AC3E}">
        <p14:creationId xmlns:p14="http://schemas.microsoft.com/office/powerpoint/2010/main" val="13809803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4" name="Google Shape;74;g92b3bf485b_0_0"/>
          <p:cNvSpPr txBox="1"/>
          <p:nvPr/>
        </p:nvSpPr>
        <p:spPr>
          <a:xfrm>
            <a:off x="10949275" y="6478075"/>
            <a:ext cx="2259300" cy="1359600"/>
          </a:xfrm>
          <a:prstGeom prst="rect">
            <a:avLst/>
          </a:prstGeom>
          <a:noFill/>
          <a:ln>
            <a:noFill/>
          </a:ln>
        </p:spPr>
        <p:txBody>
          <a:bodyPr spcFirstLastPara="1" wrap="square" lIns="91425" tIns="91425" rIns="91425" bIns="91425" anchor="t" anchorCtr="0">
            <a:noAutofit/>
          </a:bodyPr>
          <a:lstStyle/>
          <a:p>
            <a:pPr>
              <a:buSzPts val="1400"/>
            </a:pPr>
            <a:r>
              <a:rPr lang="en-US" sz="1400" b="0" i="0" u="none" strike="noStrike" cap="none" dirty="0">
                <a:solidFill>
                  <a:srgbClr val="FFFFFF"/>
                </a:solidFill>
                <a:latin typeface="Open Sans SemiBold"/>
                <a:ea typeface="Open Sans SemiBold"/>
                <a:cs typeface="Open Sans SemiBold"/>
                <a:sym typeface="Open Sans SemiBold"/>
              </a:rPr>
              <a:t>CIS </a:t>
            </a:r>
            <a:r>
              <a:rPr lang="en-US" dirty="0">
                <a:solidFill>
                  <a:srgbClr val="FFFFFF"/>
                </a:solidFill>
                <a:latin typeface="Open Sans SemiBold"/>
                <a:ea typeface="Open Sans SemiBold"/>
                <a:cs typeface="Open Sans SemiBold"/>
                <a:sym typeface="Open Sans SemiBold"/>
              </a:rPr>
              <a:t>421/521  </a:t>
            </a:r>
            <a:r>
              <a:rPr lang="en-US" sz="1400" b="0" i="0" u="none" strike="noStrike" cap="none" dirty="0">
                <a:solidFill>
                  <a:srgbClr val="FFFFFF"/>
                </a:solidFill>
                <a:latin typeface="Open Sans SemiBold"/>
                <a:ea typeface="Open Sans SemiBold"/>
                <a:cs typeface="Open Sans SemiBold"/>
                <a:sym typeface="Open Sans SemiBold"/>
              </a:rPr>
              <a:t>|</a:t>
            </a:r>
            <a:r>
              <a:rPr lang="en-US" dirty="0">
                <a:solidFill>
                  <a:srgbClr val="FFFFFF"/>
                </a:solidFill>
                <a:latin typeface="Open Sans SemiBold"/>
                <a:ea typeface="Open Sans SemiBold"/>
                <a:cs typeface="Open Sans SemiBold"/>
                <a:sym typeface="Open Sans SemiBold"/>
              </a:rPr>
              <a:t> 18</a:t>
            </a:r>
            <a:endParaRPr sz="1400" b="0" i="0" u="none" strike="noStrike" cap="none" dirty="0">
              <a:solidFill>
                <a:srgbClr val="FFFFFF"/>
              </a:solidFill>
              <a:latin typeface="Open Sans SemiBold"/>
              <a:ea typeface="Open Sans SemiBold"/>
              <a:cs typeface="Open Sans SemiBold"/>
              <a:sym typeface="Open Sans SemiBold"/>
            </a:endParaRPr>
          </a:p>
        </p:txBody>
      </p:sp>
      <p:sp>
        <p:nvSpPr>
          <p:cNvPr id="82" name="Google Shape;82;g92b3bf485b_0_0"/>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Autofit/>
          </a:bodyPr>
          <a:lstStyle/>
          <a:p>
            <a:pPr>
              <a:buClr>
                <a:schemeClr val="accent1"/>
              </a:buClr>
            </a:pPr>
            <a:r>
              <a:rPr lang="en-US" sz="3400" dirty="0"/>
              <a:t>Battle of Wits</a:t>
            </a:r>
            <a:endParaRPr lang="en-US" sz="3400" b="0" dirty="0"/>
          </a:p>
          <a:p>
            <a:pPr>
              <a:buClr>
                <a:schemeClr val="accent1"/>
              </a:buClr>
            </a:pPr>
            <a:endParaRPr lang="en-US" sz="3400" dirty="0">
              <a:cs typeface="Arial"/>
            </a:endParaRPr>
          </a:p>
        </p:txBody>
      </p:sp>
      <p:pic>
        <p:nvPicPr>
          <p:cNvPr id="86" name="Google Shape;86;g92b3bf485b_0_0"/>
          <p:cNvPicPr preferRelativeResize="0"/>
          <p:nvPr/>
        </p:nvPicPr>
        <p:blipFill rotWithShape="1">
          <a:blip r:embed="rId5">
            <a:alphaModFix/>
          </a:blip>
          <a:srcRect l="46493" t="230" r="43071" b="-230"/>
          <a:stretch/>
        </p:blipFill>
        <p:spPr>
          <a:xfrm>
            <a:off x="11603925" y="0"/>
            <a:ext cx="590700" cy="3772950"/>
          </a:xfrm>
          <a:prstGeom prst="rect">
            <a:avLst/>
          </a:prstGeom>
          <a:noFill/>
          <a:ln>
            <a:noFill/>
          </a:ln>
        </p:spPr>
      </p:pic>
      <p:sp>
        <p:nvSpPr>
          <p:cNvPr id="87" name="Google Shape;87;g92b3bf485b_0_0"/>
          <p:cNvSpPr/>
          <p:nvPr/>
        </p:nvSpPr>
        <p:spPr>
          <a:xfrm>
            <a:off x="11603919" y="3696759"/>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3" name="TextBox 2">
            <a:extLst>
              <a:ext uri="{FF2B5EF4-FFF2-40B4-BE49-F238E27FC236}">
                <a16:creationId xmlns:a16="http://schemas.microsoft.com/office/drawing/2014/main" id="{ACF5BF60-D7C4-9342-B265-8C6F0453990C}"/>
              </a:ext>
            </a:extLst>
          </p:cNvPr>
          <p:cNvSpPr txBox="1"/>
          <p:nvPr/>
        </p:nvSpPr>
        <p:spPr>
          <a:xfrm>
            <a:off x="3990295" y="6550223"/>
            <a:ext cx="4211409" cy="307777"/>
          </a:xfrm>
          <a:prstGeom prst="rect">
            <a:avLst/>
          </a:prstGeom>
          <a:noFill/>
        </p:spPr>
        <p:txBody>
          <a:bodyPr wrap="none" rtlCol="0">
            <a:spAutoFit/>
          </a:bodyPr>
          <a:lstStyle/>
          <a:p>
            <a:r>
              <a:rPr lang="en-US" dirty="0">
                <a:hlinkClick r:id="rId6"/>
              </a:rPr>
              <a:t>https://www.youtube.com/watch?v=rMz7JBRbmNo</a:t>
            </a:r>
            <a:endParaRPr lang="en-US" dirty="0"/>
          </a:p>
        </p:txBody>
      </p:sp>
      <p:pic>
        <p:nvPicPr>
          <p:cNvPr id="8" name="The Princess Bride (5_12) Movie CLIP - The Battle of Wits (1987) HD">
            <a:hlinkClick r:id="" action="ppaction://media"/>
            <a:extLst>
              <a:ext uri="{FF2B5EF4-FFF2-40B4-BE49-F238E27FC236}">
                <a16:creationId xmlns:a16="http://schemas.microsoft.com/office/drawing/2014/main" id="{B892DCD2-80A6-CB47-B487-BCE80AB73EBC}"/>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1505415" y="1131328"/>
            <a:ext cx="9353393" cy="5261284"/>
          </a:xfrm>
          <a:prstGeom prst="rect">
            <a:avLst/>
          </a:prstGeom>
        </p:spPr>
      </p:pic>
    </p:spTree>
    <p:extLst>
      <p:ext uri="{BB962C8B-B14F-4D97-AF65-F5344CB8AC3E}">
        <p14:creationId xmlns:p14="http://schemas.microsoft.com/office/powerpoint/2010/main" val="420049516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8"/>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8"/>
                                        </p:tgtEl>
                                      </p:cBhvr>
                                    </p:cmd>
                                  </p:childTnLst>
                                </p:cTn>
                              </p:par>
                            </p:childTnLst>
                          </p:cTn>
                        </p:par>
                      </p:childTnLst>
                    </p:cTn>
                  </p:par>
                </p:childTnLst>
              </p:cTn>
              <p:nextCondLst>
                <p:cond evt="onClick" delay="0">
                  <p:tgtEl>
                    <p:spTgt spid="8"/>
                  </p:tgtEl>
                </p:cond>
              </p:nextCondLst>
            </p:seq>
            <p:video>
              <p:cMediaNode vol="100000">
                <p:cTn id="7" fill="hold" display="0">
                  <p:stCondLst>
                    <p:cond delay="indefinite"/>
                  </p:stCondLst>
                </p:cTn>
                <p:tgtEl>
                  <p:spTgt spid="8"/>
                </p:tgtEl>
              </p:cMediaNode>
            </p:vide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g92b3bf485b_0_0"/>
          <p:cNvSpPr txBox="1">
            <a:spLocks noGrp="1"/>
          </p:cNvSpPr>
          <p:nvPr>
            <p:ph type="body" idx="1"/>
          </p:nvPr>
        </p:nvSpPr>
        <p:spPr>
          <a:xfrm>
            <a:off x="399675" y="1299625"/>
            <a:ext cx="10408500" cy="4695000"/>
          </a:xfrm>
          <a:prstGeom prst="rect">
            <a:avLst/>
          </a:prstGeom>
          <a:no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a:lnSpc>
                <a:spcPct val="100000"/>
              </a:lnSpc>
              <a:spcBef>
                <a:spcPct val="20000"/>
              </a:spcBef>
              <a:spcAft>
                <a:spcPct val="0"/>
              </a:spcAft>
            </a:pPr>
            <a:r>
              <a:rPr lang="en-US" b="1">
                <a:cs typeface="Arial"/>
              </a:rPr>
              <a:t>Two players:  MAX, MAX’s opponent MIN</a:t>
            </a:r>
            <a:endParaRPr lang="en-US"/>
          </a:p>
          <a:p>
            <a:pPr>
              <a:lnSpc>
                <a:spcPct val="100000"/>
              </a:lnSpc>
              <a:spcBef>
                <a:spcPct val="20000"/>
              </a:spcBef>
              <a:spcAft>
                <a:spcPct val="0"/>
              </a:spcAft>
            </a:pPr>
            <a:r>
              <a:rPr lang="en-US" b="1" i="1">
                <a:solidFill>
                  <a:srgbClr val="0000FF"/>
                </a:solidFill>
                <a:cs typeface="Arial"/>
              </a:rPr>
              <a:t>All play is computed from MAX’s vantage point.</a:t>
            </a:r>
            <a:endParaRPr lang="en-US"/>
          </a:p>
          <a:p>
            <a:pPr>
              <a:lnSpc>
                <a:spcPct val="100000"/>
              </a:lnSpc>
              <a:spcBef>
                <a:spcPct val="20000"/>
              </a:spcBef>
              <a:spcAft>
                <a:spcPct val="0"/>
              </a:spcAft>
            </a:pPr>
            <a:r>
              <a:rPr lang="en-US" b="1">
                <a:cs typeface="Arial"/>
              </a:rPr>
              <a:t>When MAX moves, MAX attempts to </a:t>
            </a:r>
            <a:r>
              <a:rPr lang="en-US" b="1" err="1">
                <a:cs typeface="Arial"/>
              </a:rPr>
              <a:t>MAXimize</a:t>
            </a:r>
            <a:r>
              <a:rPr lang="en-US" b="1">
                <a:cs typeface="Arial"/>
              </a:rPr>
              <a:t> MAX’s outcome.</a:t>
            </a:r>
            <a:endParaRPr lang="en-US"/>
          </a:p>
          <a:p>
            <a:pPr>
              <a:lnSpc>
                <a:spcPct val="100000"/>
              </a:lnSpc>
              <a:spcBef>
                <a:spcPct val="20000"/>
              </a:spcBef>
              <a:spcAft>
                <a:spcPct val="0"/>
              </a:spcAft>
            </a:pPr>
            <a:r>
              <a:rPr lang="en-US" b="1">
                <a:cs typeface="Arial"/>
              </a:rPr>
              <a:t>When MAX’s opponent moves, they attempt to </a:t>
            </a:r>
            <a:r>
              <a:rPr lang="en-US" b="1" err="1">
                <a:cs typeface="Arial"/>
              </a:rPr>
              <a:t>MINimize</a:t>
            </a:r>
            <a:r>
              <a:rPr lang="en-US" b="1">
                <a:cs typeface="Arial"/>
              </a:rPr>
              <a:t> MAX’s outcome.</a:t>
            </a:r>
            <a:endParaRPr lang="en-US" b="1"/>
          </a:p>
          <a:p>
            <a:pPr algn="ctr">
              <a:lnSpc>
                <a:spcPct val="100000"/>
              </a:lnSpc>
              <a:spcBef>
                <a:spcPct val="20000"/>
              </a:spcBef>
              <a:spcAft>
                <a:spcPct val="0"/>
              </a:spcAft>
            </a:pPr>
            <a:r>
              <a:rPr lang="en-US" b="1">
                <a:cs typeface="Arial"/>
              </a:rPr>
              <a:t>WE TYPICALLY ASSUME MAX MOVES FIRST:</a:t>
            </a:r>
            <a:endParaRPr lang="en-US"/>
          </a:p>
          <a:p>
            <a:pPr lvl="1">
              <a:lnSpc>
                <a:spcPct val="100000"/>
              </a:lnSpc>
              <a:spcBef>
                <a:spcPct val="20000"/>
              </a:spcBef>
              <a:spcAft>
                <a:spcPct val="0"/>
              </a:spcAft>
            </a:pPr>
            <a:endParaRPr lang="en-US"/>
          </a:p>
          <a:p>
            <a:pPr>
              <a:lnSpc>
                <a:spcPct val="100000"/>
              </a:lnSpc>
              <a:spcBef>
                <a:spcPct val="20000"/>
              </a:spcBef>
              <a:spcAft>
                <a:spcPct val="0"/>
              </a:spcAft>
            </a:pPr>
            <a:r>
              <a:rPr lang="en-US" b="1">
                <a:cs typeface="Arial"/>
              </a:rPr>
              <a:t>Label the root (level 0) MAX</a:t>
            </a:r>
            <a:endParaRPr lang="en-US"/>
          </a:p>
          <a:p>
            <a:pPr>
              <a:lnSpc>
                <a:spcPct val="100000"/>
              </a:lnSpc>
              <a:spcBef>
                <a:spcPct val="20000"/>
              </a:spcBef>
              <a:spcAft>
                <a:spcPct val="0"/>
              </a:spcAft>
            </a:pPr>
            <a:r>
              <a:rPr lang="en-US" b="1">
                <a:cs typeface="Arial"/>
              </a:rPr>
              <a:t>Alternate MAX/MIN labels at each  successive tree level </a:t>
            </a:r>
            <a:r>
              <a:rPr lang="en-US" b="1" i="1">
                <a:cs typeface="Arial"/>
              </a:rPr>
              <a:t>(ply).</a:t>
            </a:r>
            <a:endParaRPr lang="en-US"/>
          </a:p>
          <a:p>
            <a:pPr>
              <a:lnSpc>
                <a:spcPct val="100000"/>
              </a:lnSpc>
              <a:spcBef>
                <a:spcPct val="20000"/>
              </a:spcBef>
              <a:spcAft>
                <a:spcPct val="0"/>
              </a:spcAft>
            </a:pPr>
            <a:r>
              <a:rPr lang="en-US" b="1" i="1">
                <a:solidFill>
                  <a:srgbClr val="0000FF"/>
                </a:solidFill>
                <a:cs typeface="Arial"/>
              </a:rPr>
              <a:t>Even levels </a:t>
            </a:r>
            <a:r>
              <a:rPr lang="en-US" b="1">
                <a:cs typeface="Arial"/>
              </a:rPr>
              <a:t>represent turns for MAX</a:t>
            </a:r>
            <a:endParaRPr lang="en-US"/>
          </a:p>
          <a:p>
            <a:pPr>
              <a:lnSpc>
                <a:spcPct val="100000"/>
              </a:lnSpc>
              <a:spcBef>
                <a:spcPct val="20000"/>
              </a:spcBef>
              <a:spcAft>
                <a:spcPct val="0"/>
              </a:spcAft>
            </a:pPr>
            <a:r>
              <a:rPr lang="en-US" b="1" i="1">
                <a:solidFill>
                  <a:srgbClr val="0000FF"/>
                </a:solidFill>
                <a:cs typeface="Arial"/>
              </a:rPr>
              <a:t>Odd levels </a:t>
            </a:r>
            <a:r>
              <a:rPr lang="en-US" b="1">
                <a:cs typeface="Arial"/>
              </a:rPr>
              <a:t>represent turns for MIN</a:t>
            </a:r>
            <a:endParaRPr lang="en-US"/>
          </a:p>
          <a:p>
            <a:pPr lvl="0" algn="l">
              <a:lnSpc>
                <a:spcPct val="110000"/>
              </a:lnSpc>
              <a:spcBef>
                <a:spcPct val="20000"/>
              </a:spcBef>
              <a:spcAft>
                <a:spcPct val="0"/>
              </a:spcAft>
              <a:buSzPts val="2000"/>
            </a:pPr>
            <a:endParaRPr lang="en-US" b="1">
              <a:cs typeface="Arial"/>
            </a:endParaRPr>
          </a:p>
        </p:txBody>
      </p:sp>
      <p:sp>
        <p:nvSpPr>
          <p:cNvPr id="74" name="Google Shape;74;g92b3bf485b_0_0"/>
          <p:cNvSpPr txBox="1"/>
          <p:nvPr/>
        </p:nvSpPr>
        <p:spPr>
          <a:xfrm>
            <a:off x="10949275" y="6478075"/>
            <a:ext cx="2259300" cy="1359600"/>
          </a:xfrm>
          <a:prstGeom prst="rect">
            <a:avLst/>
          </a:prstGeom>
          <a:noFill/>
          <a:ln>
            <a:noFill/>
          </a:ln>
        </p:spPr>
        <p:txBody>
          <a:bodyPr spcFirstLastPara="1" wrap="square" lIns="91425" tIns="91425" rIns="91425" bIns="91425" anchor="t" anchorCtr="0">
            <a:noAutofit/>
          </a:bodyPr>
          <a:lstStyle/>
          <a:p>
            <a:pPr>
              <a:buSzPts val="1400"/>
            </a:pPr>
            <a:r>
              <a:rPr lang="en-US" sz="1400" b="0" i="0" u="none" strike="noStrike" cap="none" dirty="0">
                <a:solidFill>
                  <a:srgbClr val="FFFFFF"/>
                </a:solidFill>
                <a:latin typeface="Open Sans SemiBold"/>
                <a:ea typeface="Open Sans SemiBold"/>
                <a:cs typeface="Open Sans SemiBold"/>
                <a:sym typeface="Open Sans SemiBold"/>
              </a:rPr>
              <a:t>CIS </a:t>
            </a:r>
            <a:r>
              <a:rPr lang="en-US" dirty="0">
                <a:solidFill>
                  <a:srgbClr val="FFFFFF"/>
                </a:solidFill>
                <a:latin typeface="Open Sans SemiBold"/>
                <a:ea typeface="Open Sans SemiBold"/>
                <a:cs typeface="Open Sans SemiBold"/>
                <a:sym typeface="Open Sans SemiBold"/>
              </a:rPr>
              <a:t>421/521  </a:t>
            </a:r>
            <a:r>
              <a:rPr lang="en-US" sz="1400" b="0" i="0" u="none" strike="noStrike" cap="none" dirty="0">
                <a:solidFill>
                  <a:srgbClr val="FFFFFF"/>
                </a:solidFill>
                <a:latin typeface="Open Sans SemiBold"/>
                <a:ea typeface="Open Sans SemiBold"/>
                <a:cs typeface="Open Sans SemiBold"/>
                <a:sym typeface="Open Sans SemiBold"/>
              </a:rPr>
              <a:t>|</a:t>
            </a:r>
            <a:r>
              <a:rPr lang="en-US" dirty="0">
                <a:solidFill>
                  <a:srgbClr val="FFFFFF"/>
                </a:solidFill>
                <a:latin typeface="Open Sans SemiBold"/>
                <a:ea typeface="Open Sans SemiBold"/>
                <a:cs typeface="Open Sans SemiBold"/>
                <a:sym typeface="Open Sans SemiBold"/>
              </a:rPr>
              <a:t> 19</a:t>
            </a:r>
            <a:endParaRPr sz="1400" b="0" i="0" u="none" strike="noStrike" cap="none" dirty="0">
              <a:solidFill>
                <a:srgbClr val="FFFFFF"/>
              </a:solidFill>
              <a:latin typeface="Open Sans SemiBold"/>
              <a:ea typeface="Open Sans SemiBold"/>
              <a:cs typeface="Open Sans SemiBold"/>
              <a:sym typeface="Open Sans SemiBold"/>
            </a:endParaRPr>
          </a:p>
        </p:txBody>
      </p:sp>
      <p:sp>
        <p:nvSpPr>
          <p:cNvPr id="82" name="Google Shape;82;g92b3bf485b_0_0"/>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Autofit/>
          </a:bodyPr>
          <a:lstStyle/>
          <a:p>
            <a:pPr>
              <a:buClr>
                <a:schemeClr val="accent1"/>
              </a:buClr>
            </a:pPr>
            <a:r>
              <a:rPr lang="en-US" sz="3400" dirty="0">
                <a:cs typeface="Arial"/>
              </a:rPr>
              <a:t>MAX &amp; MIN Nodes : An egocentric view</a:t>
            </a:r>
            <a:endParaRPr lang="en-US" sz="3400" b="0" dirty="0"/>
          </a:p>
          <a:p>
            <a:pPr>
              <a:buClr>
                <a:schemeClr val="accent1"/>
              </a:buClr>
            </a:pPr>
            <a:endParaRPr lang="en-US" sz="3400" dirty="0">
              <a:cs typeface="Arial"/>
            </a:endParaRPr>
          </a:p>
        </p:txBody>
      </p:sp>
      <p:pic>
        <p:nvPicPr>
          <p:cNvPr id="86" name="Google Shape;86;g92b3bf485b_0_0"/>
          <p:cNvPicPr preferRelativeResize="0"/>
          <p:nvPr/>
        </p:nvPicPr>
        <p:blipFill rotWithShape="1">
          <a:blip r:embed="rId3">
            <a:alphaModFix/>
          </a:blip>
          <a:srcRect l="46493" t="230" r="43071" b="-230"/>
          <a:stretch/>
        </p:blipFill>
        <p:spPr>
          <a:xfrm>
            <a:off x="11603925" y="0"/>
            <a:ext cx="590700" cy="3772950"/>
          </a:xfrm>
          <a:prstGeom prst="rect">
            <a:avLst/>
          </a:prstGeom>
          <a:noFill/>
          <a:ln>
            <a:noFill/>
          </a:ln>
        </p:spPr>
      </p:pic>
      <p:sp>
        <p:nvSpPr>
          <p:cNvPr id="87" name="Google Shape;87;g92b3bf485b_0_0"/>
          <p:cNvSpPr/>
          <p:nvPr/>
        </p:nvSpPr>
        <p:spPr>
          <a:xfrm>
            <a:off x="11603919" y="3696759"/>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Tree>
    <p:extLst>
      <p:ext uri="{BB962C8B-B14F-4D97-AF65-F5344CB8AC3E}">
        <p14:creationId xmlns:p14="http://schemas.microsoft.com/office/powerpoint/2010/main" val="28439214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2"/>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indent="0">
              <a:spcBef>
                <a:spcPts val="0"/>
              </a:spcBef>
              <a:buClr>
                <a:schemeClr val="accent1"/>
              </a:buClr>
            </a:pPr>
            <a:r>
              <a:rPr lang="en-US" sz="3400"/>
              <a:t>Games: Outline of Unit</a:t>
            </a:r>
            <a:endParaRPr lang="en-US"/>
          </a:p>
        </p:txBody>
      </p:sp>
      <p:sp>
        <p:nvSpPr>
          <p:cNvPr id="64" name="Google Shape;64;p2"/>
          <p:cNvSpPr txBox="1">
            <a:spLocks noGrp="1"/>
          </p:cNvSpPr>
          <p:nvPr>
            <p:ph type="body" idx="1"/>
          </p:nvPr>
        </p:nvSpPr>
        <p:spPr>
          <a:xfrm>
            <a:off x="399675" y="1299625"/>
            <a:ext cx="10555200" cy="4577400"/>
          </a:xfrm>
          <a:prstGeom prst="rect">
            <a:avLst/>
          </a:prstGeom>
          <a:noFill/>
          <a:ln>
            <a:noFill/>
          </a:ln>
        </p:spPr>
        <p:txBody>
          <a:bodyPr spcFirstLastPara="1" wrap="square" lIns="91425" tIns="45700" rIns="91425" bIns="45700" anchor="t" anchorCtr="0">
            <a:normAutofit/>
          </a:bodyPr>
          <a:lstStyle/>
          <a:p>
            <a:pPr marL="228600" indent="-228600">
              <a:lnSpc>
                <a:spcPct val="140000"/>
              </a:lnSpc>
              <a:spcBef>
                <a:spcPts val="0"/>
              </a:spcBef>
            </a:pPr>
            <a:r>
              <a:rPr lang="en-US"/>
              <a:t>Part 1: Games as Search</a:t>
            </a:r>
          </a:p>
          <a:p>
            <a:pPr lvl="1">
              <a:lnSpc>
                <a:spcPct val="140000"/>
              </a:lnSpc>
              <a:spcBef>
                <a:spcPts val="0"/>
              </a:spcBef>
            </a:pPr>
            <a:r>
              <a:rPr lang="en-US"/>
              <a:t>Motivation</a:t>
            </a:r>
          </a:p>
          <a:p>
            <a:pPr lvl="1">
              <a:lnSpc>
                <a:spcPct val="140000"/>
              </a:lnSpc>
              <a:spcBef>
                <a:spcPts val="0"/>
              </a:spcBef>
            </a:pPr>
            <a:r>
              <a:rPr lang="en-US"/>
              <a:t>Game-playing AI successes</a:t>
            </a:r>
          </a:p>
          <a:p>
            <a:pPr lvl="1">
              <a:lnSpc>
                <a:spcPct val="140000"/>
              </a:lnSpc>
              <a:spcBef>
                <a:spcPts val="0"/>
              </a:spcBef>
            </a:pPr>
            <a:r>
              <a:rPr lang="en-US"/>
              <a:t>Game Trees</a:t>
            </a:r>
          </a:p>
          <a:p>
            <a:pPr lvl="1">
              <a:lnSpc>
                <a:spcPct val="140000"/>
              </a:lnSpc>
              <a:spcBef>
                <a:spcPts val="0"/>
              </a:spcBef>
            </a:pPr>
            <a:r>
              <a:rPr lang="en-US"/>
              <a:t>Evaluation Functions</a:t>
            </a:r>
          </a:p>
          <a:p>
            <a:pPr marL="228600" indent="-228600">
              <a:lnSpc>
                <a:spcPct val="140000"/>
              </a:lnSpc>
              <a:spcBef>
                <a:spcPts val="0"/>
              </a:spcBef>
            </a:pPr>
            <a:r>
              <a:rPr lang="en-US"/>
              <a:t>Part II: Adversarial Search</a:t>
            </a:r>
            <a:endParaRPr/>
          </a:p>
          <a:p>
            <a:pPr lvl="1">
              <a:lnSpc>
                <a:spcPct val="140000"/>
              </a:lnSpc>
              <a:spcBef>
                <a:spcPts val="0"/>
              </a:spcBef>
            </a:pPr>
            <a:r>
              <a:rPr lang="en-US"/>
              <a:t>The Minimax Rule</a:t>
            </a:r>
            <a:endParaRPr/>
          </a:p>
          <a:p>
            <a:pPr lvl="1">
              <a:lnSpc>
                <a:spcPct val="140000"/>
              </a:lnSpc>
              <a:spcBef>
                <a:spcPts val="0"/>
              </a:spcBef>
            </a:pPr>
            <a:r>
              <a:rPr lang="en-US"/>
              <a:t>Alpha-Beta Pruning</a:t>
            </a:r>
            <a:endParaRPr/>
          </a:p>
          <a:p>
            <a:pPr marL="228600" lvl="0" indent="0" algn="l" rtl="0">
              <a:lnSpc>
                <a:spcPct val="140000"/>
              </a:lnSpc>
              <a:spcBef>
                <a:spcPts val="0"/>
              </a:spcBef>
              <a:spcAft>
                <a:spcPts val="0"/>
              </a:spcAft>
              <a:buSzPts val="2000"/>
              <a:buNone/>
            </a:pPr>
            <a:endParaRPr/>
          </a:p>
        </p:txBody>
      </p:sp>
      <p:sp>
        <p:nvSpPr>
          <p:cNvPr id="65" name="Google Shape;65;p2"/>
          <p:cNvSpPr txBox="1"/>
          <p:nvPr/>
        </p:nvSpPr>
        <p:spPr>
          <a:xfrm>
            <a:off x="10949275" y="6478075"/>
            <a:ext cx="2259300" cy="1359600"/>
          </a:xfrm>
          <a:prstGeom prst="rect">
            <a:avLst/>
          </a:prstGeom>
          <a:noFill/>
          <a:ln>
            <a:noFill/>
          </a:ln>
        </p:spPr>
        <p:txBody>
          <a:bodyPr spcFirstLastPara="1" wrap="square" lIns="91425" tIns="91425" rIns="91425" bIns="91425" anchor="t" anchorCtr="0">
            <a:noAutofit/>
          </a:bodyPr>
          <a:lstStyle/>
          <a:p>
            <a:pPr>
              <a:buSzPts val="1400"/>
            </a:pPr>
            <a:r>
              <a:rPr lang="en-US" sz="1400" b="0" i="0" u="none" strike="noStrike" cap="none" dirty="0">
                <a:solidFill>
                  <a:srgbClr val="FFFFFF"/>
                </a:solidFill>
                <a:latin typeface="Open Sans SemiBold"/>
                <a:ea typeface="Open Sans SemiBold"/>
                <a:cs typeface="Open Sans SemiBold"/>
                <a:sym typeface="Open Sans SemiBold"/>
              </a:rPr>
              <a:t>CIS </a:t>
            </a:r>
            <a:r>
              <a:rPr lang="en-US" dirty="0">
                <a:solidFill>
                  <a:srgbClr val="FFFFFF"/>
                </a:solidFill>
                <a:latin typeface="Open Sans SemiBold"/>
                <a:ea typeface="Open Sans SemiBold"/>
                <a:cs typeface="Open Sans SemiBold"/>
                <a:sym typeface="Open Sans SemiBold"/>
              </a:rPr>
              <a:t>421/521  </a:t>
            </a:r>
            <a:r>
              <a:rPr lang="en-US" sz="1400" b="0" i="0" u="none" strike="noStrike" cap="none" dirty="0">
                <a:solidFill>
                  <a:srgbClr val="FFFFFF"/>
                </a:solidFill>
                <a:latin typeface="Open Sans SemiBold"/>
                <a:ea typeface="Open Sans SemiBold"/>
                <a:cs typeface="Open Sans SemiBold"/>
                <a:sym typeface="Open Sans SemiBold"/>
              </a:rPr>
              <a:t>|</a:t>
            </a:r>
            <a:r>
              <a:rPr lang="en-US" dirty="0">
                <a:solidFill>
                  <a:srgbClr val="FFFFFF"/>
                </a:solidFill>
                <a:latin typeface="Open Sans SemiBold"/>
                <a:ea typeface="Open Sans SemiBold"/>
                <a:cs typeface="Open Sans SemiBold"/>
                <a:sym typeface="Open Sans SemiBold"/>
              </a:rPr>
              <a:t> </a:t>
            </a:r>
            <a:r>
              <a:rPr lang="en-US" sz="1400" b="0" i="0" u="none" strike="noStrike" cap="none" dirty="0">
                <a:solidFill>
                  <a:srgbClr val="FFFFFF"/>
                </a:solidFill>
                <a:latin typeface="Open Sans SemiBold"/>
                <a:ea typeface="Open Sans SemiBold"/>
                <a:cs typeface="Open Sans SemiBold"/>
                <a:sym typeface="Open Sans SemiBold"/>
              </a:rPr>
              <a:t> 2</a:t>
            </a:r>
            <a:endParaRPr sz="1400" b="0" i="0" u="none" strike="noStrike" cap="none" dirty="0">
              <a:solidFill>
                <a:srgbClr val="FFFFFF"/>
              </a:solidFill>
              <a:latin typeface="Open Sans SemiBold"/>
              <a:ea typeface="Open Sans SemiBold"/>
              <a:cs typeface="Open Sans SemiBold"/>
              <a:sym typeface="Open Sans SemiBold"/>
            </a:endParaRPr>
          </a:p>
        </p:txBody>
      </p:sp>
      <p:pic>
        <p:nvPicPr>
          <p:cNvPr id="66" name="Google Shape;66;p2"/>
          <p:cNvPicPr preferRelativeResize="0"/>
          <p:nvPr/>
        </p:nvPicPr>
        <p:blipFill rotWithShape="1">
          <a:blip r:embed="rId3">
            <a:alphaModFix/>
          </a:blip>
          <a:srcRect l="46493" t="230" r="43071" b="-230"/>
          <a:stretch/>
        </p:blipFill>
        <p:spPr>
          <a:xfrm>
            <a:off x="11603925" y="0"/>
            <a:ext cx="590700" cy="3772950"/>
          </a:xfrm>
          <a:prstGeom prst="rect">
            <a:avLst/>
          </a:prstGeom>
          <a:noFill/>
          <a:ln>
            <a:noFill/>
          </a:ln>
        </p:spPr>
      </p:pic>
      <p:sp>
        <p:nvSpPr>
          <p:cNvPr id="67" name="Google Shape;67;p2"/>
          <p:cNvSpPr/>
          <p:nvPr/>
        </p:nvSpPr>
        <p:spPr>
          <a:xfrm>
            <a:off x="11603919" y="3696759"/>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g92b3bf485b_0_0"/>
          <p:cNvSpPr txBox="1">
            <a:spLocks noGrp="1"/>
          </p:cNvSpPr>
          <p:nvPr>
            <p:ph type="body" idx="1"/>
          </p:nvPr>
        </p:nvSpPr>
        <p:spPr>
          <a:xfrm>
            <a:off x="399675" y="1299625"/>
            <a:ext cx="10408500" cy="4695000"/>
          </a:xfrm>
          <a:prstGeom prst="rect">
            <a:avLst/>
          </a:prstGeom>
          <a:no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a:lnSpc>
                <a:spcPct val="100000"/>
              </a:lnSpc>
              <a:spcBef>
                <a:spcPct val="20000"/>
              </a:spcBef>
              <a:spcAft>
                <a:spcPct val="0"/>
              </a:spcAft>
            </a:pPr>
            <a:r>
              <a:rPr lang="en-US" b="1">
                <a:solidFill>
                  <a:schemeClr val="accent3">
                    <a:lumMod val="65000"/>
                  </a:schemeClr>
                </a:solidFill>
                <a:cs typeface="Arial"/>
              </a:rPr>
              <a:t>Represent the game problem space by a tree:</a:t>
            </a:r>
            <a:endParaRPr lang="en-US">
              <a:solidFill>
                <a:schemeClr val="accent3">
                  <a:lumMod val="65000"/>
                </a:schemeClr>
              </a:solidFill>
            </a:endParaRPr>
          </a:p>
          <a:p>
            <a:pPr lvl="1">
              <a:lnSpc>
                <a:spcPct val="100000"/>
              </a:lnSpc>
              <a:spcBef>
                <a:spcPct val="20000"/>
              </a:spcBef>
              <a:spcAft>
                <a:spcPct val="0"/>
              </a:spcAft>
            </a:pPr>
            <a:r>
              <a:rPr lang="en-US">
                <a:solidFill>
                  <a:schemeClr val="accent3">
                    <a:lumMod val="65000"/>
                  </a:schemeClr>
                </a:solidFill>
                <a:cs typeface="Arial"/>
              </a:rPr>
              <a:t>Nodes represent ‘board positions’; edges represent legal moves.</a:t>
            </a:r>
            <a:endParaRPr lang="en-US">
              <a:solidFill>
                <a:schemeClr val="accent3">
                  <a:lumMod val="65000"/>
                </a:schemeClr>
              </a:solidFill>
            </a:endParaRPr>
          </a:p>
          <a:p>
            <a:pPr lvl="1">
              <a:lnSpc>
                <a:spcPct val="100000"/>
              </a:lnSpc>
              <a:spcBef>
                <a:spcPct val="20000"/>
              </a:spcBef>
              <a:spcAft>
                <a:spcPct val="0"/>
              </a:spcAft>
            </a:pPr>
            <a:r>
              <a:rPr lang="en-US">
                <a:solidFill>
                  <a:schemeClr val="accent3">
                    <a:lumMod val="65000"/>
                  </a:schemeClr>
                </a:solidFill>
                <a:cs typeface="Arial"/>
              </a:rPr>
              <a:t>Root node is the first position in which a decision must be made.</a:t>
            </a:r>
            <a:endParaRPr lang="en-US">
              <a:solidFill>
                <a:schemeClr val="accent3">
                  <a:lumMod val="65000"/>
                </a:schemeClr>
              </a:solidFill>
            </a:endParaRPr>
          </a:p>
          <a:p>
            <a:pPr lvl="1">
              <a:lnSpc>
                <a:spcPct val="100000"/>
              </a:lnSpc>
              <a:spcBef>
                <a:spcPct val="20000"/>
              </a:spcBef>
              <a:spcAft>
                <a:spcPct val="0"/>
              </a:spcAft>
            </a:pPr>
            <a:endParaRPr lang="en-US">
              <a:solidFill>
                <a:srgbClr val="000000"/>
              </a:solidFill>
            </a:endParaRPr>
          </a:p>
          <a:p>
            <a:pPr>
              <a:lnSpc>
                <a:spcPct val="100000"/>
              </a:lnSpc>
              <a:spcBef>
                <a:spcPct val="20000"/>
              </a:spcBef>
              <a:spcAft>
                <a:spcPct val="0"/>
              </a:spcAft>
            </a:pPr>
            <a:r>
              <a:rPr lang="en-US" b="1">
                <a:solidFill>
                  <a:srgbClr val="FF0000"/>
                </a:solidFill>
                <a:cs typeface="Arial"/>
              </a:rPr>
              <a:t>Evaluation function </a:t>
            </a:r>
            <a:r>
              <a:rPr lang="en-US" b="1" i="1">
                <a:solidFill>
                  <a:srgbClr val="FF0000"/>
                </a:solidFill>
                <a:cs typeface="Arial"/>
              </a:rPr>
              <a:t>f</a:t>
            </a:r>
            <a:r>
              <a:rPr lang="en-US" b="1">
                <a:solidFill>
                  <a:srgbClr val="FF0000"/>
                </a:solidFill>
                <a:cs typeface="Arial"/>
              </a:rPr>
              <a:t> assigns real-number scores to `board positions’  </a:t>
            </a:r>
            <a:r>
              <a:rPr lang="en-US" b="1" i="1">
                <a:solidFill>
                  <a:srgbClr val="FF0000"/>
                </a:solidFill>
                <a:cs typeface="Arial"/>
              </a:rPr>
              <a:t>without reference to path</a:t>
            </a:r>
            <a:endParaRPr lang="en-US">
              <a:solidFill>
                <a:srgbClr val="000000"/>
              </a:solidFill>
            </a:endParaRPr>
          </a:p>
          <a:p>
            <a:pPr>
              <a:lnSpc>
                <a:spcPct val="100000"/>
              </a:lnSpc>
              <a:spcBef>
                <a:spcPct val="20000"/>
              </a:spcBef>
              <a:spcAft>
                <a:spcPct val="0"/>
              </a:spcAft>
            </a:pPr>
            <a:r>
              <a:rPr lang="en-US" b="1">
                <a:solidFill>
                  <a:srgbClr val="000000"/>
                </a:solidFill>
                <a:cs typeface="Arial"/>
              </a:rPr>
              <a:t>Terminal nodes represent ways the game could end, labeled with the desirability of that ending (e.g. win/lose/draw or a numerical score)</a:t>
            </a:r>
            <a:endParaRPr lang="en-US">
              <a:solidFill>
                <a:srgbClr val="000000"/>
              </a:solidFill>
            </a:endParaRPr>
          </a:p>
          <a:p>
            <a:pPr>
              <a:lnSpc>
                <a:spcPct val="100000"/>
              </a:lnSpc>
              <a:spcBef>
                <a:spcPct val="20000"/>
              </a:spcBef>
              <a:spcAft>
                <a:spcPct val="0"/>
              </a:spcAft>
            </a:pPr>
            <a:endParaRPr lang="en-US">
              <a:solidFill>
                <a:srgbClr val="000000"/>
              </a:solidFill>
            </a:endParaRPr>
          </a:p>
          <a:p>
            <a:pPr lvl="0" algn="l">
              <a:lnSpc>
                <a:spcPct val="110000"/>
              </a:lnSpc>
              <a:spcBef>
                <a:spcPct val="20000"/>
              </a:spcBef>
              <a:spcAft>
                <a:spcPct val="0"/>
              </a:spcAft>
              <a:buSzPts val="2000"/>
            </a:pPr>
            <a:endParaRPr lang="en-US" b="1">
              <a:solidFill>
                <a:srgbClr val="000000"/>
              </a:solidFill>
              <a:cs typeface="Arial"/>
            </a:endParaRPr>
          </a:p>
        </p:txBody>
      </p:sp>
      <p:sp>
        <p:nvSpPr>
          <p:cNvPr id="74" name="Google Shape;74;g92b3bf485b_0_0"/>
          <p:cNvSpPr txBox="1"/>
          <p:nvPr/>
        </p:nvSpPr>
        <p:spPr>
          <a:xfrm>
            <a:off x="10949275" y="6478075"/>
            <a:ext cx="2259300" cy="1359600"/>
          </a:xfrm>
          <a:prstGeom prst="rect">
            <a:avLst/>
          </a:prstGeom>
          <a:noFill/>
          <a:ln>
            <a:noFill/>
          </a:ln>
        </p:spPr>
        <p:txBody>
          <a:bodyPr spcFirstLastPara="1" wrap="square" lIns="91425" tIns="91425" rIns="91425" bIns="91425" anchor="t" anchorCtr="0">
            <a:noAutofit/>
          </a:bodyPr>
          <a:lstStyle/>
          <a:p>
            <a:pPr>
              <a:buSzPts val="1400"/>
            </a:pPr>
            <a:r>
              <a:rPr lang="en-US" sz="1400" b="0" i="0" u="none" strike="noStrike" cap="none" dirty="0">
                <a:solidFill>
                  <a:srgbClr val="FFFFFF"/>
                </a:solidFill>
                <a:latin typeface="Open Sans SemiBold"/>
                <a:ea typeface="Open Sans SemiBold"/>
                <a:cs typeface="Open Sans SemiBold"/>
                <a:sym typeface="Open Sans SemiBold"/>
              </a:rPr>
              <a:t>CIS </a:t>
            </a:r>
            <a:r>
              <a:rPr lang="en-US" dirty="0">
                <a:solidFill>
                  <a:srgbClr val="FFFFFF"/>
                </a:solidFill>
                <a:latin typeface="Open Sans SemiBold"/>
                <a:ea typeface="Open Sans SemiBold"/>
                <a:cs typeface="Open Sans SemiBold"/>
                <a:sym typeface="Open Sans SemiBold"/>
              </a:rPr>
              <a:t>421/521  </a:t>
            </a:r>
            <a:r>
              <a:rPr lang="en-US" sz="1400" b="0" i="0" u="none" strike="noStrike" cap="none" dirty="0">
                <a:solidFill>
                  <a:srgbClr val="FFFFFF"/>
                </a:solidFill>
                <a:latin typeface="Open Sans SemiBold"/>
                <a:ea typeface="Open Sans SemiBold"/>
                <a:cs typeface="Open Sans SemiBold"/>
                <a:sym typeface="Open Sans SemiBold"/>
              </a:rPr>
              <a:t>|</a:t>
            </a:r>
            <a:r>
              <a:rPr lang="en-US" dirty="0">
                <a:solidFill>
                  <a:srgbClr val="FFFFFF"/>
                </a:solidFill>
                <a:latin typeface="Open Sans SemiBold"/>
                <a:ea typeface="Open Sans SemiBold"/>
                <a:cs typeface="Open Sans SemiBold"/>
                <a:sym typeface="Open Sans SemiBold"/>
              </a:rPr>
              <a:t> 20</a:t>
            </a:r>
            <a:endParaRPr sz="1400" b="0" i="0" u="none" strike="noStrike" cap="none" dirty="0">
              <a:solidFill>
                <a:srgbClr val="FFFFFF"/>
              </a:solidFill>
              <a:latin typeface="Open Sans SemiBold"/>
              <a:ea typeface="Open Sans SemiBold"/>
              <a:cs typeface="Open Sans SemiBold"/>
              <a:sym typeface="Open Sans SemiBold"/>
            </a:endParaRPr>
          </a:p>
        </p:txBody>
      </p:sp>
      <p:sp>
        <p:nvSpPr>
          <p:cNvPr id="82" name="Google Shape;82;g92b3bf485b_0_0"/>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Autofit/>
          </a:bodyPr>
          <a:lstStyle/>
          <a:p>
            <a:pPr>
              <a:buClr>
                <a:schemeClr val="accent1"/>
              </a:buClr>
            </a:pPr>
            <a:r>
              <a:rPr lang="en-US" sz="3400" dirty="0">
                <a:cs typeface="Arial"/>
              </a:rPr>
              <a:t>Game Trees</a:t>
            </a:r>
            <a:endParaRPr lang="en-US" sz="3400" b="0" dirty="0"/>
          </a:p>
          <a:p>
            <a:pPr>
              <a:buClr>
                <a:schemeClr val="accent1"/>
              </a:buClr>
            </a:pPr>
            <a:endParaRPr lang="en-US" sz="3400" dirty="0">
              <a:cs typeface="Arial"/>
            </a:endParaRPr>
          </a:p>
        </p:txBody>
      </p:sp>
      <p:pic>
        <p:nvPicPr>
          <p:cNvPr id="86" name="Google Shape;86;g92b3bf485b_0_0"/>
          <p:cNvPicPr preferRelativeResize="0"/>
          <p:nvPr/>
        </p:nvPicPr>
        <p:blipFill rotWithShape="1">
          <a:blip r:embed="rId3">
            <a:alphaModFix/>
          </a:blip>
          <a:srcRect l="46493" t="230" r="43071" b="-230"/>
          <a:stretch/>
        </p:blipFill>
        <p:spPr>
          <a:xfrm>
            <a:off x="11603925" y="0"/>
            <a:ext cx="590700" cy="3772950"/>
          </a:xfrm>
          <a:prstGeom prst="rect">
            <a:avLst/>
          </a:prstGeom>
          <a:noFill/>
          <a:ln>
            <a:noFill/>
          </a:ln>
        </p:spPr>
      </p:pic>
      <p:sp>
        <p:nvSpPr>
          <p:cNvPr id="87" name="Google Shape;87;g92b3bf485b_0_0"/>
          <p:cNvSpPr/>
          <p:nvPr/>
        </p:nvSpPr>
        <p:spPr>
          <a:xfrm>
            <a:off x="11603919" y="3696759"/>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Tree>
    <p:extLst>
      <p:ext uri="{BB962C8B-B14F-4D97-AF65-F5344CB8AC3E}">
        <p14:creationId xmlns:p14="http://schemas.microsoft.com/office/powerpoint/2010/main" val="27108919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g92b3bf485b_0_0"/>
          <p:cNvSpPr txBox="1">
            <a:spLocks noGrp="1"/>
          </p:cNvSpPr>
          <p:nvPr>
            <p:ph type="body" idx="1"/>
          </p:nvPr>
        </p:nvSpPr>
        <p:spPr>
          <a:xfrm>
            <a:off x="399675" y="1299625"/>
            <a:ext cx="10408500" cy="4695000"/>
          </a:xfrm>
          <a:prstGeom prst="rect">
            <a:avLst/>
          </a:prstGeom>
          <a:no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a:lnSpc>
                <a:spcPct val="120000"/>
              </a:lnSpc>
              <a:spcBef>
                <a:spcPct val="20000"/>
              </a:spcBef>
              <a:spcAft>
                <a:spcPct val="0"/>
              </a:spcAft>
            </a:pPr>
            <a:r>
              <a:rPr lang="en-US" b="1" dirty="0">
                <a:cs typeface="Arial"/>
              </a:rPr>
              <a:t>Evaluates how good a ‘board position’ is</a:t>
            </a:r>
            <a:endParaRPr lang="en-US" dirty="0"/>
          </a:p>
          <a:p>
            <a:pPr>
              <a:lnSpc>
                <a:spcPct val="120000"/>
              </a:lnSpc>
              <a:spcBef>
                <a:spcPct val="20000"/>
              </a:spcBef>
              <a:spcAft>
                <a:spcPct val="0"/>
              </a:spcAft>
            </a:pPr>
            <a:r>
              <a:rPr lang="en-US" b="1" dirty="0">
                <a:cs typeface="Arial"/>
              </a:rPr>
              <a:t>Based on </a:t>
            </a:r>
            <a:r>
              <a:rPr lang="en-US" b="1" i="1" dirty="0">
                <a:solidFill>
                  <a:schemeClr val="accent1">
                    <a:lumMod val="60000"/>
                    <a:lumOff val="40000"/>
                  </a:schemeClr>
                </a:solidFill>
                <a:cs typeface="Arial"/>
              </a:rPr>
              <a:t>static features</a:t>
            </a:r>
            <a:r>
              <a:rPr lang="en-US" b="1" i="1" dirty="0">
                <a:solidFill>
                  <a:schemeClr val="accent2"/>
                </a:solidFill>
                <a:cs typeface="Arial"/>
              </a:rPr>
              <a:t> </a:t>
            </a:r>
            <a:r>
              <a:rPr lang="en-US" b="1" dirty="0">
                <a:cs typeface="Arial"/>
              </a:rPr>
              <a:t>of that board alone</a:t>
            </a:r>
            <a:endParaRPr lang="en-US" dirty="0"/>
          </a:p>
          <a:p>
            <a:pPr>
              <a:lnSpc>
                <a:spcPct val="120000"/>
              </a:lnSpc>
              <a:spcBef>
                <a:spcPct val="20000"/>
              </a:spcBef>
              <a:spcAft>
                <a:spcPct val="0"/>
              </a:spcAft>
            </a:pPr>
            <a:r>
              <a:rPr lang="en-US" b="1" dirty="0">
                <a:cs typeface="Arial"/>
              </a:rPr>
              <a:t>Zero-sum assumption lets us use one function to describe goodness for both players.</a:t>
            </a:r>
            <a:endParaRPr lang="en-US" dirty="0"/>
          </a:p>
          <a:p>
            <a:pPr lvl="1">
              <a:lnSpc>
                <a:spcPct val="120000"/>
              </a:lnSpc>
              <a:spcBef>
                <a:spcPct val="20000"/>
              </a:spcBef>
              <a:spcAft>
                <a:spcPct val="0"/>
              </a:spcAft>
            </a:pPr>
            <a:r>
              <a:rPr lang="en-US" b="1" i="1" dirty="0">
                <a:solidFill>
                  <a:srgbClr val="0000FF"/>
                </a:solidFill>
                <a:cs typeface="Times New Roman"/>
              </a:rPr>
              <a:t>f(n)&gt;0 </a:t>
            </a:r>
            <a:r>
              <a:rPr lang="en-US" dirty="0">
                <a:cs typeface="Arial"/>
              </a:rPr>
              <a:t>if MAX is winning in position </a:t>
            </a:r>
            <a:r>
              <a:rPr lang="en-US" i="1" dirty="0">
                <a:cs typeface="Arial"/>
              </a:rPr>
              <a:t>n</a:t>
            </a:r>
            <a:endParaRPr lang="en-US" dirty="0"/>
          </a:p>
          <a:p>
            <a:pPr lvl="1">
              <a:lnSpc>
                <a:spcPct val="120000"/>
              </a:lnSpc>
              <a:spcBef>
                <a:spcPct val="20000"/>
              </a:spcBef>
              <a:spcAft>
                <a:spcPct val="0"/>
              </a:spcAft>
            </a:pPr>
            <a:r>
              <a:rPr lang="en-US" b="1" i="1" dirty="0">
                <a:solidFill>
                  <a:srgbClr val="0000FF"/>
                </a:solidFill>
                <a:cs typeface="Times New Roman"/>
              </a:rPr>
              <a:t>f(n)=0 </a:t>
            </a:r>
            <a:r>
              <a:rPr lang="en-US" dirty="0">
                <a:cs typeface="Arial"/>
              </a:rPr>
              <a:t>if position </a:t>
            </a:r>
            <a:r>
              <a:rPr lang="en-US" i="1" dirty="0">
                <a:cs typeface="Arial"/>
              </a:rPr>
              <a:t>n</a:t>
            </a:r>
            <a:r>
              <a:rPr lang="en-US" dirty="0">
                <a:cs typeface="Arial"/>
              </a:rPr>
              <a:t> is tied</a:t>
            </a:r>
            <a:endParaRPr lang="en-US" dirty="0"/>
          </a:p>
          <a:p>
            <a:pPr lvl="1">
              <a:lnSpc>
                <a:spcPct val="120000"/>
              </a:lnSpc>
              <a:spcBef>
                <a:spcPct val="20000"/>
              </a:spcBef>
              <a:spcAft>
                <a:spcPct val="0"/>
              </a:spcAft>
            </a:pPr>
            <a:r>
              <a:rPr lang="en-US" b="1" i="1" dirty="0">
                <a:solidFill>
                  <a:srgbClr val="0000FF"/>
                </a:solidFill>
                <a:cs typeface="Times New Roman"/>
              </a:rPr>
              <a:t>f(n)&lt;0 </a:t>
            </a:r>
            <a:r>
              <a:rPr lang="en-US" dirty="0">
                <a:cs typeface="Arial"/>
              </a:rPr>
              <a:t>if MIN is winning in position </a:t>
            </a:r>
            <a:r>
              <a:rPr lang="en-US" i="1" dirty="0">
                <a:cs typeface="Arial"/>
              </a:rPr>
              <a:t>n</a:t>
            </a:r>
            <a:endParaRPr lang="en-US" dirty="0"/>
          </a:p>
          <a:p>
            <a:pPr>
              <a:lnSpc>
                <a:spcPct val="100000"/>
              </a:lnSpc>
              <a:spcBef>
                <a:spcPct val="20000"/>
              </a:spcBef>
              <a:spcAft>
                <a:spcPct val="0"/>
              </a:spcAft>
            </a:pPr>
            <a:r>
              <a:rPr lang="en-US" b="1" dirty="0">
                <a:cs typeface="Arial"/>
              </a:rPr>
              <a:t>Build using expert knowledge, </a:t>
            </a:r>
            <a:endParaRPr lang="en-US" dirty="0"/>
          </a:p>
          <a:p>
            <a:pPr lvl="1">
              <a:lnSpc>
                <a:spcPct val="100000"/>
              </a:lnSpc>
              <a:spcBef>
                <a:spcPct val="20000"/>
              </a:spcBef>
              <a:spcAft>
                <a:spcPct val="0"/>
              </a:spcAft>
            </a:pPr>
            <a:r>
              <a:rPr lang="en-US" dirty="0">
                <a:cs typeface="Arial"/>
              </a:rPr>
              <a:t>Tic-tac-toe</a:t>
            </a:r>
            <a:r>
              <a:rPr lang="en-US" b="1" i="1" dirty="0">
                <a:solidFill>
                  <a:srgbClr val="0000FF"/>
                </a:solidFill>
                <a:cs typeface="Times New Roman"/>
              </a:rPr>
              <a:t>: f(n)=(# of 3 lengths open for MAX)- (# open for MIN)</a:t>
            </a:r>
            <a:endParaRPr lang="en-US" dirty="0"/>
          </a:p>
          <a:p>
            <a:pPr lvl="1">
              <a:lnSpc>
                <a:spcPct val="100000"/>
              </a:lnSpc>
              <a:spcBef>
                <a:spcPct val="20000"/>
              </a:spcBef>
              <a:spcAft>
                <a:spcPct val="0"/>
              </a:spcAft>
            </a:pPr>
            <a:endParaRPr lang="en-US" dirty="0"/>
          </a:p>
          <a:p>
            <a:pPr marL="101600" lvl="0" indent="0" algn="l">
              <a:lnSpc>
                <a:spcPct val="110000"/>
              </a:lnSpc>
              <a:spcBef>
                <a:spcPct val="20000"/>
              </a:spcBef>
              <a:spcAft>
                <a:spcPct val="0"/>
              </a:spcAft>
              <a:buSzPts val="2000"/>
              <a:buNone/>
            </a:pPr>
            <a:endParaRPr lang="en-US" b="1" dirty="0">
              <a:cs typeface="Arial"/>
            </a:endParaRPr>
          </a:p>
        </p:txBody>
      </p:sp>
      <p:sp>
        <p:nvSpPr>
          <p:cNvPr id="74" name="Google Shape;74;g92b3bf485b_0_0"/>
          <p:cNvSpPr txBox="1"/>
          <p:nvPr/>
        </p:nvSpPr>
        <p:spPr>
          <a:xfrm>
            <a:off x="10949275" y="6478075"/>
            <a:ext cx="2259300" cy="1359600"/>
          </a:xfrm>
          <a:prstGeom prst="rect">
            <a:avLst/>
          </a:prstGeom>
          <a:noFill/>
          <a:ln>
            <a:noFill/>
          </a:ln>
        </p:spPr>
        <p:txBody>
          <a:bodyPr spcFirstLastPara="1" wrap="square" lIns="91425" tIns="91425" rIns="91425" bIns="91425" anchor="t" anchorCtr="0">
            <a:noAutofit/>
          </a:bodyPr>
          <a:lstStyle/>
          <a:p>
            <a:pPr>
              <a:buSzPts val="1400"/>
            </a:pPr>
            <a:r>
              <a:rPr lang="en-US" sz="1400" b="0" i="0" u="none" strike="noStrike" cap="none" dirty="0">
                <a:solidFill>
                  <a:srgbClr val="FFFFFF"/>
                </a:solidFill>
                <a:latin typeface="Open Sans SemiBold"/>
                <a:ea typeface="Open Sans SemiBold"/>
                <a:cs typeface="Open Sans SemiBold"/>
                <a:sym typeface="Open Sans SemiBold"/>
              </a:rPr>
              <a:t>CIS </a:t>
            </a:r>
            <a:r>
              <a:rPr lang="en-US" dirty="0">
                <a:solidFill>
                  <a:srgbClr val="FFFFFF"/>
                </a:solidFill>
                <a:latin typeface="Open Sans SemiBold"/>
                <a:ea typeface="Open Sans SemiBold"/>
                <a:cs typeface="Open Sans SemiBold"/>
                <a:sym typeface="Open Sans SemiBold"/>
              </a:rPr>
              <a:t>421/521  </a:t>
            </a:r>
            <a:r>
              <a:rPr lang="en-US" sz="1400" b="0" i="0" u="none" strike="noStrike" cap="none" dirty="0">
                <a:solidFill>
                  <a:srgbClr val="FFFFFF"/>
                </a:solidFill>
                <a:latin typeface="Open Sans SemiBold"/>
                <a:ea typeface="Open Sans SemiBold"/>
                <a:cs typeface="Open Sans SemiBold"/>
                <a:sym typeface="Open Sans SemiBold"/>
              </a:rPr>
              <a:t>|</a:t>
            </a:r>
            <a:r>
              <a:rPr lang="en-US" dirty="0">
                <a:solidFill>
                  <a:srgbClr val="FFFFFF"/>
                </a:solidFill>
                <a:latin typeface="Open Sans SemiBold"/>
                <a:ea typeface="Open Sans SemiBold"/>
                <a:cs typeface="Open Sans SemiBold"/>
                <a:sym typeface="Open Sans SemiBold"/>
              </a:rPr>
              <a:t> 21</a:t>
            </a:r>
            <a:endParaRPr sz="1400" b="0" i="0" u="none" strike="noStrike" cap="none" dirty="0">
              <a:solidFill>
                <a:srgbClr val="FFFFFF"/>
              </a:solidFill>
              <a:latin typeface="Open Sans SemiBold"/>
              <a:ea typeface="Open Sans SemiBold"/>
              <a:cs typeface="Open Sans SemiBold"/>
              <a:sym typeface="Open Sans SemiBold"/>
            </a:endParaRPr>
          </a:p>
        </p:txBody>
      </p:sp>
      <p:sp>
        <p:nvSpPr>
          <p:cNvPr id="82" name="Google Shape;82;g92b3bf485b_0_0"/>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Autofit/>
          </a:bodyPr>
          <a:lstStyle/>
          <a:p>
            <a:pPr>
              <a:buClr>
                <a:schemeClr val="accent1"/>
              </a:buClr>
            </a:pPr>
            <a:r>
              <a:rPr lang="en-US" sz="3400" dirty="0">
                <a:cs typeface="Arial"/>
              </a:rPr>
              <a:t>Evaluation functions: </a:t>
            </a:r>
            <a:r>
              <a:rPr lang="en-US" sz="3400" i="1" dirty="0">
                <a:solidFill>
                  <a:srgbClr val="0000FF"/>
                </a:solidFill>
                <a:cs typeface="Times New Roman"/>
              </a:rPr>
              <a:t>f(n)</a:t>
            </a:r>
            <a:endParaRPr lang="en-US" sz="3400" b="0" dirty="0"/>
          </a:p>
          <a:p>
            <a:pPr>
              <a:buClr>
                <a:schemeClr val="accent1"/>
              </a:buClr>
            </a:pPr>
            <a:endParaRPr lang="en-US" sz="3400" dirty="0">
              <a:cs typeface="Arial"/>
            </a:endParaRPr>
          </a:p>
        </p:txBody>
      </p:sp>
      <p:pic>
        <p:nvPicPr>
          <p:cNvPr id="86" name="Google Shape;86;g92b3bf485b_0_0"/>
          <p:cNvPicPr preferRelativeResize="0"/>
          <p:nvPr/>
        </p:nvPicPr>
        <p:blipFill rotWithShape="1">
          <a:blip r:embed="rId3">
            <a:alphaModFix/>
          </a:blip>
          <a:srcRect l="46493" t="230" r="43071" b="-230"/>
          <a:stretch/>
        </p:blipFill>
        <p:spPr>
          <a:xfrm>
            <a:off x="11603925" y="0"/>
            <a:ext cx="590700" cy="3772950"/>
          </a:xfrm>
          <a:prstGeom prst="rect">
            <a:avLst/>
          </a:prstGeom>
          <a:noFill/>
          <a:ln>
            <a:noFill/>
          </a:ln>
        </p:spPr>
      </p:pic>
      <p:sp>
        <p:nvSpPr>
          <p:cNvPr id="87" name="Google Shape;87;g92b3bf485b_0_0"/>
          <p:cNvSpPr/>
          <p:nvPr/>
        </p:nvSpPr>
        <p:spPr>
          <a:xfrm>
            <a:off x="11603919" y="3696759"/>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Tree>
    <p:extLst>
      <p:ext uri="{BB962C8B-B14F-4D97-AF65-F5344CB8AC3E}">
        <p14:creationId xmlns:p14="http://schemas.microsoft.com/office/powerpoint/2010/main" val="27097982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4" name="Google Shape;74;g92b3bf485b_0_0"/>
          <p:cNvSpPr txBox="1"/>
          <p:nvPr/>
        </p:nvSpPr>
        <p:spPr>
          <a:xfrm>
            <a:off x="10949275" y="6478075"/>
            <a:ext cx="2259300" cy="1359600"/>
          </a:xfrm>
          <a:prstGeom prst="rect">
            <a:avLst/>
          </a:prstGeom>
          <a:noFill/>
          <a:ln>
            <a:noFill/>
          </a:ln>
        </p:spPr>
        <p:txBody>
          <a:bodyPr spcFirstLastPara="1" wrap="square" lIns="91425" tIns="91425" rIns="91425" bIns="91425" anchor="t" anchorCtr="0">
            <a:noAutofit/>
          </a:bodyPr>
          <a:lstStyle/>
          <a:p>
            <a:pPr>
              <a:buSzPts val="1400"/>
            </a:pPr>
            <a:r>
              <a:rPr lang="en-US" sz="1400" b="0" i="0" u="none" strike="noStrike" cap="none" dirty="0">
                <a:solidFill>
                  <a:srgbClr val="FFFFFF"/>
                </a:solidFill>
                <a:latin typeface="Open Sans SemiBold"/>
                <a:ea typeface="Open Sans SemiBold"/>
                <a:cs typeface="Open Sans SemiBold"/>
                <a:sym typeface="Open Sans SemiBold"/>
              </a:rPr>
              <a:t>CIS </a:t>
            </a:r>
            <a:r>
              <a:rPr lang="en-US" dirty="0">
                <a:solidFill>
                  <a:srgbClr val="FFFFFF"/>
                </a:solidFill>
                <a:latin typeface="Open Sans SemiBold"/>
                <a:ea typeface="Open Sans SemiBold"/>
                <a:cs typeface="Open Sans SemiBold"/>
                <a:sym typeface="Open Sans SemiBold"/>
              </a:rPr>
              <a:t>421/521  </a:t>
            </a:r>
            <a:r>
              <a:rPr lang="en-US" sz="1400" b="0" i="0" u="none" strike="noStrike" cap="none" dirty="0">
                <a:solidFill>
                  <a:srgbClr val="FFFFFF"/>
                </a:solidFill>
                <a:latin typeface="Open Sans SemiBold"/>
                <a:ea typeface="Open Sans SemiBold"/>
                <a:cs typeface="Open Sans SemiBold"/>
                <a:sym typeface="Open Sans SemiBold"/>
              </a:rPr>
              <a:t>|</a:t>
            </a:r>
            <a:r>
              <a:rPr lang="en-US" dirty="0">
                <a:solidFill>
                  <a:srgbClr val="FFFFFF"/>
                </a:solidFill>
                <a:latin typeface="Open Sans SemiBold"/>
                <a:ea typeface="Open Sans SemiBold"/>
                <a:cs typeface="Open Sans SemiBold"/>
                <a:sym typeface="Open Sans SemiBold"/>
              </a:rPr>
              <a:t> 22</a:t>
            </a:r>
            <a:endParaRPr sz="1400" b="0" i="0" u="none" strike="noStrike" cap="none" dirty="0">
              <a:solidFill>
                <a:srgbClr val="FFFFFF"/>
              </a:solidFill>
              <a:latin typeface="Open Sans SemiBold"/>
              <a:ea typeface="Open Sans SemiBold"/>
              <a:cs typeface="Open Sans SemiBold"/>
              <a:sym typeface="Open Sans SemiBold"/>
            </a:endParaRPr>
          </a:p>
        </p:txBody>
      </p:sp>
      <p:sp>
        <p:nvSpPr>
          <p:cNvPr id="82" name="Google Shape;82;g92b3bf485b_0_0"/>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Autofit/>
          </a:bodyPr>
          <a:lstStyle/>
          <a:p>
            <a:pPr>
              <a:buClr>
                <a:schemeClr val="accent1"/>
              </a:buClr>
            </a:pPr>
            <a:r>
              <a:rPr lang="en-US" sz="3400" dirty="0">
                <a:cs typeface="Arial"/>
              </a:rPr>
              <a:t>A Partial Game Tree for Tic-Tac-Toe</a:t>
            </a:r>
            <a:endParaRPr lang="en-US" sz="3400" b="0" dirty="0"/>
          </a:p>
          <a:p>
            <a:pPr>
              <a:buClr>
                <a:schemeClr val="accent1"/>
              </a:buClr>
            </a:pPr>
            <a:endParaRPr lang="en-US" sz="3400" dirty="0">
              <a:cs typeface="Arial"/>
            </a:endParaRPr>
          </a:p>
        </p:txBody>
      </p:sp>
      <p:pic>
        <p:nvPicPr>
          <p:cNvPr id="86" name="Google Shape;86;g92b3bf485b_0_0"/>
          <p:cNvPicPr preferRelativeResize="0"/>
          <p:nvPr/>
        </p:nvPicPr>
        <p:blipFill rotWithShape="1">
          <a:blip r:embed="rId3">
            <a:alphaModFix/>
          </a:blip>
          <a:srcRect l="46493" t="230" r="43071" b="-230"/>
          <a:stretch/>
        </p:blipFill>
        <p:spPr>
          <a:xfrm>
            <a:off x="11603925" y="0"/>
            <a:ext cx="590700" cy="3772950"/>
          </a:xfrm>
          <a:prstGeom prst="rect">
            <a:avLst/>
          </a:prstGeom>
          <a:noFill/>
          <a:ln>
            <a:noFill/>
          </a:ln>
        </p:spPr>
      </p:pic>
      <p:sp>
        <p:nvSpPr>
          <p:cNvPr id="87" name="Google Shape;87;g92b3bf485b_0_0"/>
          <p:cNvSpPr/>
          <p:nvPr/>
        </p:nvSpPr>
        <p:spPr>
          <a:xfrm>
            <a:off x="11603919" y="3696759"/>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3" name="Text Placeholder 2">
            <a:extLst>
              <a:ext uri="{FF2B5EF4-FFF2-40B4-BE49-F238E27FC236}">
                <a16:creationId xmlns:a16="http://schemas.microsoft.com/office/drawing/2014/main" id="{3E08BA70-3389-47A9-B3D2-159AB05F9E25}"/>
              </a:ext>
            </a:extLst>
          </p:cNvPr>
          <p:cNvSpPr>
            <a:spLocks noGrp="1"/>
          </p:cNvSpPr>
          <p:nvPr>
            <p:ph type="body" idx="1"/>
          </p:nvPr>
        </p:nvSpPr>
        <p:spPr/>
        <p:txBody>
          <a:bodyPr/>
          <a:lstStyle/>
          <a:p>
            <a:pPr>
              <a:lnSpc>
                <a:spcPct val="100000"/>
              </a:lnSpc>
              <a:spcBef>
                <a:spcPct val="0"/>
              </a:spcBef>
              <a:spcAft>
                <a:spcPct val="0"/>
              </a:spcAft>
            </a:pPr>
            <a:r>
              <a:rPr lang="en-US" dirty="0">
                <a:latin typeface="Arial"/>
                <a:cs typeface="Arial"/>
              </a:rPr>
              <a:t>f(n)=# of potential three-lines for X –</a:t>
            </a:r>
            <a:endParaRPr lang="en-US" dirty="0"/>
          </a:p>
          <a:p>
            <a:pPr>
              <a:lnSpc>
                <a:spcPct val="100000"/>
              </a:lnSpc>
              <a:spcBef>
                <a:spcPct val="0"/>
              </a:spcBef>
              <a:spcAft>
                <a:spcPct val="0"/>
              </a:spcAft>
            </a:pPr>
            <a:r>
              <a:rPr lang="en-US" dirty="0">
                <a:latin typeface="Arial"/>
                <a:cs typeface="Arial"/>
              </a:rPr>
              <a:t># of potential three-line for O </a:t>
            </a:r>
            <a:endParaRPr lang="en-US" dirty="0"/>
          </a:p>
          <a:p>
            <a:pPr>
              <a:lnSpc>
                <a:spcPct val="100000"/>
              </a:lnSpc>
              <a:spcBef>
                <a:spcPct val="0"/>
              </a:spcBef>
              <a:spcAft>
                <a:spcPct val="0"/>
              </a:spcAft>
            </a:pPr>
            <a:endParaRPr lang="en-US" dirty="0"/>
          </a:p>
          <a:p>
            <a:pPr>
              <a:lnSpc>
                <a:spcPct val="100000"/>
              </a:lnSpc>
              <a:spcBef>
                <a:spcPct val="0"/>
              </a:spcBef>
              <a:spcAft>
                <a:spcPct val="0"/>
              </a:spcAft>
            </a:pPr>
            <a:r>
              <a:rPr lang="en-US" dirty="0">
                <a:latin typeface="Arial"/>
                <a:cs typeface="Arial"/>
              </a:rPr>
              <a:t>f(n)=0 if n is a terminal tie</a:t>
            </a:r>
            <a:endParaRPr lang="en-US" dirty="0"/>
          </a:p>
          <a:p>
            <a:pPr>
              <a:lnSpc>
                <a:spcPct val="100000"/>
              </a:lnSpc>
              <a:spcBef>
                <a:spcPct val="0"/>
              </a:spcBef>
              <a:spcAft>
                <a:spcPct val="0"/>
              </a:spcAft>
            </a:pPr>
            <a:r>
              <a:rPr lang="en-US" dirty="0">
                <a:latin typeface="Arial"/>
                <a:cs typeface="Arial"/>
              </a:rPr>
              <a:t>f(n)=+ ∞ if n is a terminal win</a:t>
            </a:r>
            <a:endParaRPr lang="en-US" dirty="0"/>
          </a:p>
          <a:p>
            <a:pPr>
              <a:lnSpc>
                <a:spcPct val="100000"/>
              </a:lnSpc>
              <a:spcBef>
                <a:spcPct val="0"/>
              </a:spcBef>
              <a:spcAft>
                <a:spcPct val="0"/>
              </a:spcAft>
            </a:pPr>
            <a:r>
              <a:rPr lang="en-US" dirty="0">
                <a:latin typeface="Arial"/>
                <a:cs typeface="Arial"/>
              </a:rPr>
              <a:t>f(n)=-</a:t>
            </a:r>
            <a:r>
              <a:rPr lang="en-US" dirty="0">
                <a:solidFill>
                  <a:schemeClr val="accent1"/>
                </a:solidFill>
                <a:latin typeface="Arial"/>
                <a:cs typeface="Arial"/>
              </a:rPr>
              <a:t> </a:t>
            </a:r>
            <a:r>
              <a:rPr lang="en-US" dirty="0">
                <a:latin typeface="Arial"/>
                <a:cs typeface="Arial"/>
              </a:rPr>
              <a:t>∞ if n is a terminal loss</a:t>
            </a:r>
            <a:endParaRPr lang="en-US" dirty="0"/>
          </a:p>
          <a:p>
            <a:endParaRPr lang="en-US" dirty="0"/>
          </a:p>
        </p:txBody>
      </p:sp>
      <p:pic>
        <p:nvPicPr>
          <p:cNvPr id="4" name="Picture 4" descr="A close up of text on a white background&#10;&#10;Description automatically generated">
            <a:extLst>
              <a:ext uri="{FF2B5EF4-FFF2-40B4-BE49-F238E27FC236}">
                <a16:creationId xmlns:a16="http://schemas.microsoft.com/office/drawing/2014/main" id="{8B158A9F-44AA-4B41-A5DD-D478F00D7840}"/>
              </a:ext>
            </a:extLst>
          </p:cNvPr>
          <p:cNvPicPr>
            <a:picLocks noChangeAspect="1"/>
          </p:cNvPicPr>
          <p:nvPr/>
        </p:nvPicPr>
        <p:blipFill>
          <a:blip r:embed="rId4"/>
          <a:stretch>
            <a:fillRect/>
          </a:stretch>
        </p:blipFill>
        <p:spPr>
          <a:xfrm>
            <a:off x="523795" y="1066507"/>
            <a:ext cx="7372828" cy="4744195"/>
          </a:xfrm>
          <a:prstGeom prst="rect">
            <a:avLst/>
          </a:prstGeom>
        </p:spPr>
      </p:pic>
      <p:sp>
        <p:nvSpPr>
          <p:cNvPr id="5" name="TextBox 4">
            <a:extLst>
              <a:ext uri="{FF2B5EF4-FFF2-40B4-BE49-F238E27FC236}">
                <a16:creationId xmlns:a16="http://schemas.microsoft.com/office/drawing/2014/main" id="{8BBC1E19-0CE4-4927-BE9E-F7F62705F1A8}"/>
              </a:ext>
            </a:extLst>
          </p:cNvPr>
          <p:cNvSpPr txBox="1"/>
          <p:nvPr/>
        </p:nvSpPr>
        <p:spPr>
          <a:xfrm>
            <a:off x="6094719" y="4423441"/>
            <a:ext cx="4331233" cy="138499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Segoe UI"/>
              </a:rPr>
              <a:t>f(n)=# of potential three-lines for X –​</a:t>
            </a:r>
          </a:p>
          <a:p>
            <a:r>
              <a:rPr lang="en-US">
                <a:cs typeface="Segoe UI"/>
              </a:rPr>
              <a:t># of potential three-line for O ​</a:t>
            </a:r>
          </a:p>
          <a:p>
            <a:r>
              <a:rPr lang="en-US">
                <a:cs typeface="Segoe UI"/>
              </a:rPr>
              <a:t>​</a:t>
            </a:r>
          </a:p>
          <a:p>
            <a:r>
              <a:rPr lang="en-US">
                <a:cs typeface="Segoe UI"/>
              </a:rPr>
              <a:t>f(n)=0 if n is a terminal tie​</a:t>
            </a:r>
          </a:p>
          <a:p>
            <a:r>
              <a:rPr lang="en-US">
                <a:cs typeface="Segoe UI"/>
              </a:rPr>
              <a:t>f(n)=+ ∞ if n is a terminal win​</a:t>
            </a:r>
          </a:p>
          <a:p>
            <a:r>
              <a:rPr lang="en-US">
                <a:cs typeface="Segoe UI"/>
              </a:rPr>
              <a:t>f(n)=-</a:t>
            </a:r>
            <a:r>
              <a:rPr lang="en-US">
                <a:solidFill>
                  <a:srgbClr val="CBCBCB"/>
                </a:solidFill>
                <a:cs typeface="Segoe UI"/>
              </a:rPr>
              <a:t> </a:t>
            </a:r>
            <a:r>
              <a:rPr lang="en-US">
                <a:cs typeface="Segoe UI"/>
              </a:rPr>
              <a:t>∞ if n is a terminal loss​</a:t>
            </a:r>
          </a:p>
        </p:txBody>
      </p:sp>
      <p:sp>
        <p:nvSpPr>
          <p:cNvPr id="6" name="TextBox 5">
            <a:extLst>
              <a:ext uri="{FF2B5EF4-FFF2-40B4-BE49-F238E27FC236}">
                <a16:creationId xmlns:a16="http://schemas.microsoft.com/office/drawing/2014/main" id="{09B0BF2A-4036-4190-BCEF-D6252EE96E69}"/>
              </a:ext>
            </a:extLst>
          </p:cNvPr>
          <p:cNvSpPr txBox="1"/>
          <p:nvPr/>
        </p:nvSpPr>
        <p:spPr>
          <a:xfrm>
            <a:off x="2351087" y="2414588"/>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rgbClr val="004DBF"/>
                </a:solidFill>
                <a:latin typeface="Times New Roman"/>
              </a:rPr>
              <a:t>f(n)=2</a:t>
            </a:r>
            <a:r>
              <a:rPr lang="en-US">
                <a:latin typeface="Times New Roman"/>
                <a:ea typeface="Times New Roman"/>
                <a:cs typeface="Times New Roman"/>
              </a:rPr>
              <a:t>​</a:t>
            </a:r>
            <a:endParaRPr lang="en-US" dirty="0"/>
          </a:p>
        </p:txBody>
      </p:sp>
      <p:sp>
        <p:nvSpPr>
          <p:cNvPr id="7" name="TextBox 6">
            <a:extLst>
              <a:ext uri="{FF2B5EF4-FFF2-40B4-BE49-F238E27FC236}">
                <a16:creationId xmlns:a16="http://schemas.microsoft.com/office/drawing/2014/main" id="{98FC76FA-5538-4DFB-9F64-C195F3138255}"/>
              </a:ext>
            </a:extLst>
          </p:cNvPr>
          <p:cNvSpPr txBox="1"/>
          <p:nvPr/>
        </p:nvSpPr>
        <p:spPr>
          <a:xfrm>
            <a:off x="723900" y="2414588"/>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solidFill>
                  <a:srgbClr val="004DBF"/>
                </a:solidFill>
                <a:latin typeface="Times New Roman"/>
              </a:rPr>
              <a:t>f(n)=8-5=3</a:t>
            </a:r>
            <a:r>
              <a:rPr lang="en-US" dirty="0">
                <a:latin typeface="Times New Roman"/>
                <a:cs typeface="Times New Roman"/>
              </a:rPr>
              <a:t>​</a:t>
            </a:r>
            <a:endParaRPr lang="en-US" dirty="0"/>
          </a:p>
        </p:txBody>
      </p:sp>
      <p:sp>
        <p:nvSpPr>
          <p:cNvPr id="8" name="TextBox 7">
            <a:extLst>
              <a:ext uri="{FF2B5EF4-FFF2-40B4-BE49-F238E27FC236}">
                <a16:creationId xmlns:a16="http://schemas.microsoft.com/office/drawing/2014/main" id="{5E72CCAC-68CF-40C3-B054-92583A9F8DCC}"/>
              </a:ext>
            </a:extLst>
          </p:cNvPr>
          <p:cNvSpPr txBox="1"/>
          <p:nvPr/>
        </p:nvSpPr>
        <p:spPr>
          <a:xfrm>
            <a:off x="2930525" y="2414588"/>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rgbClr val="004DBF"/>
                </a:solidFill>
                <a:latin typeface="Times New Roman"/>
              </a:rPr>
              <a:t>f(n)=3</a:t>
            </a:r>
            <a:r>
              <a:rPr lang="en-US">
                <a:latin typeface="Times New Roman"/>
                <a:cs typeface="Times New Roman"/>
              </a:rPr>
              <a:t>​</a:t>
            </a:r>
            <a:endParaRPr lang="en-US"/>
          </a:p>
        </p:txBody>
      </p:sp>
      <p:sp>
        <p:nvSpPr>
          <p:cNvPr id="9" name="TextBox 8">
            <a:extLst>
              <a:ext uri="{FF2B5EF4-FFF2-40B4-BE49-F238E27FC236}">
                <a16:creationId xmlns:a16="http://schemas.microsoft.com/office/drawing/2014/main" id="{80418E0E-AB78-49BA-B487-E23B36CCED43}"/>
              </a:ext>
            </a:extLst>
          </p:cNvPr>
          <p:cNvSpPr txBox="1"/>
          <p:nvPr/>
        </p:nvSpPr>
        <p:spPr>
          <a:xfrm>
            <a:off x="3652837" y="2414588"/>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rgbClr val="004DBF"/>
                </a:solidFill>
                <a:latin typeface="Times New Roman"/>
              </a:rPr>
              <a:t>f(n)=2</a:t>
            </a:r>
            <a:r>
              <a:rPr lang="en-US">
                <a:latin typeface="Times New Roman"/>
                <a:cs typeface="Times New Roman"/>
              </a:rPr>
              <a:t>​</a:t>
            </a:r>
            <a:endParaRPr lang="en-US"/>
          </a:p>
        </p:txBody>
      </p:sp>
      <p:sp>
        <p:nvSpPr>
          <p:cNvPr id="10" name="TextBox 9">
            <a:extLst>
              <a:ext uri="{FF2B5EF4-FFF2-40B4-BE49-F238E27FC236}">
                <a16:creationId xmlns:a16="http://schemas.microsoft.com/office/drawing/2014/main" id="{058750D4-4078-4123-B077-3D727CF00349}"/>
              </a:ext>
            </a:extLst>
          </p:cNvPr>
          <p:cNvSpPr txBox="1"/>
          <p:nvPr/>
        </p:nvSpPr>
        <p:spPr>
          <a:xfrm>
            <a:off x="4398962" y="2414588"/>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rgbClr val="004DBF"/>
                </a:solidFill>
                <a:latin typeface="Times New Roman"/>
              </a:rPr>
              <a:t>f(n)=4</a:t>
            </a:r>
            <a:r>
              <a:rPr lang="en-US">
                <a:latin typeface="Times New Roman"/>
                <a:cs typeface="Times New Roman"/>
              </a:rPr>
              <a:t>​</a:t>
            </a:r>
            <a:endParaRPr lang="en-US"/>
          </a:p>
        </p:txBody>
      </p:sp>
      <p:sp>
        <p:nvSpPr>
          <p:cNvPr id="11" name="TextBox 10">
            <a:extLst>
              <a:ext uri="{FF2B5EF4-FFF2-40B4-BE49-F238E27FC236}">
                <a16:creationId xmlns:a16="http://schemas.microsoft.com/office/drawing/2014/main" id="{3456382E-78FA-42EB-97E6-D83BF3DAD5A9}"/>
              </a:ext>
            </a:extLst>
          </p:cNvPr>
          <p:cNvSpPr txBox="1"/>
          <p:nvPr/>
        </p:nvSpPr>
        <p:spPr>
          <a:xfrm>
            <a:off x="5153025" y="2414588"/>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rgbClr val="004DBF"/>
                </a:solidFill>
                <a:latin typeface="Times New Roman"/>
              </a:rPr>
              <a:t>f(n)=2</a:t>
            </a:r>
            <a:r>
              <a:rPr lang="en-US">
                <a:latin typeface="Times New Roman"/>
                <a:cs typeface="Times New Roman"/>
              </a:rPr>
              <a:t>​</a:t>
            </a:r>
            <a:endParaRPr lang="en-US"/>
          </a:p>
        </p:txBody>
      </p:sp>
      <p:sp>
        <p:nvSpPr>
          <p:cNvPr id="12" name="TextBox 11">
            <a:extLst>
              <a:ext uri="{FF2B5EF4-FFF2-40B4-BE49-F238E27FC236}">
                <a16:creationId xmlns:a16="http://schemas.microsoft.com/office/drawing/2014/main" id="{E897D536-3852-48AD-B4B8-51E738A01FC8}"/>
              </a:ext>
            </a:extLst>
          </p:cNvPr>
          <p:cNvSpPr txBox="1"/>
          <p:nvPr/>
        </p:nvSpPr>
        <p:spPr>
          <a:xfrm>
            <a:off x="5843587" y="2414588"/>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rgbClr val="004DBF"/>
                </a:solidFill>
                <a:latin typeface="Times New Roman"/>
              </a:rPr>
              <a:t>f(n)=3</a:t>
            </a:r>
            <a:r>
              <a:rPr lang="en-US">
                <a:latin typeface="Times New Roman"/>
                <a:cs typeface="Times New Roman"/>
              </a:rPr>
              <a:t>​</a:t>
            </a:r>
            <a:endParaRPr lang="en-US"/>
          </a:p>
        </p:txBody>
      </p:sp>
      <p:sp>
        <p:nvSpPr>
          <p:cNvPr id="13" name="TextBox 12">
            <a:extLst>
              <a:ext uri="{FF2B5EF4-FFF2-40B4-BE49-F238E27FC236}">
                <a16:creationId xmlns:a16="http://schemas.microsoft.com/office/drawing/2014/main" id="{13C0E17A-6681-4C35-A814-C2E2A114EE24}"/>
              </a:ext>
            </a:extLst>
          </p:cNvPr>
          <p:cNvSpPr txBox="1"/>
          <p:nvPr/>
        </p:nvSpPr>
        <p:spPr>
          <a:xfrm>
            <a:off x="6581775" y="2414588"/>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rgbClr val="004DBF"/>
                </a:solidFill>
                <a:latin typeface="Times New Roman"/>
              </a:rPr>
              <a:t>f(n)=2</a:t>
            </a:r>
            <a:r>
              <a:rPr lang="en-US">
                <a:latin typeface="Times New Roman"/>
                <a:cs typeface="Times New Roman"/>
              </a:rPr>
              <a:t>​</a:t>
            </a:r>
            <a:endParaRPr lang="en-US"/>
          </a:p>
        </p:txBody>
      </p:sp>
      <p:sp>
        <p:nvSpPr>
          <p:cNvPr id="14" name="TextBox 13">
            <a:extLst>
              <a:ext uri="{FF2B5EF4-FFF2-40B4-BE49-F238E27FC236}">
                <a16:creationId xmlns:a16="http://schemas.microsoft.com/office/drawing/2014/main" id="{AC80E6A8-F251-4C8E-B503-0C0BA045CE57}"/>
              </a:ext>
            </a:extLst>
          </p:cNvPr>
          <p:cNvSpPr txBox="1"/>
          <p:nvPr/>
        </p:nvSpPr>
        <p:spPr>
          <a:xfrm>
            <a:off x="7327900" y="2414588"/>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b="1">
                <a:solidFill>
                  <a:srgbClr val="004DBF"/>
                </a:solidFill>
                <a:latin typeface="Times New Roman"/>
              </a:rPr>
              <a:t>f(n)=3</a:t>
            </a:r>
            <a:r>
              <a:rPr lang="en-US">
                <a:latin typeface="Times New Roman"/>
                <a:ea typeface="Times New Roman"/>
                <a:cs typeface="Times New Roman"/>
              </a:rPr>
              <a:t>​</a:t>
            </a:r>
            <a:endParaRPr lang="en-US"/>
          </a:p>
        </p:txBody>
      </p:sp>
      <p:sp>
        <p:nvSpPr>
          <p:cNvPr id="15" name="TextBox 14">
            <a:extLst>
              <a:ext uri="{FF2B5EF4-FFF2-40B4-BE49-F238E27FC236}">
                <a16:creationId xmlns:a16="http://schemas.microsoft.com/office/drawing/2014/main" id="{D1A2CFD5-95CD-45B8-97FD-5D48BC70C700}"/>
              </a:ext>
            </a:extLst>
          </p:cNvPr>
          <p:cNvSpPr txBox="1"/>
          <p:nvPr/>
        </p:nvSpPr>
        <p:spPr>
          <a:xfrm>
            <a:off x="803275" y="3271838"/>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rgbClr val="004DBF"/>
                </a:solidFill>
                <a:latin typeface="Times New Roman"/>
              </a:rPr>
              <a:t>f(n)=6-5=1</a:t>
            </a:r>
            <a:r>
              <a:rPr lang="en-US">
                <a:latin typeface="Times New Roman"/>
                <a:cs typeface="Times New Roman"/>
              </a:rPr>
              <a:t>​</a:t>
            </a:r>
            <a:endParaRPr lang="en-US"/>
          </a:p>
        </p:txBody>
      </p:sp>
      <p:sp>
        <p:nvSpPr>
          <p:cNvPr id="16" name="TextBox 15">
            <a:extLst>
              <a:ext uri="{FF2B5EF4-FFF2-40B4-BE49-F238E27FC236}">
                <a16:creationId xmlns:a16="http://schemas.microsoft.com/office/drawing/2014/main" id="{7BD61AFF-CFB3-452F-AF1A-56715DCD863B}"/>
              </a:ext>
            </a:extLst>
          </p:cNvPr>
          <p:cNvSpPr txBox="1"/>
          <p:nvPr/>
        </p:nvSpPr>
        <p:spPr>
          <a:xfrm>
            <a:off x="2176462" y="3216275"/>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rgbClr val="004DBF"/>
                </a:solidFill>
                <a:latin typeface="Times New Roman"/>
              </a:rPr>
              <a:t>f(n)=0</a:t>
            </a:r>
            <a:r>
              <a:rPr lang="en-US">
                <a:latin typeface="Times New Roman"/>
                <a:cs typeface="Times New Roman"/>
              </a:rPr>
              <a:t>​</a:t>
            </a:r>
            <a:endParaRPr lang="en-US"/>
          </a:p>
        </p:txBody>
      </p:sp>
      <p:sp>
        <p:nvSpPr>
          <p:cNvPr id="17" name="TextBox 16">
            <a:extLst>
              <a:ext uri="{FF2B5EF4-FFF2-40B4-BE49-F238E27FC236}">
                <a16:creationId xmlns:a16="http://schemas.microsoft.com/office/drawing/2014/main" id="{61B9966E-060A-4EB0-9B70-314B41DF6AFA}"/>
              </a:ext>
            </a:extLst>
          </p:cNvPr>
          <p:cNvSpPr txBox="1"/>
          <p:nvPr/>
        </p:nvSpPr>
        <p:spPr>
          <a:xfrm>
            <a:off x="2930525" y="3271838"/>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rgbClr val="004DBF"/>
                </a:solidFill>
                <a:latin typeface="Times New Roman"/>
              </a:rPr>
              <a:t>f(n)=1</a:t>
            </a:r>
            <a:r>
              <a:rPr lang="en-US">
                <a:latin typeface="Times New Roman"/>
                <a:cs typeface="Times New Roman"/>
              </a:rPr>
              <a:t>​</a:t>
            </a:r>
            <a:endParaRPr lang="en-US"/>
          </a:p>
        </p:txBody>
      </p:sp>
      <p:sp>
        <p:nvSpPr>
          <p:cNvPr id="18" name="TextBox 17">
            <a:extLst>
              <a:ext uri="{FF2B5EF4-FFF2-40B4-BE49-F238E27FC236}">
                <a16:creationId xmlns:a16="http://schemas.microsoft.com/office/drawing/2014/main" id="{C1AA6B96-5380-4938-A8CF-D875C05EAD38}"/>
              </a:ext>
            </a:extLst>
          </p:cNvPr>
          <p:cNvSpPr txBox="1"/>
          <p:nvPr/>
        </p:nvSpPr>
        <p:spPr>
          <a:xfrm>
            <a:off x="803275" y="4113213"/>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rgbClr val="004DBF"/>
                </a:solidFill>
                <a:latin typeface="Times New Roman"/>
              </a:rPr>
              <a:t>f(n)=6-3=3</a:t>
            </a:r>
            <a:r>
              <a:rPr lang="en-US">
                <a:latin typeface="Times New Roman"/>
                <a:cs typeface="Times New Roman"/>
              </a:rPr>
              <a:t>​</a:t>
            </a:r>
            <a:endParaRPr lang="en-US"/>
          </a:p>
        </p:txBody>
      </p:sp>
      <p:sp>
        <p:nvSpPr>
          <p:cNvPr id="19" name="TextBox 18">
            <a:extLst>
              <a:ext uri="{FF2B5EF4-FFF2-40B4-BE49-F238E27FC236}">
                <a16:creationId xmlns:a16="http://schemas.microsoft.com/office/drawing/2014/main" id="{229E38D2-F8B1-4279-ADAB-2F92D3C0B1FA}"/>
              </a:ext>
            </a:extLst>
          </p:cNvPr>
          <p:cNvSpPr txBox="1"/>
          <p:nvPr/>
        </p:nvSpPr>
        <p:spPr>
          <a:xfrm>
            <a:off x="2097087" y="4113213"/>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rgbClr val="004DBF"/>
                </a:solidFill>
                <a:latin typeface="Times New Roman"/>
              </a:rPr>
              <a:t>f(n)=6-4=2</a:t>
            </a:r>
            <a:r>
              <a:rPr lang="en-US">
                <a:latin typeface="Times New Roman"/>
                <a:cs typeface="Times New Roman"/>
              </a:rPr>
              <a:t>​</a:t>
            </a:r>
            <a:endParaRPr lang="en-US"/>
          </a:p>
        </p:txBody>
      </p:sp>
      <p:sp>
        <p:nvSpPr>
          <p:cNvPr id="20" name="TextBox 19">
            <a:extLst>
              <a:ext uri="{FF2B5EF4-FFF2-40B4-BE49-F238E27FC236}">
                <a16:creationId xmlns:a16="http://schemas.microsoft.com/office/drawing/2014/main" id="{3876BBB7-FB7E-4DDE-80C0-958583409247}"/>
              </a:ext>
            </a:extLst>
          </p:cNvPr>
          <p:cNvSpPr txBox="1"/>
          <p:nvPr/>
        </p:nvSpPr>
        <p:spPr>
          <a:xfrm>
            <a:off x="3351212" y="4113213"/>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rgbClr val="004DBF"/>
                </a:solidFill>
                <a:latin typeface="Times New Roman"/>
              </a:rPr>
              <a:t>f(n)=6-2=4</a:t>
            </a:r>
            <a:r>
              <a:rPr lang="en-US">
                <a:latin typeface="Times New Roman"/>
                <a:cs typeface="Times New Roman"/>
              </a:rPr>
              <a:t>​</a:t>
            </a:r>
            <a:endParaRPr lang="en-US"/>
          </a:p>
        </p:txBody>
      </p:sp>
      <p:sp>
        <p:nvSpPr>
          <p:cNvPr id="21" name="TextBox 20">
            <a:extLst>
              <a:ext uri="{FF2B5EF4-FFF2-40B4-BE49-F238E27FC236}">
                <a16:creationId xmlns:a16="http://schemas.microsoft.com/office/drawing/2014/main" id="{2BEA7C2C-F483-49CD-AFAB-27AA171ECC4B}"/>
              </a:ext>
            </a:extLst>
          </p:cNvPr>
          <p:cNvSpPr txBox="1"/>
          <p:nvPr/>
        </p:nvSpPr>
        <p:spPr>
          <a:xfrm>
            <a:off x="1462087" y="5811838"/>
            <a:ext cx="2743200" cy="67710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solidFill>
                  <a:srgbClr val="FF0000"/>
                </a:solidFill>
                <a:latin typeface="Times New Roman"/>
                <a:cs typeface="Segoe UI"/>
              </a:rPr>
              <a:t>-∞</a:t>
            </a:r>
            <a:r>
              <a:rPr lang="en-US" sz="2400" b="1" dirty="0">
                <a:latin typeface="Times New Roman"/>
                <a:cs typeface="Segoe UI"/>
              </a:rPr>
              <a:t>​</a:t>
            </a:r>
          </a:p>
          <a:p>
            <a:r>
              <a:rPr lang="en-US" dirty="0">
                <a:latin typeface="Times New Roman"/>
                <a:cs typeface="Segoe UI"/>
              </a:rPr>
              <a:t>​</a:t>
            </a:r>
          </a:p>
        </p:txBody>
      </p:sp>
      <p:sp>
        <p:nvSpPr>
          <p:cNvPr id="22" name="TextBox 21">
            <a:extLst>
              <a:ext uri="{FF2B5EF4-FFF2-40B4-BE49-F238E27FC236}">
                <a16:creationId xmlns:a16="http://schemas.microsoft.com/office/drawing/2014/main" id="{19B2D025-0F1B-40D8-980F-BDB2F9483B44}"/>
              </a:ext>
            </a:extLst>
          </p:cNvPr>
          <p:cNvSpPr txBox="1"/>
          <p:nvPr/>
        </p:nvSpPr>
        <p:spPr>
          <a:xfrm>
            <a:off x="2279650" y="5811838"/>
            <a:ext cx="274320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latin typeface="Times New Roman"/>
              </a:rPr>
              <a:t>0</a:t>
            </a:r>
            <a:r>
              <a:rPr lang="en-US" sz="2400" dirty="0">
                <a:latin typeface="Times New Roman"/>
                <a:cs typeface="Times New Roman"/>
              </a:rPr>
              <a:t>​</a:t>
            </a:r>
            <a:endParaRPr lang="en-US" sz="2400"/>
          </a:p>
        </p:txBody>
      </p:sp>
      <p:sp>
        <p:nvSpPr>
          <p:cNvPr id="23" name="TextBox 22">
            <a:extLst>
              <a:ext uri="{FF2B5EF4-FFF2-40B4-BE49-F238E27FC236}">
                <a16:creationId xmlns:a16="http://schemas.microsoft.com/office/drawing/2014/main" id="{CD8A9B14-EB9A-4EF1-9C76-1ADD8CF5E8C1}"/>
              </a:ext>
            </a:extLst>
          </p:cNvPr>
          <p:cNvSpPr txBox="1"/>
          <p:nvPr/>
        </p:nvSpPr>
        <p:spPr>
          <a:xfrm>
            <a:off x="2930525" y="5811838"/>
            <a:ext cx="274320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solidFill>
                  <a:srgbClr val="004DBF"/>
                </a:solidFill>
                <a:latin typeface="Times New Roman"/>
              </a:rPr>
              <a:t>+ ∞</a:t>
            </a:r>
            <a:r>
              <a:rPr lang="en-US" sz="2400" b="1" dirty="0">
                <a:latin typeface="Times New Roman"/>
                <a:cs typeface="Times New Roman"/>
              </a:rPr>
              <a:t>​</a:t>
            </a:r>
            <a:endParaRPr lang="en-US" sz="2400" b="1"/>
          </a:p>
        </p:txBody>
      </p:sp>
    </p:spTree>
    <p:extLst>
      <p:ext uri="{BB962C8B-B14F-4D97-AF65-F5344CB8AC3E}">
        <p14:creationId xmlns:p14="http://schemas.microsoft.com/office/powerpoint/2010/main" val="5019391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g92b3bf485b_0_0"/>
          <p:cNvSpPr txBox="1">
            <a:spLocks noGrp="1"/>
          </p:cNvSpPr>
          <p:nvPr>
            <p:ph type="body" idx="1"/>
          </p:nvPr>
        </p:nvSpPr>
        <p:spPr>
          <a:xfrm>
            <a:off x="399675" y="1299625"/>
            <a:ext cx="10408500" cy="4695000"/>
          </a:xfrm>
          <a:prstGeom prst="rect">
            <a:avLst/>
          </a:prstGeom>
          <a:no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a:spcBef>
                <a:spcPct val="20000"/>
              </a:spcBef>
              <a:spcAft>
                <a:spcPct val="0"/>
              </a:spcAft>
            </a:pPr>
            <a:r>
              <a:rPr lang="en-US" b="1" dirty="0">
                <a:latin typeface="Arial"/>
                <a:cs typeface="Arial"/>
              </a:rPr>
              <a:t>Claude Shannon argued for a chess evaluation function in a 1950 paper</a:t>
            </a:r>
            <a:endParaRPr lang="en-US" dirty="0"/>
          </a:p>
          <a:p>
            <a:pPr>
              <a:spcBef>
                <a:spcPct val="20000"/>
              </a:spcBef>
              <a:spcAft>
                <a:spcPct val="0"/>
              </a:spcAft>
            </a:pPr>
            <a:endParaRPr lang="en-US" dirty="0"/>
          </a:p>
          <a:p>
            <a:pPr>
              <a:spcBef>
                <a:spcPct val="20000"/>
              </a:spcBef>
              <a:spcAft>
                <a:spcPct val="0"/>
              </a:spcAft>
            </a:pPr>
            <a:r>
              <a:rPr lang="en-US" b="1" dirty="0">
                <a:latin typeface="Arial"/>
                <a:cs typeface="Arial"/>
              </a:rPr>
              <a:t>Alan Turing defined function in 1948:</a:t>
            </a:r>
            <a:br>
              <a:rPr lang="en-US" b="1" dirty="0">
                <a:latin typeface="Arial"/>
                <a:cs typeface="Arial"/>
              </a:rPr>
            </a:br>
            <a:r>
              <a:rPr lang="en-US" b="1" dirty="0">
                <a:solidFill>
                  <a:schemeClr val="accent1">
                    <a:lumMod val="60000"/>
                    <a:lumOff val="40000"/>
                  </a:schemeClr>
                </a:solidFill>
                <a:latin typeface="Arial"/>
                <a:cs typeface="Arial"/>
              </a:rPr>
              <a:t>f(n)=(sum of A’s  piece values)</a:t>
            </a:r>
            <a:br>
              <a:rPr lang="en-US" b="1" dirty="0">
                <a:solidFill>
                  <a:schemeClr val="accent1">
                    <a:lumMod val="60000"/>
                    <a:lumOff val="40000"/>
                  </a:schemeClr>
                </a:solidFill>
                <a:latin typeface="Arial"/>
                <a:cs typeface="Arial"/>
              </a:rPr>
            </a:br>
            <a:r>
              <a:rPr lang="en-US" b="1" dirty="0">
                <a:solidFill>
                  <a:schemeClr val="accent1">
                    <a:lumMod val="60000"/>
                    <a:lumOff val="40000"/>
                  </a:schemeClr>
                </a:solidFill>
                <a:latin typeface="Arial"/>
                <a:cs typeface="Arial"/>
              </a:rPr>
              <a:t>         -(sum of  B’s piece values)</a:t>
            </a:r>
            <a:endParaRPr lang="en-US" dirty="0">
              <a:solidFill>
                <a:schemeClr val="accent1">
                  <a:lumMod val="60000"/>
                  <a:lumOff val="40000"/>
                </a:schemeClr>
              </a:solidFill>
            </a:endParaRPr>
          </a:p>
          <a:p>
            <a:pPr>
              <a:spcBef>
                <a:spcPct val="20000"/>
              </a:spcBef>
              <a:spcAft>
                <a:spcPct val="0"/>
              </a:spcAft>
            </a:pPr>
            <a:endParaRPr lang="en-US" dirty="0"/>
          </a:p>
          <a:p>
            <a:pPr>
              <a:spcBef>
                <a:spcPct val="20000"/>
              </a:spcBef>
              <a:spcAft>
                <a:spcPct val="0"/>
              </a:spcAft>
            </a:pPr>
            <a:r>
              <a:rPr lang="en-US" b="1" dirty="0">
                <a:latin typeface="Arial"/>
                <a:cs typeface="Arial"/>
              </a:rPr>
              <a:t>More complex: weighted sum </a:t>
            </a:r>
            <a:br>
              <a:rPr lang="en-US" b="1" dirty="0">
                <a:latin typeface="Arial"/>
                <a:cs typeface="Arial"/>
              </a:rPr>
            </a:br>
            <a:r>
              <a:rPr lang="en-US" b="1" dirty="0">
                <a:latin typeface="Arial"/>
                <a:cs typeface="Arial"/>
              </a:rPr>
              <a:t>of </a:t>
            </a:r>
            <a:r>
              <a:rPr lang="en-US" b="1" i="1" dirty="0">
                <a:solidFill>
                  <a:srgbClr val="0000FF"/>
                </a:solidFill>
                <a:latin typeface="Arial"/>
                <a:cs typeface="Arial"/>
              </a:rPr>
              <a:t>positional</a:t>
            </a:r>
            <a:r>
              <a:rPr lang="en-US" b="1" dirty="0">
                <a:latin typeface="Arial"/>
                <a:cs typeface="Arial"/>
              </a:rPr>
              <a:t> features: </a:t>
            </a:r>
            <a:endParaRPr lang="en-US" dirty="0"/>
          </a:p>
          <a:p>
            <a:pPr marL="101600" indent="0">
              <a:spcBef>
                <a:spcPct val="20000"/>
              </a:spcBef>
              <a:spcAft>
                <a:spcPct val="0"/>
              </a:spcAft>
              <a:buNone/>
            </a:pPr>
            <a:r>
              <a:rPr lang="en-US" dirty="0"/>
              <a:t>	</a:t>
            </a:r>
            <a:r>
              <a:rPr lang="en-US" i="1" dirty="0" err="1"/>
              <a:t>Σ</a:t>
            </a:r>
            <a:r>
              <a:rPr lang="en-US" i="1" dirty="0"/>
              <a:t> </a:t>
            </a:r>
            <a:r>
              <a:rPr lang="en-US" i="1" dirty="0" err="1"/>
              <a:t>w</a:t>
            </a:r>
            <a:r>
              <a:rPr lang="en-US" i="1" baseline="-25000" dirty="0" err="1"/>
              <a:t>i</a:t>
            </a:r>
            <a:r>
              <a:rPr lang="en-US" i="1" dirty="0"/>
              <a:t> </a:t>
            </a:r>
            <a:r>
              <a:rPr lang="en-US" i="1" dirty="0" err="1"/>
              <a:t>feature</a:t>
            </a:r>
            <a:r>
              <a:rPr lang="en-US" i="1" baseline="-25000" dirty="0" err="1"/>
              <a:t>i</a:t>
            </a:r>
            <a:r>
              <a:rPr lang="en-US" i="1" dirty="0"/>
              <a:t>(n)</a:t>
            </a:r>
          </a:p>
          <a:p>
            <a:pPr marL="101600" indent="0">
              <a:spcBef>
                <a:spcPct val="20000"/>
              </a:spcBef>
              <a:spcAft>
                <a:spcPct val="0"/>
              </a:spcAft>
              <a:buNone/>
            </a:pPr>
            <a:endParaRPr lang="en-US" i="1" dirty="0"/>
          </a:p>
          <a:p>
            <a:pPr>
              <a:spcBef>
                <a:spcPct val="20000"/>
              </a:spcBef>
              <a:spcAft>
                <a:spcPct val="0"/>
              </a:spcAft>
            </a:pPr>
            <a:r>
              <a:rPr lang="en-US" b="1" dirty="0">
                <a:latin typeface="Arial"/>
                <a:cs typeface="Arial"/>
              </a:rPr>
              <a:t>Deep Blue had &gt;8000 features</a:t>
            </a:r>
            <a:endParaRPr lang="en-US" dirty="0"/>
          </a:p>
          <a:p>
            <a:pPr>
              <a:lnSpc>
                <a:spcPct val="110000"/>
              </a:lnSpc>
              <a:spcBef>
                <a:spcPct val="20000"/>
              </a:spcBef>
              <a:spcAft>
                <a:spcPct val="0"/>
              </a:spcAft>
            </a:pPr>
            <a:endParaRPr lang="en-US" b="1" dirty="0">
              <a:latin typeface="Arial"/>
              <a:cs typeface="Arial"/>
            </a:endParaRPr>
          </a:p>
          <a:p>
            <a:pPr lvl="1" algn="l">
              <a:lnSpc>
                <a:spcPct val="110000"/>
              </a:lnSpc>
              <a:spcBef>
                <a:spcPct val="20000"/>
              </a:spcBef>
              <a:spcAft>
                <a:spcPct val="0"/>
              </a:spcAft>
              <a:buSzPts val="2000"/>
              <a:buFont typeface="Arial,Sans-Serif"/>
              <a:buChar char="•"/>
            </a:pPr>
            <a:endParaRPr lang="en-US" dirty="0"/>
          </a:p>
          <a:p>
            <a:pPr lvl="0" indent="-457200" algn="l">
              <a:lnSpc>
                <a:spcPct val="100000"/>
              </a:lnSpc>
              <a:spcBef>
                <a:spcPct val="20000"/>
              </a:spcBef>
              <a:spcAft>
                <a:spcPct val="0"/>
              </a:spcAft>
              <a:buSzPts val="2000"/>
              <a:buAutoNum type="arabicPeriod"/>
            </a:pPr>
            <a:endParaRPr lang="en-US" b="1" dirty="0">
              <a:cs typeface="Arial"/>
            </a:endParaRPr>
          </a:p>
        </p:txBody>
      </p:sp>
      <p:sp>
        <p:nvSpPr>
          <p:cNvPr id="74" name="Google Shape;74;g92b3bf485b_0_0"/>
          <p:cNvSpPr txBox="1"/>
          <p:nvPr/>
        </p:nvSpPr>
        <p:spPr>
          <a:xfrm>
            <a:off x="10949275" y="6478075"/>
            <a:ext cx="2259300" cy="1359600"/>
          </a:xfrm>
          <a:prstGeom prst="rect">
            <a:avLst/>
          </a:prstGeom>
          <a:noFill/>
          <a:ln>
            <a:noFill/>
          </a:ln>
        </p:spPr>
        <p:txBody>
          <a:bodyPr spcFirstLastPara="1" wrap="square" lIns="91425" tIns="91425" rIns="91425" bIns="91425" anchor="t" anchorCtr="0">
            <a:noAutofit/>
          </a:bodyPr>
          <a:lstStyle/>
          <a:p>
            <a:pPr>
              <a:buSzPts val="1400"/>
            </a:pPr>
            <a:r>
              <a:rPr lang="en-US" sz="1400" b="0" i="0" u="none" strike="noStrike" cap="none" dirty="0">
                <a:solidFill>
                  <a:srgbClr val="FFFFFF"/>
                </a:solidFill>
                <a:latin typeface="Open Sans SemiBold"/>
                <a:ea typeface="Open Sans SemiBold"/>
                <a:cs typeface="Open Sans SemiBold"/>
                <a:sym typeface="Open Sans SemiBold"/>
              </a:rPr>
              <a:t>CIS </a:t>
            </a:r>
            <a:r>
              <a:rPr lang="en-US" dirty="0">
                <a:solidFill>
                  <a:srgbClr val="FFFFFF"/>
                </a:solidFill>
                <a:latin typeface="Open Sans SemiBold"/>
                <a:ea typeface="Open Sans SemiBold"/>
                <a:cs typeface="Open Sans SemiBold"/>
                <a:sym typeface="Open Sans SemiBold"/>
              </a:rPr>
              <a:t>421/521  </a:t>
            </a:r>
            <a:r>
              <a:rPr lang="en-US" sz="1400" b="0" i="0" u="none" strike="noStrike" cap="none" dirty="0">
                <a:solidFill>
                  <a:srgbClr val="FFFFFF"/>
                </a:solidFill>
                <a:latin typeface="Open Sans SemiBold"/>
                <a:ea typeface="Open Sans SemiBold"/>
                <a:cs typeface="Open Sans SemiBold"/>
                <a:sym typeface="Open Sans SemiBold"/>
              </a:rPr>
              <a:t>|</a:t>
            </a:r>
            <a:r>
              <a:rPr lang="en-US" dirty="0">
                <a:solidFill>
                  <a:srgbClr val="FFFFFF"/>
                </a:solidFill>
                <a:latin typeface="Open Sans SemiBold"/>
                <a:ea typeface="Open Sans SemiBold"/>
                <a:cs typeface="Open Sans SemiBold"/>
                <a:sym typeface="Open Sans SemiBold"/>
              </a:rPr>
              <a:t> 23</a:t>
            </a:r>
            <a:endParaRPr sz="1400" b="0" i="0" u="none" strike="noStrike" cap="none" dirty="0">
              <a:solidFill>
                <a:srgbClr val="FFFFFF"/>
              </a:solidFill>
              <a:latin typeface="Open Sans SemiBold"/>
              <a:ea typeface="Open Sans SemiBold"/>
              <a:cs typeface="Open Sans SemiBold"/>
              <a:sym typeface="Open Sans SemiBold"/>
            </a:endParaRPr>
          </a:p>
        </p:txBody>
      </p:sp>
      <p:sp>
        <p:nvSpPr>
          <p:cNvPr id="82" name="Google Shape;82;g92b3bf485b_0_0"/>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Autofit/>
          </a:bodyPr>
          <a:lstStyle/>
          <a:p>
            <a:pPr>
              <a:buClr>
                <a:schemeClr val="accent1"/>
              </a:buClr>
            </a:pPr>
            <a:r>
              <a:rPr lang="en-US" sz="3400">
                <a:cs typeface="Arial"/>
              </a:rPr>
              <a:t>Chess Evaluation Functions</a:t>
            </a:r>
            <a:endParaRPr lang="en-US" sz="3400" b="0"/>
          </a:p>
          <a:p>
            <a:pPr>
              <a:buClr>
                <a:schemeClr val="accent1"/>
              </a:buClr>
            </a:pPr>
            <a:endParaRPr lang="en-US" sz="3400">
              <a:cs typeface="Arial"/>
            </a:endParaRPr>
          </a:p>
        </p:txBody>
      </p:sp>
      <p:pic>
        <p:nvPicPr>
          <p:cNvPr id="86" name="Google Shape;86;g92b3bf485b_0_0"/>
          <p:cNvPicPr preferRelativeResize="0"/>
          <p:nvPr/>
        </p:nvPicPr>
        <p:blipFill rotWithShape="1">
          <a:blip r:embed="rId3">
            <a:alphaModFix/>
          </a:blip>
          <a:srcRect l="46493" t="230" r="43071" b="-230"/>
          <a:stretch/>
        </p:blipFill>
        <p:spPr>
          <a:xfrm>
            <a:off x="11603925" y="0"/>
            <a:ext cx="590700" cy="3772950"/>
          </a:xfrm>
          <a:prstGeom prst="rect">
            <a:avLst/>
          </a:prstGeom>
          <a:noFill/>
          <a:ln>
            <a:noFill/>
          </a:ln>
        </p:spPr>
      </p:pic>
      <p:sp>
        <p:nvSpPr>
          <p:cNvPr id="87" name="Google Shape;87;g92b3bf485b_0_0"/>
          <p:cNvSpPr/>
          <p:nvPr/>
        </p:nvSpPr>
        <p:spPr>
          <a:xfrm>
            <a:off x="11603919" y="3696759"/>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graphicFrame>
        <p:nvGraphicFramePr>
          <p:cNvPr id="3" name="Table 2">
            <a:extLst>
              <a:ext uri="{FF2B5EF4-FFF2-40B4-BE49-F238E27FC236}">
                <a16:creationId xmlns:a16="http://schemas.microsoft.com/office/drawing/2014/main" id="{8D39859E-C978-47FB-8F7A-1A35F351F68A}"/>
              </a:ext>
            </a:extLst>
          </p:cNvPr>
          <p:cNvGraphicFramePr>
            <a:graphicFrameLocks noGrp="1"/>
          </p:cNvGraphicFramePr>
          <p:nvPr>
            <p:extLst>
              <p:ext uri="{D42A27DB-BD31-4B8C-83A1-F6EECF244321}">
                <p14:modId xmlns:p14="http://schemas.microsoft.com/office/powerpoint/2010/main" val="4128131564"/>
              </p:ext>
            </p:extLst>
          </p:nvPr>
        </p:nvGraphicFramePr>
        <p:xfrm>
          <a:off x="7594387" y="1863377"/>
          <a:ext cx="2124075" cy="1819835"/>
        </p:xfrm>
        <a:graphic>
          <a:graphicData uri="http://schemas.openxmlformats.org/drawingml/2006/table">
            <a:tbl>
              <a:tblPr firstRow="1" bandRow="1">
                <a:tableStyleId>{95827534-29FB-4541-B439-1F876C23857B}</a:tableStyleId>
              </a:tblPr>
              <a:tblGrid>
                <a:gridCol w="1533525">
                  <a:extLst>
                    <a:ext uri="{9D8B030D-6E8A-4147-A177-3AD203B41FA5}">
                      <a16:colId xmlns:a16="http://schemas.microsoft.com/office/drawing/2014/main" val="3748566954"/>
                    </a:ext>
                  </a:extLst>
                </a:gridCol>
                <a:gridCol w="590550">
                  <a:extLst>
                    <a:ext uri="{9D8B030D-6E8A-4147-A177-3AD203B41FA5}">
                      <a16:colId xmlns:a16="http://schemas.microsoft.com/office/drawing/2014/main" val="674781604"/>
                    </a:ext>
                  </a:extLst>
                </a:gridCol>
              </a:tblGrid>
              <a:tr h="448235">
                <a:tc>
                  <a:txBody>
                    <a:bodyPr/>
                    <a:lstStyle/>
                    <a:p>
                      <a:pPr fontAlgn="base"/>
                      <a:r>
                        <a:rPr lang="en-US" sz="1600">
                          <a:effectLst/>
                        </a:rPr>
                        <a:t>Pawn​</a:t>
                      </a:r>
                      <a:endParaRPr lang="en-US">
                        <a:effectLst/>
                      </a:endParaRPr>
                    </a:p>
                  </a:txBody>
                  <a:tcPr/>
                </a:tc>
                <a:tc>
                  <a:txBody>
                    <a:bodyPr/>
                    <a:lstStyle/>
                    <a:p>
                      <a:pPr fontAlgn="base"/>
                      <a:r>
                        <a:rPr lang="en-US" sz="1600">
                          <a:effectLst/>
                        </a:rPr>
                        <a:t>1.0​</a:t>
                      </a:r>
                      <a:endParaRPr lang="en-US">
                        <a:effectLst/>
                      </a:endParaRPr>
                    </a:p>
                  </a:txBody>
                  <a:tcPr/>
                </a:tc>
                <a:extLst>
                  <a:ext uri="{0D108BD9-81ED-4DB2-BD59-A6C34878D82A}">
                    <a16:rowId xmlns:a16="http://schemas.microsoft.com/office/drawing/2014/main" val="42056389"/>
                  </a:ext>
                </a:extLst>
              </a:tr>
              <a:tr h="342900">
                <a:tc>
                  <a:txBody>
                    <a:bodyPr/>
                    <a:lstStyle/>
                    <a:p>
                      <a:pPr fontAlgn="base"/>
                      <a:r>
                        <a:rPr lang="en-US" sz="1600">
                          <a:effectLst/>
                        </a:rPr>
                        <a:t>Knight​</a:t>
                      </a:r>
                      <a:endParaRPr lang="en-US">
                        <a:effectLst/>
                      </a:endParaRPr>
                    </a:p>
                  </a:txBody>
                  <a:tcPr/>
                </a:tc>
                <a:tc>
                  <a:txBody>
                    <a:bodyPr/>
                    <a:lstStyle/>
                    <a:p>
                      <a:pPr fontAlgn="base"/>
                      <a:r>
                        <a:rPr lang="en-US" sz="1600">
                          <a:effectLst/>
                        </a:rPr>
                        <a:t>3.0​</a:t>
                      </a:r>
                      <a:endParaRPr lang="en-US">
                        <a:effectLst/>
                      </a:endParaRPr>
                    </a:p>
                  </a:txBody>
                  <a:tcPr/>
                </a:tc>
                <a:extLst>
                  <a:ext uri="{0D108BD9-81ED-4DB2-BD59-A6C34878D82A}">
                    <a16:rowId xmlns:a16="http://schemas.microsoft.com/office/drawing/2014/main" val="2653751390"/>
                  </a:ext>
                </a:extLst>
              </a:tr>
              <a:tr h="342900">
                <a:tc>
                  <a:txBody>
                    <a:bodyPr/>
                    <a:lstStyle/>
                    <a:p>
                      <a:pPr fontAlgn="base"/>
                      <a:r>
                        <a:rPr lang="en-US" sz="1600">
                          <a:effectLst/>
                        </a:rPr>
                        <a:t>Bishop​</a:t>
                      </a:r>
                      <a:endParaRPr lang="en-US">
                        <a:effectLst/>
                      </a:endParaRPr>
                    </a:p>
                  </a:txBody>
                  <a:tcPr/>
                </a:tc>
                <a:tc>
                  <a:txBody>
                    <a:bodyPr/>
                    <a:lstStyle/>
                    <a:p>
                      <a:pPr fontAlgn="base"/>
                      <a:r>
                        <a:rPr lang="en-US" sz="1600">
                          <a:effectLst/>
                        </a:rPr>
                        <a:t>3.25​</a:t>
                      </a:r>
                      <a:endParaRPr lang="en-US">
                        <a:effectLst/>
                      </a:endParaRPr>
                    </a:p>
                  </a:txBody>
                  <a:tcPr/>
                </a:tc>
                <a:extLst>
                  <a:ext uri="{0D108BD9-81ED-4DB2-BD59-A6C34878D82A}">
                    <a16:rowId xmlns:a16="http://schemas.microsoft.com/office/drawing/2014/main" val="2624199445"/>
                  </a:ext>
                </a:extLst>
              </a:tr>
              <a:tr h="342900">
                <a:tc>
                  <a:txBody>
                    <a:bodyPr/>
                    <a:lstStyle/>
                    <a:p>
                      <a:pPr fontAlgn="base"/>
                      <a:r>
                        <a:rPr lang="en-US" sz="1600">
                          <a:effectLst/>
                        </a:rPr>
                        <a:t>Rook​</a:t>
                      </a:r>
                      <a:endParaRPr lang="en-US">
                        <a:effectLst/>
                      </a:endParaRPr>
                    </a:p>
                  </a:txBody>
                  <a:tcPr/>
                </a:tc>
                <a:tc>
                  <a:txBody>
                    <a:bodyPr/>
                    <a:lstStyle/>
                    <a:p>
                      <a:pPr fontAlgn="base"/>
                      <a:r>
                        <a:rPr lang="en-US" sz="1600">
                          <a:effectLst/>
                        </a:rPr>
                        <a:t>5.0​</a:t>
                      </a:r>
                      <a:endParaRPr lang="en-US">
                        <a:effectLst/>
                      </a:endParaRPr>
                    </a:p>
                  </a:txBody>
                  <a:tcPr/>
                </a:tc>
                <a:extLst>
                  <a:ext uri="{0D108BD9-81ED-4DB2-BD59-A6C34878D82A}">
                    <a16:rowId xmlns:a16="http://schemas.microsoft.com/office/drawing/2014/main" val="2100288085"/>
                  </a:ext>
                </a:extLst>
              </a:tr>
              <a:tr h="342900">
                <a:tc>
                  <a:txBody>
                    <a:bodyPr/>
                    <a:lstStyle/>
                    <a:p>
                      <a:pPr fontAlgn="base"/>
                      <a:r>
                        <a:rPr lang="en-US" sz="1600">
                          <a:effectLst/>
                        </a:rPr>
                        <a:t>Queen​</a:t>
                      </a:r>
                      <a:endParaRPr lang="en-US">
                        <a:effectLst/>
                      </a:endParaRPr>
                    </a:p>
                  </a:txBody>
                  <a:tcPr/>
                </a:tc>
                <a:tc>
                  <a:txBody>
                    <a:bodyPr/>
                    <a:lstStyle/>
                    <a:p>
                      <a:pPr fontAlgn="base"/>
                      <a:r>
                        <a:rPr lang="en-US" sz="1600">
                          <a:effectLst/>
                        </a:rPr>
                        <a:t>9.0​</a:t>
                      </a:r>
                      <a:endParaRPr lang="en-US">
                        <a:effectLst/>
                      </a:endParaRPr>
                    </a:p>
                  </a:txBody>
                  <a:tcPr/>
                </a:tc>
                <a:extLst>
                  <a:ext uri="{0D108BD9-81ED-4DB2-BD59-A6C34878D82A}">
                    <a16:rowId xmlns:a16="http://schemas.microsoft.com/office/drawing/2014/main" val="3739862255"/>
                  </a:ext>
                </a:extLst>
              </a:tr>
            </a:tbl>
          </a:graphicData>
        </a:graphic>
      </p:graphicFrame>
      <p:sp>
        <p:nvSpPr>
          <p:cNvPr id="4" name="TextBox 3">
            <a:extLst>
              <a:ext uri="{FF2B5EF4-FFF2-40B4-BE49-F238E27FC236}">
                <a16:creationId xmlns:a16="http://schemas.microsoft.com/office/drawing/2014/main" id="{BC0E5241-1FA1-4CB5-A6D0-8C409D8C90CA}"/>
              </a:ext>
            </a:extLst>
          </p:cNvPr>
          <p:cNvSpPr txBox="1"/>
          <p:nvPr/>
        </p:nvSpPr>
        <p:spPr>
          <a:xfrm>
            <a:off x="7298551" y="3802316"/>
            <a:ext cx="3165821"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0066FF"/>
                </a:solidFill>
              </a:rPr>
              <a:t>Pieces values for a simple Turing-style evaluation  function often taught </a:t>
            </a:r>
            <a:r>
              <a:rPr lang="en-US"/>
              <a:t>​</a:t>
            </a:r>
            <a:br>
              <a:rPr lang="en-US"/>
            </a:br>
            <a:r>
              <a:rPr lang="en-US">
                <a:solidFill>
                  <a:srgbClr val="0066FF"/>
                </a:solidFill>
              </a:rPr>
              <a:t>to novice chess players</a:t>
            </a:r>
            <a:r>
              <a:rPr lang="en-US"/>
              <a:t>​</a:t>
            </a:r>
          </a:p>
        </p:txBody>
      </p:sp>
      <p:sp>
        <p:nvSpPr>
          <p:cNvPr id="5" name="TextBox 4">
            <a:extLst>
              <a:ext uri="{FF2B5EF4-FFF2-40B4-BE49-F238E27FC236}">
                <a16:creationId xmlns:a16="http://schemas.microsoft.com/office/drawing/2014/main" id="{C15D9C90-2805-4692-88C1-1B37989B093B}"/>
              </a:ext>
            </a:extLst>
          </p:cNvPr>
          <p:cNvSpPr txBox="1"/>
          <p:nvPr/>
        </p:nvSpPr>
        <p:spPr>
          <a:xfrm>
            <a:off x="6094720" y="4609139"/>
            <a:ext cx="5086830" cy="1631216"/>
          </a:xfrm>
          <a:prstGeom prst="rect">
            <a:avLst/>
          </a:prstGeom>
          <a:solidFill>
            <a:schemeClr val="tx2"/>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cs typeface="Segoe UI"/>
              </a:rPr>
              <a:t>Positive:</a:t>
            </a:r>
            <a:r>
              <a:rPr lang="en-US">
                <a:cs typeface="Segoe UI"/>
              </a:rPr>
              <a:t> rooks on open files, knights in​</a:t>
            </a:r>
          </a:p>
          <a:p>
            <a:pPr algn="ctr"/>
            <a:r>
              <a:rPr lang="en-US">
                <a:cs typeface="Segoe UI"/>
              </a:rPr>
              <a:t>closed positions, control of the center, ​</a:t>
            </a:r>
          </a:p>
          <a:p>
            <a:pPr algn="ctr"/>
            <a:r>
              <a:rPr lang="en-US">
                <a:cs typeface="Segoe UI"/>
              </a:rPr>
              <a:t>developed pieces​</a:t>
            </a:r>
          </a:p>
          <a:p>
            <a:pPr algn="ctr"/>
            <a:r>
              <a:rPr lang="en-US">
                <a:cs typeface="Segoe UI"/>
              </a:rPr>
              <a:t>​</a:t>
            </a:r>
          </a:p>
          <a:p>
            <a:pPr algn="ctr"/>
            <a:r>
              <a:rPr lang="en-US" b="1">
                <a:cs typeface="Segoe UI"/>
              </a:rPr>
              <a:t>Negative: </a:t>
            </a:r>
            <a:r>
              <a:rPr lang="en-US">
                <a:cs typeface="Segoe UI"/>
              </a:rPr>
              <a:t>doubled pawns, wrong-colored ​</a:t>
            </a:r>
          </a:p>
          <a:p>
            <a:pPr algn="ctr"/>
            <a:r>
              <a:rPr lang="en-US">
                <a:cs typeface="Segoe UI"/>
              </a:rPr>
              <a:t>bishops in closed positions, isolated pawns, </a:t>
            </a:r>
            <a:r>
              <a:rPr lang="en-US" sz="1600"/>
              <a:t>pinned</a:t>
            </a:r>
            <a:r>
              <a:rPr lang="en-US">
                <a:cs typeface="Segoe UI"/>
              </a:rPr>
              <a:t> pieces​</a:t>
            </a:r>
          </a:p>
          <a:p>
            <a:pPr algn="ctr"/>
            <a:r>
              <a:rPr lang="en-US" i="1">
                <a:cs typeface="Segoe UI"/>
              </a:rPr>
              <a:t>Examples of more complex features</a:t>
            </a:r>
            <a:r>
              <a:rPr lang="en-US">
                <a:cs typeface="Segoe UI"/>
              </a:rPr>
              <a:t>​</a:t>
            </a:r>
          </a:p>
        </p:txBody>
      </p:sp>
      <p:sp>
        <p:nvSpPr>
          <p:cNvPr id="7" name="TextBox 6">
            <a:extLst>
              <a:ext uri="{FF2B5EF4-FFF2-40B4-BE49-F238E27FC236}">
                <a16:creationId xmlns:a16="http://schemas.microsoft.com/office/drawing/2014/main" id="{1FCF9597-3F11-4114-A0E7-05737374AD49}"/>
              </a:ext>
            </a:extLst>
          </p:cNvPr>
          <p:cNvSpPr txBox="1"/>
          <p:nvPr/>
        </p:nvSpPr>
        <p:spPr>
          <a:xfrm>
            <a:off x="4867275" y="3343274"/>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2383E10B-1BE6-2C49-AE9B-D1BE40DAEAD3}"/>
                  </a:ext>
                </a:extLst>
              </p:cNvPr>
              <p:cNvSpPr txBox="1"/>
              <p:nvPr/>
            </p:nvSpPr>
            <p:spPr>
              <a:xfrm>
                <a:off x="6146800" y="3460750"/>
                <a:ext cx="1590179"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a:fld id="{825F15A7-03F4-43D7-82C5-3E23DA2F108C}" type="mathplaceholder">
                        <a:rPr lang="en-US" i="1" smtClean="0">
                          <a:latin typeface="Cambria Math" panose="02040503050406030204" pitchFamily="18" charset="0"/>
                        </a:rPr>
                        <a:t>Type equation here.</a:t>
                      </a:fld>
                    </m:oMath>
                  </m:oMathPara>
                </a14:m>
                <a:endParaRPr lang="en-US" dirty="0"/>
              </a:p>
            </p:txBody>
          </p:sp>
        </mc:Choice>
        <mc:Fallback xmlns="">
          <p:sp>
            <p:nvSpPr>
              <p:cNvPr id="2" name="TextBox 1">
                <a:extLst>
                  <a:ext uri="{FF2B5EF4-FFF2-40B4-BE49-F238E27FC236}">
                    <a16:creationId xmlns:a16="http://schemas.microsoft.com/office/drawing/2014/main" id="{2383E10B-1BE6-2C49-AE9B-D1BE40DAEAD3}"/>
                  </a:ext>
                </a:extLst>
              </p:cNvPr>
              <p:cNvSpPr txBox="1">
                <a:spLocks noRot="1" noChangeAspect="1" noMove="1" noResize="1" noEditPoints="1" noAdjustHandles="1" noChangeArrowheads="1" noChangeShapeType="1" noTextEdit="1"/>
              </p:cNvSpPr>
              <p:nvPr/>
            </p:nvSpPr>
            <p:spPr>
              <a:xfrm>
                <a:off x="6146800" y="3460750"/>
                <a:ext cx="1590179" cy="215444"/>
              </a:xfrm>
              <a:prstGeom prst="rect">
                <a:avLst/>
              </a:prstGeom>
              <a:blipFill>
                <a:blip r:embed="rId4"/>
                <a:stretch>
                  <a:fillRect l="-2381" t="-5882" r="-1587" b="-41176"/>
                </a:stretch>
              </a:blipFill>
            </p:spPr>
            <p:txBody>
              <a:bodyPr/>
              <a:lstStyle/>
              <a:p>
                <a:r>
                  <a:rPr lang="en-US">
                    <a:noFill/>
                  </a:rPr>
                  <a:t> </a:t>
                </a:r>
              </a:p>
            </p:txBody>
          </p:sp>
        </mc:Fallback>
      </mc:AlternateContent>
    </p:spTree>
    <p:extLst>
      <p:ext uri="{BB962C8B-B14F-4D97-AF65-F5344CB8AC3E}">
        <p14:creationId xmlns:p14="http://schemas.microsoft.com/office/powerpoint/2010/main" val="21574736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g92b3bf485b_0_0"/>
          <p:cNvSpPr txBox="1">
            <a:spLocks noGrp="1"/>
          </p:cNvSpPr>
          <p:nvPr>
            <p:ph type="body" idx="1"/>
          </p:nvPr>
        </p:nvSpPr>
        <p:spPr>
          <a:xfrm>
            <a:off x="399675" y="1299625"/>
            <a:ext cx="10408500" cy="4695000"/>
          </a:xfrm>
          <a:prstGeom prst="rect">
            <a:avLst/>
          </a:prstGeom>
          <a:no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a:lnSpc>
                <a:spcPct val="110000"/>
              </a:lnSpc>
              <a:spcBef>
                <a:spcPct val="20000"/>
              </a:spcBef>
              <a:spcAft>
                <a:spcPct val="0"/>
              </a:spcAft>
            </a:pPr>
            <a:endParaRPr lang="en-US" b="1">
              <a:latin typeface="Arial"/>
              <a:cs typeface="Arial"/>
            </a:endParaRPr>
          </a:p>
          <a:p>
            <a:pPr lvl="1" algn="l">
              <a:lnSpc>
                <a:spcPct val="110000"/>
              </a:lnSpc>
              <a:spcBef>
                <a:spcPct val="20000"/>
              </a:spcBef>
              <a:spcAft>
                <a:spcPct val="0"/>
              </a:spcAft>
              <a:buSzPts val="2000"/>
              <a:buFont typeface="Arial,Sans-Serif"/>
              <a:buChar char="•"/>
            </a:pPr>
            <a:endParaRPr lang="en-US"/>
          </a:p>
          <a:p>
            <a:pPr lvl="0" indent="-457200" algn="l">
              <a:lnSpc>
                <a:spcPct val="100000"/>
              </a:lnSpc>
              <a:spcBef>
                <a:spcPct val="20000"/>
              </a:spcBef>
              <a:spcAft>
                <a:spcPct val="0"/>
              </a:spcAft>
              <a:buSzPts val="2000"/>
              <a:buAutoNum type="arabicPeriod"/>
            </a:pPr>
            <a:endParaRPr lang="en-US" b="1">
              <a:cs typeface="Arial"/>
            </a:endParaRPr>
          </a:p>
        </p:txBody>
      </p:sp>
      <p:sp>
        <p:nvSpPr>
          <p:cNvPr id="74" name="Google Shape;74;g92b3bf485b_0_0"/>
          <p:cNvSpPr txBox="1"/>
          <p:nvPr/>
        </p:nvSpPr>
        <p:spPr>
          <a:xfrm>
            <a:off x="10949275" y="6478075"/>
            <a:ext cx="2259300" cy="1359600"/>
          </a:xfrm>
          <a:prstGeom prst="rect">
            <a:avLst/>
          </a:prstGeom>
          <a:noFill/>
          <a:ln>
            <a:noFill/>
          </a:ln>
        </p:spPr>
        <p:txBody>
          <a:bodyPr spcFirstLastPara="1" wrap="square" lIns="91425" tIns="91425" rIns="91425" bIns="91425" anchor="t" anchorCtr="0">
            <a:noAutofit/>
          </a:bodyPr>
          <a:lstStyle/>
          <a:p>
            <a:pPr>
              <a:buSzPts val="1400"/>
            </a:pPr>
            <a:r>
              <a:rPr lang="en-US" sz="1400" b="0" i="0" u="none" strike="noStrike" cap="none" dirty="0">
                <a:solidFill>
                  <a:srgbClr val="FFFFFF"/>
                </a:solidFill>
                <a:latin typeface="Open Sans SemiBold"/>
                <a:ea typeface="Open Sans SemiBold"/>
                <a:cs typeface="Open Sans SemiBold"/>
                <a:sym typeface="Open Sans SemiBold"/>
              </a:rPr>
              <a:t>CIS </a:t>
            </a:r>
            <a:r>
              <a:rPr lang="en-US" dirty="0">
                <a:solidFill>
                  <a:srgbClr val="FFFFFF"/>
                </a:solidFill>
                <a:latin typeface="Open Sans SemiBold"/>
                <a:ea typeface="Open Sans SemiBold"/>
                <a:cs typeface="Open Sans SemiBold"/>
                <a:sym typeface="Open Sans SemiBold"/>
              </a:rPr>
              <a:t>421/521  </a:t>
            </a:r>
            <a:r>
              <a:rPr lang="en-US" sz="1400" b="0" i="0" u="none" strike="noStrike" cap="none" dirty="0">
                <a:solidFill>
                  <a:srgbClr val="FFFFFF"/>
                </a:solidFill>
                <a:latin typeface="Open Sans SemiBold"/>
                <a:ea typeface="Open Sans SemiBold"/>
                <a:cs typeface="Open Sans SemiBold"/>
                <a:sym typeface="Open Sans SemiBold"/>
              </a:rPr>
              <a:t>|</a:t>
            </a:r>
            <a:r>
              <a:rPr lang="en-US" dirty="0">
                <a:solidFill>
                  <a:srgbClr val="FFFFFF"/>
                </a:solidFill>
                <a:latin typeface="Open Sans SemiBold"/>
                <a:ea typeface="Open Sans SemiBold"/>
                <a:cs typeface="Open Sans SemiBold"/>
                <a:sym typeface="Open Sans SemiBold"/>
              </a:rPr>
              <a:t> 24</a:t>
            </a:r>
            <a:endParaRPr sz="1400" b="0" i="0" u="none" strike="noStrike" cap="none" dirty="0">
              <a:solidFill>
                <a:srgbClr val="FFFFFF"/>
              </a:solidFill>
              <a:latin typeface="Open Sans SemiBold"/>
              <a:ea typeface="Open Sans SemiBold"/>
              <a:cs typeface="Open Sans SemiBold"/>
              <a:sym typeface="Open Sans SemiBold"/>
            </a:endParaRPr>
          </a:p>
        </p:txBody>
      </p:sp>
      <p:sp>
        <p:nvSpPr>
          <p:cNvPr id="82" name="Google Shape;82;g92b3bf485b_0_0"/>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Autofit/>
          </a:bodyPr>
          <a:lstStyle/>
          <a:p>
            <a:pPr>
              <a:buClr>
                <a:schemeClr val="accent1"/>
              </a:buClr>
            </a:pPr>
            <a:r>
              <a:rPr lang="en-US" sz="3400">
                <a:cs typeface="Arial"/>
              </a:rPr>
              <a:t>Some Chess Positions and their Evaluations</a:t>
            </a:r>
            <a:endParaRPr lang="en-US" sz="3400" b="0"/>
          </a:p>
          <a:p>
            <a:pPr>
              <a:buClr>
                <a:schemeClr val="accent1"/>
              </a:buClr>
            </a:pPr>
            <a:endParaRPr lang="en-US">
              <a:latin typeface="Arial"/>
              <a:cs typeface="Arial"/>
            </a:endParaRPr>
          </a:p>
        </p:txBody>
      </p:sp>
      <p:pic>
        <p:nvPicPr>
          <p:cNvPr id="86" name="Google Shape;86;g92b3bf485b_0_0"/>
          <p:cNvPicPr preferRelativeResize="0"/>
          <p:nvPr/>
        </p:nvPicPr>
        <p:blipFill rotWithShape="1">
          <a:blip r:embed="rId3">
            <a:alphaModFix/>
          </a:blip>
          <a:srcRect l="46493" t="230" r="43071" b="-230"/>
          <a:stretch/>
        </p:blipFill>
        <p:spPr>
          <a:xfrm>
            <a:off x="11603925" y="0"/>
            <a:ext cx="590700" cy="3772950"/>
          </a:xfrm>
          <a:prstGeom prst="rect">
            <a:avLst/>
          </a:prstGeom>
          <a:noFill/>
          <a:ln>
            <a:noFill/>
          </a:ln>
        </p:spPr>
      </p:pic>
      <p:sp>
        <p:nvSpPr>
          <p:cNvPr id="87" name="Google Shape;87;g92b3bf485b_0_0"/>
          <p:cNvSpPr/>
          <p:nvPr/>
        </p:nvSpPr>
        <p:spPr>
          <a:xfrm>
            <a:off x="11603919" y="3696759"/>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pic>
        <p:nvPicPr>
          <p:cNvPr id="2" name="Picture 2" descr="A picture containing object, person&#10;&#10;Description automatically generated">
            <a:extLst>
              <a:ext uri="{FF2B5EF4-FFF2-40B4-BE49-F238E27FC236}">
                <a16:creationId xmlns:a16="http://schemas.microsoft.com/office/drawing/2014/main" id="{D36CE85A-F646-495D-B453-58011572C24E}"/>
              </a:ext>
            </a:extLst>
          </p:cNvPr>
          <p:cNvPicPr>
            <a:picLocks noChangeAspect="1"/>
          </p:cNvPicPr>
          <p:nvPr/>
        </p:nvPicPr>
        <p:blipFill>
          <a:blip r:embed="rId4"/>
          <a:stretch>
            <a:fillRect/>
          </a:stretch>
        </p:blipFill>
        <p:spPr>
          <a:xfrm>
            <a:off x="639056" y="1297154"/>
            <a:ext cx="2743200" cy="2752499"/>
          </a:xfrm>
          <a:prstGeom prst="rect">
            <a:avLst/>
          </a:prstGeom>
        </p:spPr>
      </p:pic>
      <p:sp>
        <p:nvSpPr>
          <p:cNvPr id="5" name="TextBox 4">
            <a:extLst>
              <a:ext uri="{FF2B5EF4-FFF2-40B4-BE49-F238E27FC236}">
                <a16:creationId xmlns:a16="http://schemas.microsoft.com/office/drawing/2014/main" id="{93485CA9-FB5E-4410-8AE5-C38558A869DB}"/>
              </a:ext>
            </a:extLst>
          </p:cNvPr>
          <p:cNvSpPr txBox="1"/>
          <p:nvPr/>
        </p:nvSpPr>
        <p:spPr>
          <a:xfrm>
            <a:off x="639055" y="4173711"/>
            <a:ext cx="2743200"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a:latin typeface="Open Sans"/>
                <a:cs typeface="Segoe UI"/>
              </a:rPr>
              <a:t>White to move​</a:t>
            </a:r>
            <a:endParaRPr lang="en-US">
              <a:latin typeface="Open Sans"/>
            </a:endParaRPr>
          </a:p>
          <a:p>
            <a:pPr algn="ctr"/>
            <a:r>
              <a:rPr lang="en-US" sz="2000">
                <a:latin typeface="Open Sans"/>
                <a:cs typeface="Segoe UI"/>
              </a:rPr>
              <a:t>f(n)=(9+3)-(5+5+3.25)​</a:t>
            </a:r>
            <a:endParaRPr lang="en-US">
              <a:latin typeface="Open Sans"/>
            </a:endParaRPr>
          </a:p>
          <a:p>
            <a:pPr algn="ctr"/>
            <a:r>
              <a:rPr lang="en-US" sz="2000">
                <a:solidFill>
                  <a:srgbClr val="FF0000"/>
                </a:solidFill>
                <a:latin typeface="Open Sans"/>
                <a:cs typeface="Segoe UI"/>
              </a:rPr>
              <a:t>=-1.25</a:t>
            </a:r>
            <a:r>
              <a:rPr lang="en-US" sz="2000">
                <a:latin typeface="Open Sans"/>
                <a:cs typeface="Segoe UI"/>
              </a:rPr>
              <a:t>​</a:t>
            </a:r>
            <a:endParaRPr lang="en-US"/>
          </a:p>
        </p:txBody>
      </p:sp>
      <p:pic>
        <p:nvPicPr>
          <p:cNvPr id="1026" name="Picture 2">
            <a:extLst>
              <a:ext uri="{FF2B5EF4-FFF2-40B4-BE49-F238E27FC236}">
                <a16:creationId xmlns:a16="http://schemas.microsoft.com/office/drawing/2014/main" id="{87088BFB-18DA-514D-ABB1-5EA5FD6DFB5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33900" y="1235457"/>
            <a:ext cx="2844800" cy="2875891"/>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678A44B7-04DF-654E-AD45-5FA35CE9480F}"/>
              </a:ext>
            </a:extLst>
          </p:cNvPr>
          <p:cNvSpPr/>
          <p:nvPr/>
        </p:nvSpPr>
        <p:spPr>
          <a:xfrm>
            <a:off x="2908300" y="4181822"/>
            <a:ext cx="6096000" cy="1015663"/>
          </a:xfrm>
          <a:prstGeom prst="rect">
            <a:avLst/>
          </a:prstGeom>
        </p:spPr>
        <p:txBody>
          <a:bodyPr>
            <a:spAutoFit/>
          </a:bodyPr>
          <a:lstStyle/>
          <a:p>
            <a:pPr algn="ctr" fontAlgn="base"/>
            <a:r>
              <a:rPr lang="en-US" sz="2000" dirty="0">
                <a:latin typeface="Arial" panose="020B0604020202020204" pitchFamily="34" charset="0"/>
              </a:rPr>
              <a:t>… Nxg5??​</a:t>
            </a:r>
            <a:endParaRPr lang="en-US" sz="2000" dirty="0">
              <a:latin typeface="Segoe UI"/>
            </a:endParaRPr>
          </a:p>
          <a:p>
            <a:pPr algn="ctr" fontAlgn="base"/>
            <a:r>
              <a:rPr lang="en-US" sz="2000" dirty="0">
                <a:latin typeface="Arial" panose="020B0604020202020204" pitchFamily="34" charset="0"/>
              </a:rPr>
              <a:t>f(n)=(9+3)-(5+5)​</a:t>
            </a:r>
            <a:endParaRPr lang="en-US" sz="2000" dirty="0">
              <a:latin typeface="Segoe UI"/>
            </a:endParaRPr>
          </a:p>
          <a:p>
            <a:pPr algn="ctr" fontAlgn="base"/>
            <a:r>
              <a:rPr lang="en-US" sz="2000" dirty="0">
                <a:solidFill>
                  <a:srgbClr val="004DBF"/>
                </a:solidFill>
                <a:latin typeface="Arial" panose="020B0604020202020204" pitchFamily="34" charset="0"/>
              </a:rPr>
              <a:t>=2</a:t>
            </a:r>
            <a:r>
              <a:rPr lang="en-US" sz="2000" dirty="0">
                <a:latin typeface="Arial" panose="020B0604020202020204" pitchFamily="34" charset="0"/>
              </a:rPr>
              <a:t>​</a:t>
            </a:r>
            <a:endParaRPr lang="en-US" sz="2000" dirty="0">
              <a:latin typeface="Segoe UI"/>
            </a:endParaRPr>
          </a:p>
        </p:txBody>
      </p:sp>
      <p:pic>
        <p:nvPicPr>
          <p:cNvPr id="1028" name="Picture 4">
            <a:extLst>
              <a:ext uri="{FF2B5EF4-FFF2-40B4-BE49-F238E27FC236}">
                <a16:creationId xmlns:a16="http://schemas.microsoft.com/office/drawing/2014/main" id="{F929EE14-8295-6345-9238-F8DE1FC8523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85663" y="1235457"/>
            <a:ext cx="2844800" cy="2875891"/>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5E7A9FF4-7F9F-8146-ACBB-5AEDB63F43B1}"/>
              </a:ext>
            </a:extLst>
          </p:cNvPr>
          <p:cNvSpPr/>
          <p:nvPr/>
        </p:nvSpPr>
        <p:spPr>
          <a:xfrm>
            <a:off x="5981225" y="3275112"/>
            <a:ext cx="229550" cy="307777"/>
          </a:xfrm>
          <a:prstGeom prst="rect">
            <a:avLst/>
          </a:prstGeom>
        </p:spPr>
        <p:txBody>
          <a:bodyPr wrap="none">
            <a:spAutoFit/>
          </a:bodyPr>
          <a:lstStyle/>
          <a:p>
            <a:r>
              <a:rPr lang="en-US" dirty="0">
                <a:latin typeface="Times" pitchFamily="2" charset="0"/>
              </a:rPr>
              <a:t> </a:t>
            </a:r>
            <a:endParaRPr lang="en-US" dirty="0"/>
          </a:p>
        </p:txBody>
      </p:sp>
      <p:sp>
        <p:nvSpPr>
          <p:cNvPr id="7" name="Rectangle 6">
            <a:extLst>
              <a:ext uri="{FF2B5EF4-FFF2-40B4-BE49-F238E27FC236}">
                <a16:creationId xmlns:a16="http://schemas.microsoft.com/office/drawing/2014/main" id="{4A1E2CC4-C9F3-514A-8C3C-4769BF64C93C}"/>
              </a:ext>
            </a:extLst>
          </p:cNvPr>
          <p:cNvSpPr/>
          <p:nvPr/>
        </p:nvSpPr>
        <p:spPr>
          <a:xfrm>
            <a:off x="6981420" y="4181822"/>
            <a:ext cx="6096000" cy="1631216"/>
          </a:xfrm>
          <a:prstGeom prst="rect">
            <a:avLst/>
          </a:prstGeom>
        </p:spPr>
        <p:txBody>
          <a:bodyPr>
            <a:spAutoFit/>
          </a:bodyPr>
          <a:lstStyle/>
          <a:p>
            <a:pPr algn="ctr" fontAlgn="base"/>
            <a:r>
              <a:rPr lang="en-US" sz="2000" i="1" dirty="0">
                <a:latin typeface="Arial" panose="020B0604020202020204" pitchFamily="34" charset="0"/>
              </a:rPr>
              <a:t>Uh-oh</a:t>
            </a:r>
            <a:r>
              <a:rPr lang="en-US" sz="2000" dirty="0">
                <a:latin typeface="Arial" panose="020B0604020202020204" pitchFamily="34" charset="0"/>
              </a:rPr>
              <a:t>: Rxg4+​</a:t>
            </a:r>
            <a:endParaRPr lang="en-US" sz="2000" dirty="0">
              <a:latin typeface="Segoe UI"/>
            </a:endParaRPr>
          </a:p>
          <a:p>
            <a:pPr algn="ctr" fontAlgn="base"/>
            <a:r>
              <a:rPr lang="en-US" sz="2000" dirty="0">
                <a:latin typeface="Arial" panose="020B0604020202020204" pitchFamily="34" charset="0"/>
              </a:rPr>
              <a:t>f(n)=(3)-(5+5)​</a:t>
            </a:r>
            <a:endParaRPr lang="en-US" sz="2000" dirty="0">
              <a:latin typeface="Segoe UI"/>
            </a:endParaRPr>
          </a:p>
          <a:p>
            <a:pPr algn="ctr" fontAlgn="base"/>
            <a:r>
              <a:rPr lang="en-US" sz="2000" b="1" dirty="0">
                <a:solidFill>
                  <a:srgbClr val="FF0000"/>
                </a:solidFill>
                <a:latin typeface="Arial" panose="020B0604020202020204" pitchFamily="34" charset="0"/>
              </a:rPr>
              <a:t>=-7</a:t>
            </a:r>
            <a:r>
              <a:rPr lang="en-US" sz="2000" dirty="0">
                <a:latin typeface="Arial" panose="020B0604020202020204" pitchFamily="34" charset="0"/>
              </a:rPr>
              <a:t>​</a:t>
            </a:r>
            <a:endParaRPr lang="en-US" sz="2000" dirty="0">
              <a:latin typeface="Segoe UI"/>
            </a:endParaRPr>
          </a:p>
          <a:p>
            <a:pPr algn="ctr" fontAlgn="base"/>
            <a:r>
              <a:rPr lang="en-US" sz="2000" i="1" dirty="0">
                <a:latin typeface="Arial" panose="020B0604020202020204" pitchFamily="34" charset="0"/>
              </a:rPr>
              <a:t>And black may </a:t>
            </a:r>
            <a:r>
              <a:rPr lang="en-US" sz="2000" dirty="0">
                <a:latin typeface="Arial" panose="020B0604020202020204" pitchFamily="34" charset="0"/>
              </a:rPr>
              <a:t>​</a:t>
            </a:r>
            <a:endParaRPr lang="en-US" sz="2000" dirty="0">
              <a:latin typeface="Segoe UI"/>
            </a:endParaRPr>
          </a:p>
          <a:p>
            <a:pPr algn="ctr" fontAlgn="base"/>
            <a:r>
              <a:rPr lang="en-US" sz="2000" i="1" dirty="0">
                <a:latin typeface="Arial" panose="020B0604020202020204" pitchFamily="34" charset="0"/>
              </a:rPr>
              <a:t>force checkmate</a:t>
            </a:r>
            <a:r>
              <a:rPr lang="en-US" sz="2000" dirty="0">
                <a:latin typeface="Arial" panose="020B0604020202020204" pitchFamily="34" charset="0"/>
              </a:rPr>
              <a:t>​</a:t>
            </a:r>
            <a:endParaRPr lang="en-US" sz="2000" dirty="0">
              <a:latin typeface="Segoe UI"/>
            </a:endParaRPr>
          </a:p>
        </p:txBody>
      </p:sp>
      <p:sp>
        <p:nvSpPr>
          <p:cNvPr id="8" name="Rectangle 7">
            <a:extLst>
              <a:ext uri="{FF2B5EF4-FFF2-40B4-BE49-F238E27FC236}">
                <a16:creationId xmlns:a16="http://schemas.microsoft.com/office/drawing/2014/main" id="{DCD3FEF2-A8AB-1642-A229-EB7A10767C41}"/>
              </a:ext>
            </a:extLst>
          </p:cNvPr>
          <p:cNvSpPr/>
          <p:nvPr/>
        </p:nvSpPr>
        <p:spPr>
          <a:xfrm>
            <a:off x="399673" y="5294850"/>
            <a:ext cx="6096000" cy="707886"/>
          </a:xfrm>
          <a:prstGeom prst="rect">
            <a:avLst/>
          </a:prstGeom>
        </p:spPr>
        <p:txBody>
          <a:bodyPr>
            <a:spAutoFit/>
          </a:bodyPr>
          <a:lstStyle/>
          <a:p>
            <a:pPr fontAlgn="base"/>
            <a:r>
              <a:rPr lang="en-US" sz="2000" dirty="0">
                <a:latin typeface="Arial" panose="020B0604020202020204" pitchFamily="34" charset="0"/>
              </a:rPr>
              <a:t>So, considering our opponent’s possible​</a:t>
            </a:r>
            <a:endParaRPr lang="en-US" sz="2000" dirty="0">
              <a:latin typeface="Segoe UI"/>
            </a:endParaRPr>
          </a:p>
          <a:p>
            <a:pPr fontAlgn="base"/>
            <a:r>
              <a:rPr lang="en-US" sz="2000" dirty="0">
                <a:latin typeface="Arial" panose="020B0604020202020204" pitchFamily="34" charset="0"/>
              </a:rPr>
              <a:t>responses would be wise.​</a:t>
            </a:r>
            <a:endParaRPr lang="en-US" sz="2000" dirty="0">
              <a:latin typeface="Segoe UI"/>
            </a:endParaRPr>
          </a:p>
        </p:txBody>
      </p:sp>
    </p:spTree>
    <p:extLst>
      <p:ext uri="{BB962C8B-B14F-4D97-AF65-F5344CB8AC3E}">
        <p14:creationId xmlns:p14="http://schemas.microsoft.com/office/powerpoint/2010/main" val="11789413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g92b3bf485b_0_0"/>
          <p:cNvSpPr txBox="1">
            <a:spLocks noGrp="1"/>
          </p:cNvSpPr>
          <p:nvPr>
            <p:ph type="body" idx="1"/>
          </p:nvPr>
        </p:nvSpPr>
        <p:spPr>
          <a:xfrm>
            <a:off x="399675" y="1299625"/>
            <a:ext cx="10408500" cy="4695000"/>
          </a:xfrm>
          <a:prstGeom prst="rect">
            <a:avLst/>
          </a:prstGeom>
          <a:no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101600" indent="0">
              <a:lnSpc>
                <a:spcPct val="100000"/>
              </a:lnSpc>
              <a:spcBef>
                <a:spcPct val="0"/>
              </a:spcBef>
              <a:spcAft>
                <a:spcPct val="0"/>
              </a:spcAft>
              <a:buNone/>
            </a:pPr>
            <a:endParaRPr lang="en-US" i="1">
              <a:solidFill>
                <a:srgbClr val="0000FF"/>
              </a:solidFill>
              <a:latin typeface="Arial"/>
              <a:cs typeface="Arial"/>
            </a:endParaRPr>
          </a:p>
          <a:p>
            <a:pPr lvl="0" algn="l">
              <a:lnSpc>
                <a:spcPct val="110000"/>
              </a:lnSpc>
              <a:spcBef>
                <a:spcPct val="20000"/>
              </a:spcBef>
              <a:spcAft>
                <a:spcPct val="0"/>
              </a:spcAft>
              <a:buSzPts val="2000"/>
            </a:pPr>
            <a:endParaRPr lang="en-US" b="1">
              <a:latin typeface="Arial"/>
              <a:cs typeface="Arial"/>
            </a:endParaRPr>
          </a:p>
        </p:txBody>
      </p:sp>
      <p:sp>
        <p:nvSpPr>
          <p:cNvPr id="74" name="Google Shape;74;g92b3bf485b_0_0"/>
          <p:cNvSpPr txBox="1"/>
          <p:nvPr/>
        </p:nvSpPr>
        <p:spPr>
          <a:xfrm>
            <a:off x="10949275" y="6478075"/>
            <a:ext cx="2259300" cy="1359600"/>
          </a:xfrm>
          <a:prstGeom prst="rect">
            <a:avLst/>
          </a:prstGeom>
          <a:noFill/>
          <a:ln>
            <a:noFill/>
          </a:ln>
        </p:spPr>
        <p:txBody>
          <a:bodyPr spcFirstLastPara="1" wrap="square" lIns="91425" tIns="91425" rIns="91425" bIns="91425" anchor="t" anchorCtr="0">
            <a:noAutofit/>
          </a:bodyPr>
          <a:lstStyle/>
          <a:p>
            <a:pPr>
              <a:buSzPts val="1400"/>
            </a:pPr>
            <a:r>
              <a:rPr lang="en-US" sz="1400" b="0" i="0" u="none" strike="noStrike" cap="none" dirty="0">
                <a:solidFill>
                  <a:srgbClr val="FFFFFF"/>
                </a:solidFill>
                <a:latin typeface="Open Sans SemiBold"/>
                <a:ea typeface="Open Sans SemiBold"/>
                <a:cs typeface="Open Sans SemiBold"/>
                <a:sym typeface="Open Sans SemiBold"/>
              </a:rPr>
              <a:t>CIS </a:t>
            </a:r>
            <a:r>
              <a:rPr lang="en-US" dirty="0">
                <a:solidFill>
                  <a:srgbClr val="FFFFFF"/>
                </a:solidFill>
                <a:latin typeface="Open Sans SemiBold"/>
                <a:ea typeface="Open Sans SemiBold"/>
                <a:cs typeface="Open Sans SemiBold"/>
                <a:sym typeface="Open Sans SemiBold"/>
              </a:rPr>
              <a:t>421/521  </a:t>
            </a:r>
            <a:r>
              <a:rPr lang="en-US" sz="1400" b="0" i="0" u="none" strike="noStrike" cap="none" dirty="0">
                <a:solidFill>
                  <a:srgbClr val="FFFFFF"/>
                </a:solidFill>
                <a:latin typeface="Open Sans SemiBold"/>
                <a:ea typeface="Open Sans SemiBold"/>
                <a:cs typeface="Open Sans SemiBold"/>
                <a:sym typeface="Open Sans SemiBold"/>
              </a:rPr>
              <a:t>|</a:t>
            </a:r>
            <a:r>
              <a:rPr lang="en-US" dirty="0">
                <a:solidFill>
                  <a:srgbClr val="FFFFFF"/>
                </a:solidFill>
                <a:latin typeface="Open Sans SemiBold"/>
                <a:ea typeface="Open Sans SemiBold"/>
                <a:cs typeface="Open Sans SemiBold"/>
                <a:sym typeface="Open Sans SemiBold"/>
              </a:rPr>
              <a:t> 25</a:t>
            </a:r>
            <a:endParaRPr sz="1400" b="0" i="0" u="none" strike="noStrike" cap="none" dirty="0">
              <a:solidFill>
                <a:srgbClr val="FFFFFF"/>
              </a:solidFill>
              <a:latin typeface="Open Sans SemiBold"/>
              <a:ea typeface="Open Sans SemiBold"/>
              <a:cs typeface="Open Sans SemiBold"/>
              <a:sym typeface="Open Sans SemiBold"/>
            </a:endParaRPr>
          </a:p>
        </p:txBody>
      </p:sp>
      <p:sp>
        <p:nvSpPr>
          <p:cNvPr id="82" name="Google Shape;82;g92b3bf485b_0_0"/>
          <p:cNvSpPr txBox="1">
            <a:spLocks noGrp="1"/>
          </p:cNvSpPr>
          <p:nvPr>
            <p:ph type="body" idx="2"/>
          </p:nvPr>
        </p:nvSpPr>
        <p:spPr>
          <a:xfrm>
            <a:off x="1232110" y="2759370"/>
            <a:ext cx="10555200" cy="651000"/>
          </a:xfrm>
          <a:prstGeom prst="rect">
            <a:avLst/>
          </a:prstGeom>
          <a:noFill/>
          <a:ln>
            <a:noFill/>
          </a:ln>
        </p:spPr>
        <p:txBody>
          <a:bodyPr spcFirstLastPara="1" wrap="square" lIns="91425" tIns="45700" rIns="91425" bIns="45700" anchor="t" anchorCtr="0">
            <a:noAutofit/>
          </a:bodyPr>
          <a:lstStyle/>
          <a:p>
            <a:pPr>
              <a:buClr>
                <a:schemeClr val="accent1"/>
              </a:buClr>
            </a:pPr>
            <a:r>
              <a:rPr lang="en-US" sz="3400">
                <a:latin typeface="Arial"/>
                <a:cs typeface="Arial"/>
              </a:rPr>
              <a:t>The Minimax Rule (AIMA 5.2)</a:t>
            </a:r>
            <a:endParaRPr lang="en-US" sz="3400" b="0"/>
          </a:p>
          <a:p>
            <a:pPr>
              <a:buClr>
                <a:schemeClr val="accent1"/>
              </a:buClr>
            </a:pPr>
            <a:endParaRPr lang="en-US" sz="3400">
              <a:cs typeface="Arial"/>
            </a:endParaRPr>
          </a:p>
        </p:txBody>
      </p:sp>
      <p:pic>
        <p:nvPicPr>
          <p:cNvPr id="86" name="Google Shape;86;g92b3bf485b_0_0"/>
          <p:cNvPicPr preferRelativeResize="0"/>
          <p:nvPr/>
        </p:nvPicPr>
        <p:blipFill rotWithShape="1">
          <a:blip r:embed="rId3">
            <a:alphaModFix/>
          </a:blip>
          <a:srcRect l="46493" t="230" r="43071" b="-230"/>
          <a:stretch/>
        </p:blipFill>
        <p:spPr>
          <a:xfrm>
            <a:off x="11603925" y="0"/>
            <a:ext cx="590700" cy="3772950"/>
          </a:xfrm>
          <a:prstGeom prst="rect">
            <a:avLst/>
          </a:prstGeom>
          <a:noFill/>
          <a:ln>
            <a:noFill/>
          </a:ln>
        </p:spPr>
      </p:pic>
      <p:sp>
        <p:nvSpPr>
          <p:cNvPr id="87" name="Google Shape;87;g92b3bf485b_0_0"/>
          <p:cNvSpPr/>
          <p:nvPr/>
        </p:nvSpPr>
        <p:spPr>
          <a:xfrm>
            <a:off x="11603919" y="3696759"/>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Tree>
    <p:extLst>
      <p:ext uri="{BB962C8B-B14F-4D97-AF65-F5344CB8AC3E}">
        <p14:creationId xmlns:p14="http://schemas.microsoft.com/office/powerpoint/2010/main" val="2012617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sp>
        <p:nvSpPr>
          <p:cNvPr id="57" name="Google Shape;57;p1"/>
          <p:cNvSpPr txBox="1">
            <a:spLocks noGrp="1"/>
          </p:cNvSpPr>
          <p:nvPr>
            <p:ph type="body" idx="4294967295"/>
          </p:nvPr>
        </p:nvSpPr>
        <p:spPr>
          <a:xfrm>
            <a:off x="699771" y="2286700"/>
            <a:ext cx="5153100" cy="2604613"/>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4800"/>
              <a:buNone/>
            </a:pPr>
            <a:r>
              <a:rPr lang="en-US" sz="5900" b="1" dirty="0">
                <a:solidFill>
                  <a:srgbClr val="370661"/>
                </a:solidFill>
              </a:rPr>
              <a:t>Minimax and Alpha-Beta Pruning</a:t>
            </a:r>
            <a:endParaRPr sz="5900" b="1" dirty="0">
              <a:solidFill>
                <a:srgbClr val="370661"/>
              </a:solidFill>
            </a:endParaRPr>
          </a:p>
        </p:txBody>
      </p:sp>
    </p:spTree>
    <p:extLst>
      <p:ext uri="{BB962C8B-B14F-4D97-AF65-F5344CB8AC3E}">
        <p14:creationId xmlns:p14="http://schemas.microsoft.com/office/powerpoint/2010/main" val="37868108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g92b3bf485b_0_0"/>
          <p:cNvSpPr txBox="1">
            <a:spLocks noGrp="1"/>
          </p:cNvSpPr>
          <p:nvPr>
            <p:ph type="body" idx="1"/>
          </p:nvPr>
        </p:nvSpPr>
        <p:spPr>
          <a:xfrm>
            <a:off x="399675" y="1299625"/>
            <a:ext cx="10408500" cy="4695000"/>
          </a:xfrm>
          <a:prstGeom prst="rect">
            <a:avLst/>
          </a:prstGeom>
          <a:no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a:lnSpc>
                <a:spcPct val="100000"/>
              </a:lnSpc>
              <a:spcBef>
                <a:spcPct val="0"/>
              </a:spcBef>
              <a:spcAft>
                <a:spcPct val="0"/>
              </a:spcAft>
            </a:pPr>
            <a:r>
              <a:rPr lang="en-US" i="1" dirty="0">
                <a:latin typeface="Arial"/>
                <a:cs typeface="Arial"/>
              </a:rPr>
              <a:t>Idea</a:t>
            </a:r>
            <a:r>
              <a:rPr lang="en-US" dirty="0">
                <a:latin typeface="Arial"/>
                <a:cs typeface="Arial"/>
              </a:rPr>
              <a:t>: Make the best move for MAX </a:t>
            </a:r>
            <a:r>
              <a:rPr lang="en-US" i="1" dirty="0">
                <a:solidFill>
                  <a:srgbClr val="0000FF"/>
                </a:solidFill>
                <a:latin typeface="Arial"/>
                <a:cs typeface="Arial"/>
              </a:rPr>
              <a:t>assuming that MIN always replies with the best move for MIN</a:t>
            </a:r>
            <a:endParaRPr lang="en-US" dirty="0"/>
          </a:p>
          <a:p>
            <a:pPr>
              <a:lnSpc>
                <a:spcPct val="100000"/>
              </a:lnSpc>
              <a:spcBef>
                <a:spcPct val="0"/>
              </a:spcBef>
              <a:spcAft>
                <a:spcPct val="0"/>
              </a:spcAft>
            </a:pPr>
            <a:endParaRPr lang="en-US" dirty="0"/>
          </a:p>
          <a:p>
            <a:pPr>
              <a:lnSpc>
                <a:spcPct val="100000"/>
              </a:lnSpc>
              <a:spcBef>
                <a:spcPct val="0"/>
              </a:spcBef>
              <a:spcAft>
                <a:spcPct val="0"/>
              </a:spcAft>
            </a:pPr>
            <a:r>
              <a:rPr lang="en-US" b="1" dirty="0">
                <a:latin typeface="Arial"/>
                <a:cs typeface="Arial"/>
              </a:rPr>
              <a:t>Easily computed by a recursive process</a:t>
            </a:r>
            <a:endParaRPr lang="en-US" dirty="0"/>
          </a:p>
          <a:p>
            <a:pPr lvl="1" indent="-457200">
              <a:lnSpc>
                <a:spcPct val="100000"/>
              </a:lnSpc>
              <a:spcBef>
                <a:spcPct val="0"/>
              </a:spcBef>
              <a:spcAft>
                <a:spcPts val="600"/>
              </a:spcAft>
              <a:buFont typeface="Courier New"/>
              <a:buChar char="•"/>
            </a:pPr>
            <a:r>
              <a:rPr lang="en-US" dirty="0">
                <a:latin typeface="Arial"/>
                <a:cs typeface="Arial"/>
              </a:rPr>
              <a:t>The </a:t>
            </a:r>
            <a:r>
              <a:rPr lang="en-US" b="1" i="1" dirty="0">
                <a:latin typeface="Arial"/>
                <a:cs typeface="Arial"/>
              </a:rPr>
              <a:t>backed-up value</a:t>
            </a:r>
            <a:r>
              <a:rPr lang="en-US" b="1" dirty="0">
                <a:latin typeface="Arial"/>
                <a:cs typeface="Arial"/>
              </a:rPr>
              <a:t> </a:t>
            </a:r>
            <a:r>
              <a:rPr lang="en-US" dirty="0">
                <a:latin typeface="Arial"/>
                <a:cs typeface="Arial"/>
              </a:rPr>
              <a:t>of each node in the tree is determined by the values of its children:</a:t>
            </a:r>
            <a:endParaRPr lang="en-US" dirty="0"/>
          </a:p>
          <a:p>
            <a:pPr indent="-457200">
              <a:lnSpc>
                <a:spcPct val="100000"/>
              </a:lnSpc>
              <a:spcBef>
                <a:spcPct val="0"/>
              </a:spcBef>
              <a:spcAft>
                <a:spcPts val="600"/>
              </a:spcAft>
              <a:buFont typeface="Courier New"/>
              <a:buChar char="•"/>
            </a:pPr>
            <a:endParaRPr lang="en-US" dirty="0"/>
          </a:p>
          <a:p>
            <a:pPr lvl="1" indent="-457200">
              <a:lnSpc>
                <a:spcPct val="100000"/>
              </a:lnSpc>
              <a:spcBef>
                <a:spcPct val="0"/>
              </a:spcBef>
              <a:spcAft>
                <a:spcPts val="600"/>
              </a:spcAft>
              <a:buChar char="•"/>
            </a:pPr>
            <a:r>
              <a:rPr lang="en-US" dirty="0">
                <a:latin typeface="Arial"/>
                <a:cs typeface="Arial"/>
              </a:rPr>
              <a:t>For a </a:t>
            </a:r>
            <a:r>
              <a:rPr lang="en-US" b="1" dirty="0">
                <a:latin typeface="Arial"/>
                <a:cs typeface="Arial"/>
              </a:rPr>
              <a:t>MAX</a:t>
            </a:r>
            <a:r>
              <a:rPr lang="en-US" dirty="0">
                <a:latin typeface="Arial"/>
                <a:cs typeface="Arial"/>
              </a:rPr>
              <a:t> node, the backed-up value is the </a:t>
            </a:r>
            <a:r>
              <a:rPr lang="en-US" b="1" i="1" dirty="0">
                <a:latin typeface="Arial"/>
                <a:cs typeface="Arial"/>
              </a:rPr>
              <a:t>maximum</a:t>
            </a:r>
            <a:r>
              <a:rPr lang="en-US" dirty="0">
                <a:latin typeface="Arial"/>
                <a:cs typeface="Arial"/>
              </a:rPr>
              <a:t> of the values of its children </a:t>
            </a:r>
            <a:r>
              <a:rPr lang="en-US" i="1" dirty="0">
                <a:solidFill>
                  <a:srgbClr val="0000FF"/>
                </a:solidFill>
                <a:latin typeface="Arial"/>
                <a:cs typeface="Arial"/>
              </a:rPr>
              <a:t>(i.e. the best for MAX)</a:t>
            </a:r>
            <a:endParaRPr lang="en-US" dirty="0"/>
          </a:p>
          <a:p>
            <a:pPr lvl="1" indent="-457200">
              <a:lnSpc>
                <a:spcPct val="100000"/>
              </a:lnSpc>
              <a:spcBef>
                <a:spcPct val="0"/>
              </a:spcBef>
              <a:spcAft>
                <a:spcPts val="600"/>
              </a:spcAft>
              <a:buChar char="•"/>
            </a:pPr>
            <a:endParaRPr lang="en-US" dirty="0"/>
          </a:p>
          <a:p>
            <a:pPr lvl="1" indent="-457200">
              <a:lnSpc>
                <a:spcPct val="100000"/>
              </a:lnSpc>
              <a:spcBef>
                <a:spcPct val="0"/>
              </a:spcBef>
              <a:spcAft>
                <a:spcPts val="600"/>
              </a:spcAft>
              <a:buFont typeface="Noto Sans Symbols"/>
              <a:buChar char="•"/>
            </a:pPr>
            <a:r>
              <a:rPr lang="en-US" dirty="0">
                <a:latin typeface="Arial"/>
                <a:cs typeface="Arial"/>
              </a:rPr>
              <a:t>For a </a:t>
            </a:r>
            <a:r>
              <a:rPr lang="en-US" b="1" dirty="0">
                <a:latin typeface="Arial"/>
                <a:cs typeface="Arial"/>
              </a:rPr>
              <a:t>MIN</a:t>
            </a:r>
            <a:r>
              <a:rPr lang="en-US" dirty="0">
                <a:latin typeface="Arial"/>
                <a:cs typeface="Arial"/>
              </a:rPr>
              <a:t> node, the backed-up value is the </a:t>
            </a:r>
            <a:r>
              <a:rPr lang="en-US" b="1" i="1" dirty="0">
                <a:latin typeface="Arial"/>
                <a:cs typeface="Arial"/>
              </a:rPr>
              <a:t>minimum</a:t>
            </a:r>
            <a:r>
              <a:rPr lang="en-US" dirty="0">
                <a:latin typeface="Arial"/>
                <a:cs typeface="Arial"/>
              </a:rPr>
              <a:t> of the values of its children </a:t>
            </a:r>
            <a:r>
              <a:rPr lang="en-US" i="1" dirty="0">
                <a:solidFill>
                  <a:srgbClr val="0000FF"/>
                </a:solidFill>
                <a:latin typeface="Arial"/>
                <a:cs typeface="Arial"/>
              </a:rPr>
              <a:t>(i.e. the best for MIN)</a:t>
            </a:r>
            <a:endParaRPr lang="en-US" dirty="0"/>
          </a:p>
          <a:p>
            <a:pPr lvl="0" algn="l">
              <a:lnSpc>
                <a:spcPct val="110000"/>
              </a:lnSpc>
              <a:spcBef>
                <a:spcPct val="20000"/>
              </a:spcBef>
              <a:spcAft>
                <a:spcPct val="0"/>
              </a:spcAft>
              <a:buSzPts val="2000"/>
            </a:pPr>
            <a:endParaRPr lang="en-US" b="1" dirty="0">
              <a:latin typeface="Arial"/>
              <a:cs typeface="Arial"/>
            </a:endParaRPr>
          </a:p>
        </p:txBody>
      </p:sp>
      <p:sp>
        <p:nvSpPr>
          <p:cNvPr id="74" name="Google Shape;74;g92b3bf485b_0_0"/>
          <p:cNvSpPr txBox="1"/>
          <p:nvPr/>
        </p:nvSpPr>
        <p:spPr>
          <a:xfrm>
            <a:off x="10949275" y="6478075"/>
            <a:ext cx="2259300" cy="1359600"/>
          </a:xfrm>
          <a:prstGeom prst="rect">
            <a:avLst/>
          </a:prstGeom>
          <a:noFill/>
          <a:ln>
            <a:noFill/>
          </a:ln>
        </p:spPr>
        <p:txBody>
          <a:bodyPr spcFirstLastPara="1" wrap="square" lIns="91425" tIns="91425" rIns="91425" bIns="91425" anchor="t" anchorCtr="0">
            <a:noAutofit/>
          </a:bodyPr>
          <a:lstStyle/>
          <a:p>
            <a:pPr>
              <a:buSzPts val="1400"/>
            </a:pPr>
            <a:r>
              <a:rPr lang="en-US" sz="1400" b="0" i="0" u="none" strike="noStrike" cap="none" dirty="0">
                <a:solidFill>
                  <a:srgbClr val="FFFFFF"/>
                </a:solidFill>
                <a:latin typeface="Open Sans SemiBold"/>
                <a:ea typeface="Open Sans SemiBold"/>
                <a:cs typeface="Open Sans SemiBold"/>
                <a:sym typeface="Open Sans SemiBold"/>
              </a:rPr>
              <a:t>CIS </a:t>
            </a:r>
            <a:r>
              <a:rPr lang="en-US" dirty="0">
                <a:solidFill>
                  <a:srgbClr val="FFFFFF"/>
                </a:solidFill>
                <a:latin typeface="Open Sans SemiBold"/>
                <a:ea typeface="Open Sans SemiBold"/>
                <a:cs typeface="Open Sans SemiBold"/>
                <a:sym typeface="Open Sans SemiBold"/>
              </a:rPr>
              <a:t>421/521  </a:t>
            </a:r>
            <a:r>
              <a:rPr lang="en-US" sz="1400" b="0" i="0" u="none" strike="noStrike" cap="none" dirty="0">
                <a:solidFill>
                  <a:srgbClr val="FFFFFF"/>
                </a:solidFill>
                <a:latin typeface="Open Sans SemiBold"/>
                <a:ea typeface="Open Sans SemiBold"/>
                <a:cs typeface="Open Sans SemiBold"/>
                <a:sym typeface="Open Sans SemiBold"/>
              </a:rPr>
              <a:t>|</a:t>
            </a:r>
            <a:r>
              <a:rPr lang="en-US" dirty="0">
                <a:solidFill>
                  <a:srgbClr val="FFFFFF"/>
                </a:solidFill>
                <a:latin typeface="Open Sans SemiBold"/>
                <a:ea typeface="Open Sans SemiBold"/>
                <a:cs typeface="Open Sans SemiBold"/>
                <a:sym typeface="Open Sans SemiBold"/>
              </a:rPr>
              <a:t> 26</a:t>
            </a:r>
            <a:endParaRPr sz="1400" b="0" i="0" u="none" strike="noStrike" cap="none" dirty="0">
              <a:solidFill>
                <a:srgbClr val="FFFFFF"/>
              </a:solidFill>
              <a:latin typeface="Open Sans SemiBold"/>
              <a:ea typeface="Open Sans SemiBold"/>
              <a:cs typeface="Open Sans SemiBold"/>
              <a:sym typeface="Open Sans SemiBold"/>
            </a:endParaRPr>
          </a:p>
        </p:txBody>
      </p:sp>
      <p:sp>
        <p:nvSpPr>
          <p:cNvPr id="82" name="Google Shape;82;g92b3bf485b_0_0"/>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Autofit/>
          </a:bodyPr>
          <a:lstStyle/>
          <a:p>
            <a:pPr>
              <a:buClr>
                <a:schemeClr val="accent1"/>
              </a:buClr>
            </a:pPr>
            <a:r>
              <a:rPr lang="en-US" sz="3400" dirty="0">
                <a:latin typeface="Arial"/>
                <a:cs typeface="Arial"/>
              </a:rPr>
              <a:t>The Minimax Rule: “Don’t play hope chess”</a:t>
            </a:r>
            <a:endParaRPr lang="en-US" sz="3400" b="0" dirty="0"/>
          </a:p>
          <a:p>
            <a:pPr>
              <a:buClr>
                <a:schemeClr val="accent1"/>
              </a:buClr>
            </a:pPr>
            <a:endParaRPr lang="en-US" sz="3400" dirty="0">
              <a:cs typeface="Arial"/>
            </a:endParaRPr>
          </a:p>
        </p:txBody>
      </p:sp>
      <p:pic>
        <p:nvPicPr>
          <p:cNvPr id="86" name="Google Shape;86;g92b3bf485b_0_0"/>
          <p:cNvPicPr preferRelativeResize="0"/>
          <p:nvPr/>
        </p:nvPicPr>
        <p:blipFill rotWithShape="1">
          <a:blip r:embed="rId3">
            <a:alphaModFix/>
          </a:blip>
          <a:srcRect l="46493" t="230" r="43071" b="-230"/>
          <a:stretch/>
        </p:blipFill>
        <p:spPr>
          <a:xfrm>
            <a:off x="11603925" y="0"/>
            <a:ext cx="590700" cy="3772950"/>
          </a:xfrm>
          <a:prstGeom prst="rect">
            <a:avLst/>
          </a:prstGeom>
          <a:noFill/>
          <a:ln>
            <a:noFill/>
          </a:ln>
        </p:spPr>
      </p:pic>
      <p:sp>
        <p:nvSpPr>
          <p:cNvPr id="87" name="Google Shape;87;g92b3bf485b_0_0"/>
          <p:cNvSpPr/>
          <p:nvPr/>
        </p:nvSpPr>
        <p:spPr>
          <a:xfrm>
            <a:off x="11603919" y="3696759"/>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Tree>
    <p:extLst>
      <p:ext uri="{BB962C8B-B14F-4D97-AF65-F5344CB8AC3E}">
        <p14:creationId xmlns:p14="http://schemas.microsoft.com/office/powerpoint/2010/main" val="17015545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g92b3bf485b_0_0"/>
          <p:cNvSpPr txBox="1">
            <a:spLocks noGrp="1"/>
          </p:cNvSpPr>
          <p:nvPr>
            <p:ph type="body" idx="1"/>
          </p:nvPr>
        </p:nvSpPr>
        <p:spPr>
          <a:xfrm>
            <a:off x="399675" y="1299625"/>
            <a:ext cx="10408500" cy="4695000"/>
          </a:xfrm>
          <a:prstGeom prst="rect">
            <a:avLst/>
          </a:prstGeom>
          <a:no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a:lnSpc>
                <a:spcPct val="100000"/>
              </a:lnSpc>
              <a:spcBef>
                <a:spcPct val="0"/>
              </a:spcBef>
              <a:spcAft>
                <a:spcPct val="0"/>
              </a:spcAft>
            </a:pPr>
            <a:r>
              <a:rPr lang="en-US" b="1">
                <a:latin typeface="Arial"/>
                <a:cs typeface="Arial"/>
              </a:rPr>
              <a:t>Until game is over:</a:t>
            </a:r>
            <a:endParaRPr lang="en-US"/>
          </a:p>
          <a:p>
            <a:pPr>
              <a:lnSpc>
                <a:spcPct val="100000"/>
              </a:lnSpc>
              <a:spcBef>
                <a:spcPct val="0"/>
              </a:spcBef>
              <a:spcAft>
                <a:spcPct val="0"/>
              </a:spcAft>
            </a:pPr>
            <a:endParaRPr lang="en-US"/>
          </a:p>
          <a:p>
            <a:pPr indent="-457200">
              <a:lnSpc>
                <a:spcPct val="100000"/>
              </a:lnSpc>
              <a:spcBef>
                <a:spcPct val="0"/>
              </a:spcBef>
              <a:spcAft>
                <a:spcPct val="0"/>
              </a:spcAft>
              <a:buAutoNum type="arabicPeriod"/>
            </a:pPr>
            <a:r>
              <a:rPr lang="en-US" b="1">
                <a:latin typeface="Arial"/>
                <a:cs typeface="Arial"/>
              </a:rPr>
              <a:t>Start with the current position as a MAX node.</a:t>
            </a:r>
            <a:endParaRPr lang="en-US"/>
          </a:p>
          <a:p>
            <a:pPr indent="-457200">
              <a:lnSpc>
                <a:spcPct val="100000"/>
              </a:lnSpc>
              <a:spcBef>
                <a:spcPct val="0"/>
              </a:spcBef>
              <a:spcAft>
                <a:spcPct val="0"/>
              </a:spcAft>
              <a:buAutoNum type="arabicPeriod"/>
            </a:pPr>
            <a:endParaRPr lang="en-US"/>
          </a:p>
          <a:p>
            <a:pPr indent="-457200">
              <a:lnSpc>
                <a:spcPct val="100000"/>
              </a:lnSpc>
              <a:spcBef>
                <a:spcPct val="0"/>
              </a:spcBef>
              <a:spcAft>
                <a:spcPct val="0"/>
              </a:spcAft>
              <a:buAutoNum type="arabicPeriod"/>
            </a:pPr>
            <a:r>
              <a:rPr lang="en-US" b="1">
                <a:latin typeface="Arial"/>
                <a:cs typeface="Arial"/>
              </a:rPr>
              <a:t>Expand the game tree a fixed number of </a:t>
            </a:r>
            <a:r>
              <a:rPr lang="en-US" b="1" i="1">
                <a:latin typeface="Arial"/>
                <a:cs typeface="Arial"/>
              </a:rPr>
              <a:t>ply</a:t>
            </a:r>
            <a:r>
              <a:rPr lang="en-US" b="1">
                <a:latin typeface="Arial"/>
                <a:cs typeface="Arial"/>
              </a:rPr>
              <a:t>.</a:t>
            </a:r>
            <a:endParaRPr lang="en-US"/>
          </a:p>
          <a:p>
            <a:pPr indent="-457200">
              <a:lnSpc>
                <a:spcPct val="100000"/>
              </a:lnSpc>
              <a:spcBef>
                <a:spcPct val="0"/>
              </a:spcBef>
              <a:spcAft>
                <a:spcPct val="0"/>
              </a:spcAft>
              <a:buAutoNum type="arabicPeriod"/>
            </a:pPr>
            <a:endParaRPr lang="en-US"/>
          </a:p>
          <a:p>
            <a:pPr indent="-457200">
              <a:lnSpc>
                <a:spcPct val="100000"/>
              </a:lnSpc>
              <a:spcBef>
                <a:spcPct val="0"/>
              </a:spcBef>
              <a:spcAft>
                <a:spcPct val="0"/>
              </a:spcAft>
              <a:buAutoNum type="arabicPeriod"/>
            </a:pPr>
            <a:r>
              <a:rPr lang="en-US" b="1">
                <a:latin typeface="Arial"/>
                <a:cs typeface="Arial"/>
              </a:rPr>
              <a:t>Apply the evaluation function to the leaf positions.</a:t>
            </a:r>
            <a:endParaRPr lang="en-US"/>
          </a:p>
          <a:p>
            <a:pPr indent="-457200">
              <a:lnSpc>
                <a:spcPct val="100000"/>
              </a:lnSpc>
              <a:spcBef>
                <a:spcPct val="0"/>
              </a:spcBef>
              <a:spcAft>
                <a:spcPct val="0"/>
              </a:spcAft>
              <a:buAutoNum type="arabicPeriod"/>
            </a:pPr>
            <a:endParaRPr lang="en-US"/>
          </a:p>
          <a:p>
            <a:pPr indent="-457200">
              <a:lnSpc>
                <a:spcPct val="100000"/>
              </a:lnSpc>
              <a:spcBef>
                <a:spcPct val="0"/>
              </a:spcBef>
              <a:spcAft>
                <a:spcPct val="0"/>
              </a:spcAft>
              <a:buAutoNum type="arabicPeriod"/>
            </a:pPr>
            <a:r>
              <a:rPr lang="en-US" b="1">
                <a:latin typeface="Arial"/>
                <a:cs typeface="Arial"/>
              </a:rPr>
              <a:t>Calculate back-up values bottom-up.</a:t>
            </a:r>
            <a:endParaRPr lang="en-US" b="1"/>
          </a:p>
          <a:p>
            <a:pPr indent="-457200">
              <a:lnSpc>
                <a:spcPct val="100000"/>
              </a:lnSpc>
              <a:spcBef>
                <a:spcPct val="0"/>
              </a:spcBef>
              <a:spcAft>
                <a:spcPct val="0"/>
              </a:spcAft>
              <a:buAutoNum type="arabicPeriod"/>
            </a:pPr>
            <a:endParaRPr lang="en-US"/>
          </a:p>
          <a:p>
            <a:pPr indent="-457200">
              <a:lnSpc>
                <a:spcPct val="100000"/>
              </a:lnSpc>
              <a:spcBef>
                <a:spcPct val="0"/>
              </a:spcBef>
              <a:spcAft>
                <a:spcPct val="0"/>
              </a:spcAft>
              <a:buAutoNum type="arabicPeriod"/>
            </a:pPr>
            <a:r>
              <a:rPr lang="en-US" b="1">
                <a:latin typeface="Arial"/>
                <a:cs typeface="Arial"/>
              </a:rPr>
              <a:t>Pick the move assigned to MAX at the root</a:t>
            </a:r>
            <a:endParaRPr lang="en-US"/>
          </a:p>
          <a:p>
            <a:pPr indent="-457200">
              <a:lnSpc>
                <a:spcPct val="100000"/>
              </a:lnSpc>
              <a:spcBef>
                <a:spcPct val="0"/>
              </a:spcBef>
              <a:spcAft>
                <a:spcPct val="0"/>
              </a:spcAft>
              <a:buAutoNum type="arabicPeriod"/>
            </a:pPr>
            <a:endParaRPr lang="en-US"/>
          </a:p>
          <a:p>
            <a:pPr indent="-457200">
              <a:lnSpc>
                <a:spcPct val="100000"/>
              </a:lnSpc>
              <a:spcBef>
                <a:spcPct val="0"/>
              </a:spcBef>
              <a:spcAft>
                <a:spcPct val="0"/>
              </a:spcAft>
              <a:buAutoNum type="arabicPeriod"/>
            </a:pPr>
            <a:r>
              <a:rPr lang="en-US" b="1">
                <a:latin typeface="Arial"/>
                <a:cs typeface="Arial"/>
              </a:rPr>
              <a:t>Wait for MIN to respond</a:t>
            </a:r>
            <a:endParaRPr lang="en-US"/>
          </a:p>
          <a:p>
            <a:pPr lvl="0" algn="l">
              <a:lnSpc>
                <a:spcPct val="110000"/>
              </a:lnSpc>
              <a:spcBef>
                <a:spcPct val="20000"/>
              </a:spcBef>
              <a:spcAft>
                <a:spcPct val="0"/>
              </a:spcAft>
              <a:buSzPts val="2000"/>
            </a:pPr>
            <a:endParaRPr lang="en-US" b="1">
              <a:latin typeface="Arial"/>
              <a:cs typeface="Arial"/>
            </a:endParaRPr>
          </a:p>
        </p:txBody>
      </p:sp>
      <p:sp>
        <p:nvSpPr>
          <p:cNvPr id="74" name="Google Shape;74;g92b3bf485b_0_0"/>
          <p:cNvSpPr txBox="1"/>
          <p:nvPr/>
        </p:nvSpPr>
        <p:spPr>
          <a:xfrm>
            <a:off x="10949275" y="6478075"/>
            <a:ext cx="2259300" cy="1359600"/>
          </a:xfrm>
          <a:prstGeom prst="rect">
            <a:avLst/>
          </a:prstGeom>
          <a:noFill/>
          <a:ln>
            <a:noFill/>
          </a:ln>
        </p:spPr>
        <p:txBody>
          <a:bodyPr spcFirstLastPara="1" wrap="square" lIns="91425" tIns="91425" rIns="91425" bIns="91425" anchor="t" anchorCtr="0">
            <a:noAutofit/>
          </a:bodyPr>
          <a:lstStyle/>
          <a:p>
            <a:pPr>
              <a:buSzPts val="1400"/>
            </a:pPr>
            <a:r>
              <a:rPr lang="en-US" sz="1400" b="0" i="0" u="none" strike="noStrike" cap="none" dirty="0">
                <a:solidFill>
                  <a:srgbClr val="FFFFFF"/>
                </a:solidFill>
                <a:latin typeface="Open Sans SemiBold"/>
                <a:ea typeface="Open Sans SemiBold"/>
                <a:cs typeface="Open Sans SemiBold"/>
                <a:sym typeface="Open Sans SemiBold"/>
              </a:rPr>
              <a:t>CIS </a:t>
            </a:r>
            <a:r>
              <a:rPr lang="en-US" dirty="0">
                <a:solidFill>
                  <a:srgbClr val="FFFFFF"/>
                </a:solidFill>
                <a:latin typeface="Open Sans SemiBold"/>
                <a:ea typeface="Open Sans SemiBold"/>
                <a:cs typeface="Open Sans SemiBold"/>
                <a:sym typeface="Open Sans SemiBold"/>
              </a:rPr>
              <a:t>421/521  </a:t>
            </a:r>
            <a:r>
              <a:rPr lang="en-US" sz="1400" b="0" i="0" u="none" strike="noStrike" cap="none" dirty="0">
                <a:solidFill>
                  <a:srgbClr val="FFFFFF"/>
                </a:solidFill>
                <a:latin typeface="Open Sans SemiBold"/>
                <a:ea typeface="Open Sans SemiBold"/>
                <a:cs typeface="Open Sans SemiBold"/>
                <a:sym typeface="Open Sans SemiBold"/>
              </a:rPr>
              <a:t>|</a:t>
            </a:r>
            <a:r>
              <a:rPr lang="en-US" dirty="0">
                <a:solidFill>
                  <a:srgbClr val="FFFFFF"/>
                </a:solidFill>
                <a:latin typeface="Open Sans SemiBold"/>
                <a:ea typeface="Open Sans SemiBold"/>
                <a:cs typeface="Open Sans SemiBold"/>
                <a:sym typeface="Open Sans SemiBold"/>
              </a:rPr>
              <a:t> 27</a:t>
            </a:r>
            <a:endParaRPr sz="1400" b="0" i="0" u="none" strike="noStrike" cap="none" dirty="0">
              <a:solidFill>
                <a:srgbClr val="FFFFFF"/>
              </a:solidFill>
              <a:latin typeface="Open Sans SemiBold"/>
              <a:ea typeface="Open Sans SemiBold"/>
              <a:cs typeface="Open Sans SemiBold"/>
              <a:sym typeface="Open Sans SemiBold"/>
            </a:endParaRPr>
          </a:p>
        </p:txBody>
      </p:sp>
      <p:sp>
        <p:nvSpPr>
          <p:cNvPr id="82" name="Google Shape;82;g92b3bf485b_0_0"/>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Autofit/>
          </a:bodyPr>
          <a:lstStyle/>
          <a:p>
            <a:pPr>
              <a:buClr>
                <a:schemeClr val="accent1"/>
              </a:buClr>
            </a:pPr>
            <a:r>
              <a:rPr lang="en-US" sz="3400" dirty="0">
                <a:latin typeface="Arial"/>
                <a:cs typeface="Arial"/>
              </a:rPr>
              <a:t>The Minimax Procedure</a:t>
            </a:r>
            <a:endParaRPr lang="en-US" sz="3400" b="0" dirty="0"/>
          </a:p>
          <a:p>
            <a:pPr>
              <a:buClr>
                <a:schemeClr val="accent1"/>
              </a:buClr>
            </a:pPr>
            <a:endParaRPr lang="en-US" sz="3400" dirty="0">
              <a:cs typeface="Arial"/>
            </a:endParaRPr>
          </a:p>
        </p:txBody>
      </p:sp>
      <p:pic>
        <p:nvPicPr>
          <p:cNvPr id="86" name="Google Shape;86;g92b3bf485b_0_0"/>
          <p:cNvPicPr preferRelativeResize="0"/>
          <p:nvPr/>
        </p:nvPicPr>
        <p:blipFill rotWithShape="1">
          <a:blip r:embed="rId3">
            <a:alphaModFix/>
          </a:blip>
          <a:srcRect l="46493" t="230" r="43071" b="-230"/>
          <a:stretch/>
        </p:blipFill>
        <p:spPr>
          <a:xfrm>
            <a:off x="11603925" y="0"/>
            <a:ext cx="590700" cy="3772950"/>
          </a:xfrm>
          <a:prstGeom prst="rect">
            <a:avLst/>
          </a:prstGeom>
          <a:noFill/>
          <a:ln>
            <a:noFill/>
          </a:ln>
        </p:spPr>
      </p:pic>
      <p:sp>
        <p:nvSpPr>
          <p:cNvPr id="87" name="Google Shape;87;g92b3bf485b_0_0"/>
          <p:cNvSpPr/>
          <p:nvPr/>
        </p:nvSpPr>
        <p:spPr>
          <a:xfrm>
            <a:off x="11603919" y="3696759"/>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Tree>
    <p:extLst>
      <p:ext uri="{BB962C8B-B14F-4D97-AF65-F5344CB8AC3E}">
        <p14:creationId xmlns:p14="http://schemas.microsoft.com/office/powerpoint/2010/main" val="36914210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2"/>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dirty="0"/>
              <a:t>Adversarial Search (Minimax)</a:t>
            </a:r>
            <a:endParaRPr sz="3400" b="1" dirty="0">
              <a:solidFill>
                <a:srgbClr val="370661"/>
              </a:solidFill>
              <a:latin typeface="Open Sans"/>
              <a:ea typeface="Open Sans"/>
              <a:cs typeface="Open Sans"/>
              <a:sym typeface="Open Sans"/>
            </a:endParaRPr>
          </a:p>
        </p:txBody>
      </p:sp>
      <p:sp>
        <p:nvSpPr>
          <p:cNvPr id="64" name="Google Shape;64;p2"/>
          <p:cNvSpPr txBox="1">
            <a:spLocks noGrp="1"/>
          </p:cNvSpPr>
          <p:nvPr>
            <p:ph type="body" idx="1"/>
          </p:nvPr>
        </p:nvSpPr>
        <p:spPr>
          <a:xfrm>
            <a:off x="399675" y="1299625"/>
            <a:ext cx="6803230" cy="4577400"/>
          </a:xfrm>
          <a:prstGeom prst="rect">
            <a:avLst/>
          </a:prstGeom>
          <a:noFill/>
          <a:ln>
            <a:noFill/>
          </a:ln>
        </p:spPr>
        <p:txBody>
          <a:bodyPr spcFirstLastPara="1" wrap="square" lIns="91425" tIns="45700" rIns="91425" bIns="45700" anchor="t" anchorCtr="0">
            <a:normAutofit/>
          </a:bodyPr>
          <a:lstStyle/>
          <a:p>
            <a:pPr eaLnBrk="1" hangingPunct="1">
              <a:lnSpc>
                <a:spcPct val="100000"/>
              </a:lnSpc>
              <a:spcAft>
                <a:spcPts val="1000"/>
              </a:spcAft>
            </a:pPr>
            <a:r>
              <a:rPr lang="en-US" dirty="0"/>
              <a:t>Minimax search:</a:t>
            </a:r>
          </a:p>
          <a:p>
            <a:pPr lvl="1" eaLnBrk="1" hangingPunct="1">
              <a:lnSpc>
                <a:spcPct val="100000"/>
              </a:lnSpc>
              <a:spcBef>
                <a:spcPts val="1000"/>
              </a:spcBef>
              <a:spcAft>
                <a:spcPts val="1000"/>
              </a:spcAft>
            </a:pPr>
            <a:r>
              <a:rPr lang="en-US" dirty="0"/>
              <a:t>A state-space search tree</a:t>
            </a:r>
          </a:p>
          <a:p>
            <a:pPr lvl="1" eaLnBrk="1" hangingPunct="1">
              <a:lnSpc>
                <a:spcPct val="100000"/>
              </a:lnSpc>
              <a:spcBef>
                <a:spcPts val="1000"/>
              </a:spcBef>
              <a:spcAft>
                <a:spcPts val="1000"/>
              </a:spcAft>
            </a:pPr>
            <a:r>
              <a:rPr lang="en-US" dirty="0"/>
              <a:t>Players alternate turns</a:t>
            </a:r>
          </a:p>
          <a:p>
            <a:pPr lvl="1" eaLnBrk="1" hangingPunct="1">
              <a:lnSpc>
                <a:spcPct val="100000"/>
              </a:lnSpc>
              <a:spcBef>
                <a:spcPts val="1000"/>
              </a:spcBef>
              <a:spcAft>
                <a:spcPts val="1000"/>
              </a:spcAft>
            </a:pPr>
            <a:r>
              <a:rPr lang="en-US" dirty="0"/>
              <a:t>Compute each node’s </a:t>
            </a:r>
            <a:r>
              <a:rPr lang="en-US" dirty="0">
                <a:solidFill>
                  <a:srgbClr val="CC0000"/>
                </a:solidFill>
              </a:rPr>
              <a:t>minimax value: </a:t>
            </a:r>
            <a:r>
              <a:rPr lang="en-US" dirty="0"/>
              <a:t>the best achievable utility against a rational (optimal) adversary</a:t>
            </a:r>
          </a:p>
        </p:txBody>
      </p:sp>
      <p:sp>
        <p:nvSpPr>
          <p:cNvPr id="65" name="Google Shape;65;p2"/>
          <p:cNvSpPr txBox="1"/>
          <p:nvPr/>
        </p:nvSpPr>
        <p:spPr>
          <a:xfrm>
            <a:off x="10949275" y="6478075"/>
            <a:ext cx="2259300" cy="1359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dirty="0">
                <a:solidFill>
                  <a:srgbClr val="FFFFFF"/>
                </a:solidFill>
                <a:latin typeface="Open Sans SemiBold"/>
                <a:ea typeface="Open Sans SemiBold"/>
                <a:cs typeface="Open Sans SemiBold"/>
                <a:sym typeface="Open Sans SemiBold"/>
              </a:rPr>
              <a:t>CIS 521  |  2</a:t>
            </a:r>
            <a:endParaRPr sz="1400" b="0" i="0" u="none" strike="noStrike" cap="none" dirty="0">
              <a:solidFill>
                <a:srgbClr val="FFFFFF"/>
              </a:solidFill>
              <a:latin typeface="Open Sans SemiBold"/>
              <a:ea typeface="Open Sans SemiBold"/>
              <a:cs typeface="Open Sans SemiBold"/>
              <a:sym typeface="Open Sans SemiBold"/>
            </a:endParaRPr>
          </a:p>
        </p:txBody>
      </p:sp>
      <p:pic>
        <p:nvPicPr>
          <p:cNvPr id="66" name="Google Shape;66;p2"/>
          <p:cNvPicPr preferRelativeResize="0"/>
          <p:nvPr/>
        </p:nvPicPr>
        <p:blipFill rotWithShape="1">
          <a:blip r:embed="rId3">
            <a:alphaModFix/>
          </a:blip>
          <a:srcRect l="46493" t="230" r="43071" b="-230"/>
          <a:stretch/>
        </p:blipFill>
        <p:spPr>
          <a:xfrm>
            <a:off x="11603925" y="0"/>
            <a:ext cx="590700" cy="3772950"/>
          </a:xfrm>
          <a:prstGeom prst="rect">
            <a:avLst/>
          </a:prstGeom>
          <a:noFill/>
          <a:ln>
            <a:noFill/>
          </a:ln>
        </p:spPr>
      </p:pic>
      <p:sp>
        <p:nvSpPr>
          <p:cNvPr id="67" name="Google Shape;67;p2"/>
          <p:cNvSpPr/>
          <p:nvPr/>
        </p:nvSpPr>
        <p:spPr>
          <a:xfrm>
            <a:off x="11603919" y="3696759"/>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7" name="AutoShape 4">
            <a:extLst>
              <a:ext uri="{FF2B5EF4-FFF2-40B4-BE49-F238E27FC236}">
                <a16:creationId xmlns:a16="http://schemas.microsoft.com/office/drawing/2014/main" id="{D79FF4B1-C060-4633-B3AC-5CFD2067527F}"/>
              </a:ext>
            </a:extLst>
          </p:cNvPr>
          <p:cNvSpPr>
            <a:spLocks noChangeArrowheads="1"/>
          </p:cNvSpPr>
          <p:nvPr/>
        </p:nvSpPr>
        <p:spPr bwMode="auto">
          <a:xfrm>
            <a:off x="8987788" y="2269330"/>
            <a:ext cx="382638" cy="306110"/>
          </a:xfrm>
          <a:prstGeom prst="triangle">
            <a:avLst>
              <a:gd name="adj" fmla="val 50000"/>
            </a:avLst>
          </a:prstGeom>
          <a:solidFill>
            <a:srgbClr val="CCECFF"/>
          </a:solidFill>
          <a:ln w="9525">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sp>
        <p:nvSpPr>
          <p:cNvPr id="8" name="AutoShape 5">
            <a:extLst>
              <a:ext uri="{FF2B5EF4-FFF2-40B4-BE49-F238E27FC236}">
                <a16:creationId xmlns:a16="http://schemas.microsoft.com/office/drawing/2014/main" id="{6AA9AD22-3EAD-4C58-98E7-2C824A418BBF}"/>
              </a:ext>
            </a:extLst>
          </p:cNvPr>
          <p:cNvSpPr>
            <a:spLocks noChangeArrowheads="1"/>
          </p:cNvSpPr>
          <p:nvPr/>
        </p:nvSpPr>
        <p:spPr bwMode="auto">
          <a:xfrm rot="10800000">
            <a:off x="8374919" y="3073122"/>
            <a:ext cx="364479" cy="291583"/>
          </a:xfrm>
          <a:prstGeom prst="triangle">
            <a:avLst>
              <a:gd name="adj" fmla="val 50000"/>
            </a:avLst>
          </a:prstGeom>
          <a:solidFill>
            <a:srgbClr val="FF9999"/>
          </a:solidFill>
          <a:ln w="9525">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sp>
        <p:nvSpPr>
          <p:cNvPr id="9" name="AutoShape 6">
            <a:extLst>
              <a:ext uri="{FF2B5EF4-FFF2-40B4-BE49-F238E27FC236}">
                <a16:creationId xmlns:a16="http://schemas.microsoft.com/office/drawing/2014/main" id="{C2090178-D877-403E-B2EE-9808C38E5803}"/>
              </a:ext>
            </a:extLst>
          </p:cNvPr>
          <p:cNvSpPr>
            <a:spLocks noChangeArrowheads="1"/>
          </p:cNvSpPr>
          <p:nvPr/>
        </p:nvSpPr>
        <p:spPr bwMode="auto">
          <a:xfrm rot="10800000">
            <a:off x="9596648" y="3048604"/>
            <a:ext cx="353412" cy="282729"/>
          </a:xfrm>
          <a:prstGeom prst="triangle">
            <a:avLst>
              <a:gd name="adj" fmla="val 50000"/>
            </a:avLst>
          </a:prstGeom>
          <a:solidFill>
            <a:srgbClr val="FF9999"/>
          </a:solidFill>
          <a:ln w="9525">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sp>
        <p:nvSpPr>
          <p:cNvPr id="10" name="Rectangle 7">
            <a:extLst>
              <a:ext uri="{FF2B5EF4-FFF2-40B4-BE49-F238E27FC236}">
                <a16:creationId xmlns:a16="http://schemas.microsoft.com/office/drawing/2014/main" id="{FA4BD47C-4D12-4E4B-94D7-1367D9D0C035}"/>
              </a:ext>
            </a:extLst>
          </p:cNvPr>
          <p:cNvSpPr>
            <a:spLocks noChangeArrowheads="1"/>
          </p:cNvSpPr>
          <p:nvPr/>
        </p:nvSpPr>
        <p:spPr bwMode="auto">
          <a:xfrm>
            <a:off x="8167898" y="4044673"/>
            <a:ext cx="285750" cy="228600"/>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8</a:t>
            </a:r>
          </a:p>
        </p:txBody>
      </p:sp>
      <p:sp>
        <p:nvSpPr>
          <p:cNvPr id="11" name="Rectangle 8">
            <a:extLst>
              <a:ext uri="{FF2B5EF4-FFF2-40B4-BE49-F238E27FC236}">
                <a16:creationId xmlns:a16="http://schemas.microsoft.com/office/drawing/2014/main" id="{93AD4F5A-3B7A-4B32-8343-505EE2E0A7D6}"/>
              </a:ext>
            </a:extLst>
          </p:cNvPr>
          <p:cNvSpPr>
            <a:spLocks noChangeArrowheads="1"/>
          </p:cNvSpPr>
          <p:nvPr/>
        </p:nvSpPr>
        <p:spPr bwMode="auto">
          <a:xfrm>
            <a:off x="8682248" y="4044673"/>
            <a:ext cx="285750" cy="228600"/>
          </a:xfrm>
          <a:prstGeom prst="rect">
            <a:avLst/>
          </a:prstGeom>
          <a:solidFill>
            <a:srgbClr val="BD92DE"/>
          </a:solidFill>
          <a:ln w="9525">
            <a:solidFill>
              <a:schemeClr val="tx1"/>
            </a:solidFill>
            <a:miter lim="800000"/>
            <a:headEnd/>
            <a:tailEnd/>
          </a:ln>
        </p:spPr>
        <p:txBody>
          <a:bodyPr wrap="none" anchor="ctr"/>
          <a:lstStyle/>
          <a:p>
            <a:pPr algn="ctr"/>
            <a:r>
              <a:rPr lang="en-US" sz="1800">
                <a:latin typeface="Open Sans" panose="020B0604020202020204" charset="0"/>
                <a:ea typeface="Open Sans" panose="020B0604020202020204" charset="0"/>
                <a:cs typeface="Open Sans" panose="020B0604020202020204" charset="0"/>
              </a:rPr>
              <a:t>2</a:t>
            </a:r>
          </a:p>
        </p:txBody>
      </p:sp>
      <p:sp>
        <p:nvSpPr>
          <p:cNvPr id="12" name="Rectangle 9">
            <a:extLst>
              <a:ext uri="{FF2B5EF4-FFF2-40B4-BE49-F238E27FC236}">
                <a16:creationId xmlns:a16="http://schemas.microsoft.com/office/drawing/2014/main" id="{BBB233E7-07EA-488A-8A56-E82112D98A4E}"/>
              </a:ext>
            </a:extLst>
          </p:cNvPr>
          <p:cNvSpPr>
            <a:spLocks noChangeArrowheads="1"/>
          </p:cNvSpPr>
          <p:nvPr/>
        </p:nvSpPr>
        <p:spPr bwMode="auto">
          <a:xfrm>
            <a:off x="9310898" y="4044673"/>
            <a:ext cx="285750" cy="228600"/>
          </a:xfrm>
          <a:prstGeom prst="rect">
            <a:avLst/>
          </a:prstGeom>
          <a:solidFill>
            <a:srgbClr val="BD92DE"/>
          </a:solidFill>
          <a:ln w="9525">
            <a:solidFill>
              <a:schemeClr val="tx1"/>
            </a:solidFill>
            <a:miter lim="800000"/>
            <a:headEnd/>
            <a:tailEnd/>
          </a:ln>
        </p:spPr>
        <p:txBody>
          <a:bodyPr wrap="none" anchor="ctr"/>
          <a:lstStyle/>
          <a:p>
            <a:pPr algn="ctr"/>
            <a:r>
              <a:rPr lang="en-US" sz="1800">
                <a:latin typeface="Open Sans" panose="020B0604020202020204" charset="0"/>
                <a:ea typeface="Open Sans" panose="020B0604020202020204" charset="0"/>
                <a:cs typeface="Open Sans" panose="020B0604020202020204" charset="0"/>
              </a:rPr>
              <a:t>5</a:t>
            </a:r>
          </a:p>
        </p:txBody>
      </p:sp>
      <p:sp>
        <p:nvSpPr>
          <p:cNvPr id="13" name="Rectangle 10">
            <a:extLst>
              <a:ext uri="{FF2B5EF4-FFF2-40B4-BE49-F238E27FC236}">
                <a16:creationId xmlns:a16="http://schemas.microsoft.com/office/drawing/2014/main" id="{FC4BCD80-86B3-46FE-8593-9AF7C9F5F174}"/>
              </a:ext>
            </a:extLst>
          </p:cNvPr>
          <p:cNvSpPr>
            <a:spLocks noChangeArrowheads="1"/>
          </p:cNvSpPr>
          <p:nvPr/>
        </p:nvSpPr>
        <p:spPr bwMode="auto">
          <a:xfrm>
            <a:off x="9882398" y="4044673"/>
            <a:ext cx="285750" cy="228600"/>
          </a:xfrm>
          <a:prstGeom prst="rect">
            <a:avLst/>
          </a:prstGeom>
          <a:solidFill>
            <a:srgbClr val="BD92DE"/>
          </a:solidFill>
          <a:ln w="9525">
            <a:solidFill>
              <a:schemeClr val="tx1"/>
            </a:solidFill>
            <a:miter lim="800000"/>
            <a:headEnd/>
            <a:tailEnd/>
          </a:ln>
        </p:spPr>
        <p:txBody>
          <a:bodyPr wrap="none" anchor="ctr"/>
          <a:lstStyle/>
          <a:p>
            <a:pPr algn="ctr"/>
            <a:r>
              <a:rPr lang="en-US" sz="1800">
                <a:latin typeface="Open Sans" panose="020B0604020202020204" charset="0"/>
                <a:ea typeface="Open Sans" panose="020B0604020202020204" charset="0"/>
                <a:cs typeface="Open Sans" panose="020B0604020202020204" charset="0"/>
              </a:rPr>
              <a:t>6</a:t>
            </a:r>
          </a:p>
        </p:txBody>
      </p:sp>
      <p:cxnSp>
        <p:nvCxnSpPr>
          <p:cNvPr id="14" name="AutoShape 11">
            <a:extLst>
              <a:ext uri="{FF2B5EF4-FFF2-40B4-BE49-F238E27FC236}">
                <a16:creationId xmlns:a16="http://schemas.microsoft.com/office/drawing/2014/main" id="{A3507730-8B64-4E94-AEDB-A0C125143BEE}"/>
              </a:ext>
            </a:extLst>
          </p:cNvPr>
          <p:cNvCxnSpPr>
            <a:cxnSpLocks noChangeShapeType="1"/>
            <a:stCxn id="7" idx="3"/>
            <a:endCxn id="8" idx="3"/>
          </p:cNvCxnSpPr>
          <p:nvPr/>
        </p:nvCxnSpPr>
        <p:spPr bwMode="auto">
          <a:xfrm flipH="1">
            <a:off x="8557158" y="2575440"/>
            <a:ext cx="621949" cy="497682"/>
          </a:xfrm>
          <a:prstGeom prst="straightConnector1">
            <a:avLst/>
          </a:prstGeom>
          <a:noFill/>
          <a:ln w="9525">
            <a:solidFill>
              <a:schemeClr val="tx1"/>
            </a:solidFill>
            <a:round/>
            <a:headEnd/>
            <a:tailEnd type="triangle" w="med" len="med"/>
          </a:ln>
        </p:spPr>
      </p:cxnSp>
      <p:cxnSp>
        <p:nvCxnSpPr>
          <p:cNvPr id="15" name="AutoShape 12">
            <a:extLst>
              <a:ext uri="{FF2B5EF4-FFF2-40B4-BE49-F238E27FC236}">
                <a16:creationId xmlns:a16="http://schemas.microsoft.com/office/drawing/2014/main" id="{7873E38B-432D-40A5-AF2F-CE5E9AE2F142}"/>
              </a:ext>
            </a:extLst>
          </p:cNvPr>
          <p:cNvCxnSpPr>
            <a:cxnSpLocks noChangeShapeType="1"/>
            <a:stCxn id="7" idx="3"/>
            <a:endCxn id="9" idx="3"/>
          </p:cNvCxnSpPr>
          <p:nvPr/>
        </p:nvCxnSpPr>
        <p:spPr bwMode="auto">
          <a:xfrm>
            <a:off x="9179107" y="2575440"/>
            <a:ext cx="594247" cy="473164"/>
          </a:xfrm>
          <a:prstGeom prst="straightConnector1">
            <a:avLst/>
          </a:prstGeom>
          <a:noFill/>
          <a:ln w="9525">
            <a:solidFill>
              <a:schemeClr val="tx1"/>
            </a:solidFill>
            <a:round/>
            <a:headEnd/>
            <a:tailEnd type="triangle" w="med" len="med"/>
          </a:ln>
        </p:spPr>
      </p:cxnSp>
      <p:cxnSp>
        <p:nvCxnSpPr>
          <p:cNvPr id="16" name="AutoShape 13">
            <a:extLst>
              <a:ext uri="{FF2B5EF4-FFF2-40B4-BE49-F238E27FC236}">
                <a16:creationId xmlns:a16="http://schemas.microsoft.com/office/drawing/2014/main" id="{F9B363AB-846F-4F25-AB4C-2207E040FFC0}"/>
              </a:ext>
            </a:extLst>
          </p:cNvPr>
          <p:cNvCxnSpPr>
            <a:cxnSpLocks noChangeShapeType="1"/>
            <a:stCxn id="8" idx="0"/>
            <a:endCxn id="10" idx="0"/>
          </p:cNvCxnSpPr>
          <p:nvPr/>
        </p:nvCxnSpPr>
        <p:spPr bwMode="auto">
          <a:xfrm flipH="1">
            <a:off x="8310773" y="3364705"/>
            <a:ext cx="246385" cy="679968"/>
          </a:xfrm>
          <a:prstGeom prst="straightConnector1">
            <a:avLst/>
          </a:prstGeom>
          <a:noFill/>
          <a:ln w="9525">
            <a:solidFill>
              <a:schemeClr val="tx1"/>
            </a:solidFill>
            <a:round/>
            <a:headEnd/>
            <a:tailEnd type="triangle" w="med" len="med"/>
          </a:ln>
        </p:spPr>
      </p:cxnSp>
      <p:cxnSp>
        <p:nvCxnSpPr>
          <p:cNvPr id="17" name="AutoShape 14">
            <a:extLst>
              <a:ext uri="{FF2B5EF4-FFF2-40B4-BE49-F238E27FC236}">
                <a16:creationId xmlns:a16="http://schemas.microsoft.com/office/drawing/2014/main" id="{C4D26C79-AC17-4B82-98A6-0511AD4361B2}"/>
              </a:ext>
            </a:extLst>
          </p:cNvPr>
          <p:cNvCxnSpPr>
            <a:cxnSpLocks noChangeShapeType="1"/>
            <a:stCxn id="8" idx="0"/>
            <a:endCxn id="11" idx="0"/>
          </p:cNvCxnSpPr>
          <p:nvPr/>
        </p:nvCxnSpPr>
        <p:spPr bwMode="auto">
          <a:xfrm>
            <a:off x="8557158" y="3364705"/>
            <a:ext cx="267965" cy="679968"/>
          </a:xfrm>
          <a:prstGeom prst="straightConnector1">
            <a:avLst/>
          </a:prstGeom>
          <a:noFill/>
          <a:ln w="9525">
            <a:solidFill>
              <a:schemeClr val="tx1"/>
            </a:solidFill>
            <a:round/>
            <a:headEnd/>
            <a:tailEnd type="triangle" w="med" len="med"/>
          </a:ln>
        </p:spPr>
      </p:cxnSp>
      <p:cxnSp>
        <p:nvCxnSpPr>
          <p:cNvPr id="18" name="AutoShape 15">
            <a:extLst>
              <a:ext uri="{FF2B5EF4-FFF2-40B4-BE49-F238E27FC236}">
                <a16:creationId xmlns:a16="http://schemas.microsoft.com/office/drawing/2014/main" id="{55015467-73DA-40AD-90EB-DD3415FADB8C}"/>
              </a:ext>
            </a:extLst>
          </p:cNvPr>
          <p:cNvCxnSpPr>
            <a:cxnSpLocks noChangeShapeType="1"/>
            <a:stCxn id="9" idx="0"/>
            <a:endCxn id="12" idx="0"/>
          </p:cNvCxnSpPr>
          <p:nvPr/>
        </p:nvCxnSpPr>
        <p:spPr bwMode="auto">
          <a:xfrm flipH="1">
            <a:off x="9453773" y="3331333"/>
            <a:ext cx="319581" cy="713340"/>
          </a:xfrm>
          <a:prstGeom prst="straightConnector1">
            <a:avLst/>
          </a:prstGeom>
          <a:noFill/>
          <a:ln w="9525">
            <a:solidFill>
              <a:schemeClr val="tx1"/>
            </a:solidFill>
            <a:round/>
            <a:headEnd/>
            <a:tailEnd type="triangle" w="med" len="med"/>
          </a:ln>
        </p:spPr>
      </p:cxnSp>
      <p:cxnSp>
        <p:nvCxnSpPr>
          <p:cNvPr id="19" name="AutoShape 16">
            <a:extLst>
              <a:ext uri="{FF2B5EF4-FFF2-40B4-BE49-F238E27FC236}">
                <a16:creationId xmlns:a16="http://schemas.microsoft.com/office/drawing/2014/main" id="{4B9D4560-0696-4BE1-90DE-341CF27C7CE1}"/>
              </a:ext>
            </a:extLst>
          </p:cNvPr>
          <p:cNvCxnSpPr>
            <a:cxnSpLocks noChangeShapeType="1"/>
            <a:stCxn id="9" idx="0"/>
            <a:endCxn id="13" idx="0"/>
          </p:cNvCxnSpPr>
          <p:nvPr/>
        </p:nvCxnSpPr>
        <p:spPr bwMode="auto">
          <a:xfrm>
            <a:off x="9773354" y="3331333"/>
            <a:ext cx="251919" cy="713340"/>
          </a:xfrm>
          <a:prstGeom prst="straightConnector1">
            <a:avLst/>
          </a:prstGeom>
          <a:noFill/>
          <a:ln w="9525">
            <a:solidFill>
              <a:schemeClr val="tx1"/>
            </a:solidFill>
            <a:round/>
            <a:headEnd/>
            <a:tailEnd type="triangle" w="med" len="med"/>
          </a:ln>
        </p:spPr>
      </p:cxnSp>
      <p:sp>
        <p:nvSpPr>
          <p:cNvPr id="20" name="Text Box 17">
            <a:extLst>
              <a:ext uri="{FF2B5EF4-FFF2-40B4-BE49-F238E27FC236}">
                <a16:creationId xmlns:a16="http://schemas.microsoft.com/office/drawing/2014/main" id="{D77429CB-4C7B-4712-B7CD-DE1DD7B36958}"/>
              </a:ext>
            </a:extLst>
          </p:cNvPr>
          <p:cNvSpPr txBox="1">
            <a:spLocks noChangeArrowheads="1"/>
          </p:cNvSpPr>
          <p:nvPr/>
        </p:nvSpPr>
        <p:spPr bwMode="auto">
          <a:xfrm>
            <a:off x="9346617" y="2283025"/>
            <a:ext cx="691911" cy="369332"/>
          </a:xfrm>
          <a:prstGeom prst="rect">
            <a:avLst/>
          </a:prstGeom>
          <a:noFill/>
          <a:ln w="12700">
            <a:noFill/>
            <a:miter lim="800000"/>
            <a:headEnd/>
            <a:tailEnd/>
          </a:ln>
        </p:spPr>
        <p:txBody>
          <a:bodyPr wrap="square" anchor="ctr">
            <a:spAutoFit/>
          </a:bodyPr>
          <a:lstStyle/>
          <a:p>
            <a:pPr algn="ctr">
              <a:spcBef>
                <a:spcPct val="50000"/>
              </a:spcBef>
            </a:pPr>
            <a:r>
              <a:rPr lang="en-US" sz="1800" b="1" dirty="0">
                <a:latin typeface="Open Sans" panose="020B0604020202020204" charset="0"/>
                <a:ea typeface="Open Sans" panose="020B0604020202020204" charset="0"/>
                <a:cs typeface="Open Sans" panose="020B0604020202020204" charset="0"/>
              </a:rPr>
              <a:t>max</a:t>
            </a:r>
          </a:p>
        </p:txBody>
      </p:sp>
      <p:sp>
        <p:nvSpPr>
          <p:cNvPr id="21" name="Text Box 18">
            <a:extLst>
              <a:ext uri="{FF2B5EF4-FFF2-40B4-BE49-F238E27FC236}">
                <a16:creationId xmlns:a16="http://schemas.microsoft.com/office/drawing/2014/main" id="{EFAE3880-B179-41A8-956A-0486080B08DE}"/>
              </a:ext>
            </a:extLst>
          </p:cNvPr>
          <p:cNvSpPr txBox="1">
            <a:spLocks noChangeArrowheads="1"/>
          </p:cNvSpPr>
          <p:nvPr/>
        </p:nvSpPr>
        <p:spPr bwMode="auto">
          <a:xfrm>
            <a:off x="9874218" y="2968825"/>
            <a:ext cx="636830" cy="369332"/>
          </a:xfrm>
          <a:prstGeom prst="rect">
            <a:avLst/>
          </a:prstGeom>
          <a:noFill/>
          <a:ln w="12700">
            <a:noFill/>
            <a:miter lim="800000"/>
            <a:headEnd/>
            <a:tailEnd/>
          </a:ln>
        </p:spPr>
        <p:txBody>
          <a:bodyPr wrap="square" anchor="ctr">
            <a:spAutoFit/>
          </a:bodyPr>
          <a:lstStyle/>
          <a:p>
            <a:pPr algn="ctr">
              <a:spcBef>
                <a:spcPct val="50000"/>
              </a:spcBef>
            </a:pPr>
            <a:r>
              <a:rPr lang="en-US" sz="1800" b="1" dirty="0">
                <a:latin typeface="Open Sans" panose="020B0604020202020204" charset="0"/>
                <a:ea typeface="Open Sans" panose="020B0604020202020204" charset="0"/>
                <a:cs typeface="Open Sans" panose="020B0604020202020204" charset="0"/>
              </a:rPr>
              <a:t>min</a:t>
            </a:r>
          </a:p>
        </p:txBody>
      </p:sp>
      <p:grpSp>
        <p:nvGrpSpPr>
          <p:cNvPr id="22" name="Group 25">
            <a:extLst>
              <a:ext uri="{FF2B5EF4-FFF2-40B4-BE49-F238E27FC236}">
                <a16:creationId xmlns:a16="http://schemas.microsoft.com/office/drawing/2014/main" id="{23397293-162C-444D-9FA4-B611E8F83169}"/>
              </a:ext>
            </a:extLst>
          </p:cNvPr>
          <p:cNvGrpSpPr>
            <a:grpSpLocks/>
          </p:cNvGrpSpPr>
          <p:nvPr/>
        </p:nvGrpSpPr>
        <p:grpSpPr bwMode="auto">
          <a:xfrm>
            <a:off x="8410600" y="3001026"/>
            <a:ext cx="1499291" cy="345113"/>
            <a:chOff x="5981800" y="3206115"/>
            <a:chExt cx="1998823" cy="460152"/>
          </a:xfrm>
        </p:grpSpPr>
        <p:sp>
          <p:nvSpPr>
            <p:cNvPr id="23" name="TextBox 19">
              <a:extLst>
                <a:ext uri="{FF2B5EF4-FFF2-40B4-BE49-F238E27FC236}">
                  <a16:creationId xmlns:a16="http://schemas.microsoft.com/office/drawing/2014/main" id="{98FB1707-5A2B-4BD5-8862-BD15D0E5DC1C}"/>
                </a:ext>
              </a:extLst>
            </p:cNvPr>
            <p:cNvSpPr txBox="1">
              <a:spLocks noChangeArrowheads="1"/>
            </p:cNvSpPr>
            <p:nvPr/>
          </p:nvSpPr>
          <p:spPr bwMode="auto">
            <a:xfrm>
              <a:off x="5981800" y="3235380"/>
              <a:ext cx="393654" cy="430887"/>
            </a:xfrm>
            <a:prstGeom prst="rect">
              <a:avLst/>
            </a:prstGeom>
            <a:noFill/>
            <a:ln w="9525">
              <a:noFill/>
              <a:miter lim="800000"/>
              <a:headEnd/>
              <a:tailEnd/>
            </a:ln>
          </p:spPr>
          <p:txBody>
            <a:bodyPr wrap="square">
              <a:spAutoFit/>
            </a:bodyPr>
            <a:lstStyle/>
            <a:p>
              <a:r>
                <a:rPr lang="en-US" sz="1500" dirty="0">
                  <a:latin typeface="Open Sans" panose="020B0604020202020204" charset="0"/>
                  <a:ea typeface="Open Sans" panose="020B0604020202020204" charset="0"/>
                  <a:cs typeface="Open Sans" panose="020B0604020202020204" charset="0"/>
                </a:rPr>
                <a:t>2</a:t>
              </a:r>
            </a:p>
          </p:txBody>
        </p:sp>
        <p:sp>
          <p:nvSpPr>
            <p:cNvPr id="24" name="TextBox 20">
              <a:extLst>
                <a:ext uri="{FF2B5EF4-FFF2-40B4-BE49-F238E27FC236}">
                  <a16:creationId xmlns:a16="http://schemas.microsoft.com/office/drawing/2014/main" id="{C52F4AB0-C059-4B70-9B85-2DB7DE5E33EA}"/>
                </a:ext>
              </a:extLst>
            </p:cNvPr>
            <p:cNvSpPr txBox="1">
              <a:spLocks noChangeArrowheads="1"/>
            </p:cNvSpPr>
            <p:nvPr/>
          </p:nvSpPr>
          <p:spPr bwMode="auto">
            <a:xfrm>
              <a:off x="7608439" y="3206115"/>
              <a:ext cx="372184" cy="430890"/>
            </a:xfrm>
            <a:prstGeom prst="rect">
              <a:avLst/>
            </a:prstGeom>
            <a:noFill/>
            <a:ln w="9525">
              <a:noFill/>
              <a:miter lim="800000"/>
              <a:headEnd/>
              <a:tailEnd/>
            </a:ln>
          </p:spPr>
          <p:txBody>
            <a:bodyPr wrap="square">
              <a:spAutoFit/>
            </a:bodyPr>
            <a:lstStyle/>
            <a:p>
              <a:r>
                <a:rPr lang="en-US" sz="1500" dirty="0">
                  <a:latin typeface="Open Sans" panose="020B0604020202020204" charset="0"/>
                  <a:ea typeface="Open Sans" panose="020B0604020202020204" charset="0"/>
                  <a:cs typeface="Open Sans" panose="020B0604020202020204" charset="0"/>
                </a:rPr>
                <a:t>5</a:t>
              </a:r>
            </a:p>
          </p:txBody>
        </p:sp>
      </p:grpSp>
      <p:sp>
        <p:nvSpPr>
          <p:cNvPr id="25" name="TextBox 24">
            <a:extLst>
              <a:ext uri="{FF2B5EF4-FFF2-40B4-BE49-F238E27FC236}">
                <a16:creationId xmlns:a16="http://schemas.microsoft.com/office/drawing/2014/main" id="{AE735B4E-69BA-410C-8712-E3019DE9E4C5}"/>
              </a:ext>
            </a:extLst>
          </p:cNvPr>
          <p:cNvSpPr txBox="1">
            <a:spLocks noChangeArrowheads="1"/>
          </p:cNvSpPr>
          <p:nvPr/>
        </p:nvSpPr>
        <p:spPr bwMode="auto">
          <a:xfrm>
            <a:off x="9025881" y="2293185"/>
            <a:ext cx="316112" cy="369332"/>
          </a:xfrm>
          <a:prstGeom prst="rect">
            <a:avLst/>
          </a:prstGeom>
          <a:noFill/>
          <a:ln w="9525">
            <a:noFill/>
            <a:miter lim="800000"/>
            <a:headEnd/>
            <a:tailEnd/>
          </a:ln>
        </p:spPr>
        <p:txBody>
          <a:bodyPr wrap="square">
            <a:spAutoFit/>
          </a:bodyPr>
          <a:lstStyle/>
          <a:p>
            <a:r>
              <a:rPr lang="en-US" sz="1800" dirty="0">
                <a:latin typeface="Open Sans" panose="020B0604020202020204" charset="0"/>
                <a:ea typeface="Open Sans" panose="020B0604020202020204" charset="0"/>
                <a:cs typeface="Open Sans" panose="020B0604020202020204" charset="0"/>
              </a:rPr>
              <a:t>5</a:t>
            </a:r>
          </a:p>
        </p:txBody>
      </p:sp>
      <p:grpSp>
        <p:nvGrpSpPr>
          <p:cNvPr id="26" name="Group 26">
            <a:extLst>
              <a:ext uri="{FF2B5EF4-FFF2-40B4-BE49-F238E27FC236}">
                <a16:creationId xmlns:a16="http://schemas.microsoft.com/office/drawing/2014/main" id="{E7207EC8-0566-4E6F-8108-CC4250C5FCF2}"/>
              </a:ext>
            </a:extLst>
          </p:cNvPr>
          <p:cNvGrpSpPr>
            <a:grpSpLocks/>
          </p:cNvGrpSpPr>
          <p:nvPr/>
        </p:nvGrpSpPr>
        <p:grpSpPr bwMode="auto">
          <a:xfrm>
            <a:off x="8053598" y="3873221"/>
            <a:ext cx="2286000" cy="1194065"/>
            <a:chOff x="5486400" y="4343400"/>
            <a:chExt cx="3048000" cy="1592334"/>
          </a:xfrm>
        </p:grpSpPr>
        <p:sp>
          <p:nvSpPr>
            <p:cNvPr id="27" name="Rounded Rectangle 22">
              <a:extLst>
                <a:ext uri="{FF2B5EF4-FFF2-40B4-BE49-F238E27FC236}">
                  <a16:creationId xmlns:a16="http://schemas.microsoft.com/office/drawing/2014/main" id="{EB135BD1-74DE-4195-BCE7-DE44201A48A9}"/>
                </a:ext>
              </a:extLst>
            </p:cNvPr>
            <p:cNvSpPr/>
            <p:nvPr/>
          </p:nvSpPr>
          <p:spPr>
            <a:xfrm>
              <a:off x="5486400" y="4343400"/>
              <a:ext cx="3048000" cy="762118"/>
            </a:xfrm>
            <a:prstGeom prst="roundRect">
              <a:avLst/>
            </a:prstGeom>
            <a:noFill/>
            <a:ln>
              <a:solidFill>
                <a:schemeClr val="accent1">
                  <a:lumMod val="60000"/>
                  <a:lumOff val="40000"/>
                </a:schemeClr>
              </a:solidFill>
            </a:ln>
          </p:spPr>
          <p:style>
            <a:lnRef idx="2">
              <a:schemeClr val="accent6"/>
            </a:lnRef>
            <a:fillRef idx="1">
              <a:schemeClr val="lt1"/>
            </a:fillRef>
            <a:effectRef idx="0">
              <a:schemeClr val="accent6"/>
            </a:effectRef>
            <a:fontRef idx="minor">
              <a:schemeClr val="dk1"/>
            </a:fontRef>
          </p:style>
          <p:txBody>
            <a:bodyPr anchor="ctr"/>
            <a:lstStyle/>
            <a:p>
              <a:pPr algn="ctr">
                <a:defRPr/>
              </a:pPr>
              <a:endParaRPr lang="en-US" sz="1800">
                <a:latin typeface="Open Sans" panose="020B0604020202020204" charset="0"/>
                <a:ea typeface="Open Sans" panose="020B0604020202020204" charset="0"/>
                <a:cs typeface="Open Sans" panose="020B0604020202020204" charset="0"/>
              </a:endParaRPr>
            </a:p>
          </p:txBody>
        </p:sp>
        <p:sp>
          <p:nvSpPr>
            <p:cNvPr id="28" name="Text Box 17">
              <a:extLst>
                <a:ext uri="{FF2B5EF4-FFF2-40B4-BE49-F238E27FC236}">
                  <a16:creationId xmlns:a16="http://schemas.microsoft.com/office/drawing/2014/main" id="{CE668196-36E0-4A55-967D-26B04CD8DB90}"/>
                </a:ext>
              </a:extLst>
            </p:cNvPr>
            <p:cNvSpPr txBox="1">
              <a:spLocks noChangeArrowheads="1"/>
            </p:cNvSpPr>
            <p:nvPr/>
          </p:nvSpPr>
          <p:spPr bwMode="auto">
            <a:xfrm>
              <a:off x="5486400" y="5073825"/>
              <a:ext cx="3048000" cy="861909"/>
            </a:xfrm>
            <a:prstGeom prst="rect">
              <a:avLst/>
            </a:prstGeom>
            <a:noFill/>
            <a:ln w="12700">
              <a:noFill/>
              <a:miter lim="800000"/>
              <a:headEnd/>
              <a:tailEnd/>
            </a:ln>
          </p:spPr>
          <p:txBody>
            <a:bodyPr wrap="square" anchor="ctr">
              <a:spAutoFit/>
            </a:bodyPr>
            <a:lstStyle/>
            <a:p>
              <a:pPr algn="ctr">
                <a:spcBef>
                  <a:spcPct val="50000"/>
                </a:spcBef>
              </a:pPr>
              <a:r>
                <a:rPr lang="en-US" sz="1800" b="1" dirty="0">
                  <a:latin typeface="Open Sans" panose="020B0604020202020204" charset="0"/>
                  <a:ea typeface="Open Sans" panose="020B0604020202020204" charset="0"/>
                  <a:cs typeface="Open Sans" panose="020B0604020202020204" charset="0"/>
                </a:rPr>
                <a:t>Terminal values:</a:t>
              </a:r>
              <a:br>
                <a:rPr lang="en-US" sz="1800" b="1" dirty="0">
                  <a:latin typeface="Open Sans" panose="020B0604020202020204" charset="0"/>
                  <a:ea typeface="Open Sans" panose="020B0604020202020204" charset="0"/>
                  <a:cs typeface="Open Sans" panose="020B0604020202020204" charset="0"/>
                </a:rPr>
              </a:br>
              <a:r>
                <a:rPr lang="en-US" sz="1800" b="1" dirty="0">
                  <a:latin typeface="Open Sans" panose="020B0604020202020204" charset="0"/>
                  <a:ea typeface="Open Sans" panose="020B0604020202020204" charset="0"/>
                  <a:cs typeface="Open Sans" panose="020B0604020202020204" charset="0"/>
                </a:rPr>
                <a:t>part of the game </a:t>
              </a:r>
            </a:p>
          </p:txBody>
        </p:sp>
      </p:grpSp>
      <p:grpSp>
        <p:nvGrpSpPr>
          <p:cNvPr id="29" name="Group 27">
            <a:extLst>
              <a:ext uri="{FF2B5EF4-FFF2-40B4-BE49-F238E27FC236}">
                <a16:creationId xmlns:a16="http://schemas.microsoft.com/office/drawing/2014/main" id="{097397CF-0A35-4913-94FB-A80B43830FEF}"/>
              </a:ext>
            </a:extLst>
          </p:cNvPr>
          <p:cNvGrpSpPr>
            <a:grpSpLocks/>
          </p:cNvGrpSpPr>
          <p:nvPr/>
        </p:nvGrpSpPr>
        <p:grpSpPr bwMode="auto">
          <a:xfrm>
            <a:off x="7822722" y="1524620"/>
            <a:ext cx="2804902" cy="1918789"/>
            <a:chOff x="5026165" y="2659728"/>
            <a:chExt cx="3739869" cy="2558385"/>
          </a:xfrm>
        </p:grpSpPr>
        <p:sp>
          <p:nvSpPr>
            <p:cNvPr id="30" name="Rounded Rectangle 28">
              <a:extLst>
                <a:ext uri="{FF2B5EF4-FFF2-40B4-BE49-F238E27FC236}">
                  <a16:creationId xmlns:a16="http://schemas.microsoft.com/office/drawing/2014/main" id="{FD600311-7FDE-46ED-B197-43AE1AA00A57}"/>
                </a:ext>
              </a:extLst>
            </p:cNvPr>
            <p:cNvSpPr/>
            <p:nvPr/>
          </p:nvSpPr>
          <p:spPr>
            <a:xfrm>
              <a:off x="5334000" y="3541713"/>
              <a:ext cx="3124200" cy="1676400"/>
            </a:xfrm>
            <a:prstGeom prst="roundRect">
              <a:avLst/>
            </a:prstGeom>
            <a:noFill/>
            <a:ln>
              <a:solidFill>
                <a:schemeClr val="accent1">
                  <a:lumMod val="60000"/>
                  <a:lumOff val="40000"/>
                </a:schemeClr>
              </a:solidFill>
            </a:ln>
          </p:spPr>
          <p:style>
            <a:lnRef idx="2">
              <a:schemeClr val="accent6"/>
            </a:lnRef>
            <a:fillRef idx="1">
              <a:schemeClr val="lt1"/>
            </a:fillRef>
            <a:effectRef idx="0">
              <a:schemeClr val="accent6"/>
            </a:effectRef>
            <a:fontRef idx="minor">
              <a:schemeClr val="dk1"/>
            </a:fontRef>
          </p:style>
          <p:txBody>
            <a:bodyPr anchor="ctr"/>
            <a:lstStyle/>
            <a:p>
              <a:pPr algn="ctr">
                <a:defRPr/>
              </a:pPr>
              <a:endParaRPr lang="en-US" sz="1800">
                <a:latin typeface="Open Sans" panose="020B0604020202020204" charset="0"/>
                <a:ea typeface="Open Sans" panose="020B0604020202020204" charset="0"/>
                <a:cs typeface="Open Sans" panose="020B0604020202020204" charset="0"/>
              </a:endParaRPr>
            </a:p>
          </p:txBody>
        </p:sp>
        <p:sp>
          <p:nvSpPr>
            <p:cNvPr id="31" name="Text Box 17">
              <a:extLst>
                <a:ext uri="{FF2B5EF4-FFF2-40B4-BE49-F238E27FC236}">
                  <a16:creationId xmlns:a16="http://schemas.microsoft.com/office/drawing/2014/main" id="{BA14CB79-063A-418F-93C2-3ACAFE5C32AF}"/>
                </a:ext>
              </a:extLst>
            </p:cNvPr>
            <p:cNvSpPr txBox="1">
              <a:spLocks noChangeArrowheads="1"/>
            </p:cNvSpPr>
            <p:nvPr/>
          </p:nvSpPr>
          <p:spPr bwMode="auto">
            <a:xfrm>
              <a:off x="5026165" y="2659728"/>
              <a:ext cx="3739869" cy="861775"/>
            </a:xfrm>
            <a:prstGeom prst="rect">
              <a:avLst/>
            </a:prstGeom>
            <a:noFill/>
            <a:ln w="12700">
              <a:noFill/>
              <a:miter lim="800000"/>
              <a:headEnd/>
              <a:tailEnd/>
            </a:ln>
          </p:spPr>
          <p:txBody>
            <a:bodyPr wrap="square" anchor="ctr">
              <a:spAutoFit/>
            </a:bodyPr>
            <a:lstStyle/>
            <a:p>
              <a:pPr algn="ctr">
                <a:spcBef>
                  <a:spcPct val="50000"/>
                </a:spcBef>
              </a:pPr>
              <a:r>
                <a:rPr lang="en-US" sz="1800" b="1" dirty="0" err="1">
                  <a:latin typeface="Open Sans" panose="020B0604020202020204" charset="0"/>
                  <a:ea typeface="Open Sans" panose="020B0604020202020204" charset="0"/>
                  <a:cs typeface="Open Sans" panose="020B0604020202020204" charset="0"/>
                </a:rPr>
                <a:t>Minimax</a:t>
              </a:r>
              <a:r>
                <a:rPr lang="en-US" sz="1800" b="1" dirty="0">
                  <a:latin typeface="Open Sans" panose="020B0604020202020204" charset="0"/>
                  <a:ea typeface="Open Sans" panose="020B0604020202020204" charset="0"/>
                  <a:cs typeface="Open Sans" panose="020B0604020202020204" charset="0"/>
                </a:rPr>
                <a:t> values:</a:t>
              </a:r>
              <a:br>
                <a:rPr lang="en-US" sz="1800" b="1" dirty="0">
                  <a:latin typeface="Open Sans" panose="020B0604020202020204" charset="0"/>
                  <a:ea typeface="Open Sans" panose="020B0604020202020204" charset="0"/>
                  <a:cs typeface="Open Sans" panose="020B0604020202020204" charset="0"/>
                </a:rPr>
              </a:br>
              <a:r>
                <a:rPr lang="en-US" sz="1800" b="1" dirty="0">
                  <a:latin typeface="Open Sans" panose="020B0604020202020204" charset="0"/>
                  <a:ea typeface="Open Sans" panose="020B0604020202020204" charset="0"/>
                  <a:cs typeface="Open Sans" panose="020B0604020202020204" charset="0"/>
                </a:rPr>
                <a:t>computed recursively</a:t>
              </a:r>
            </a:p>
          </p:txBody>
        </p:sp>
      </p:grpSp>
    </p:spTree>
    <p:extLst>
      <p:ext uri="{BB962C8B-B14F-4D97-AF65-F5344CB8AC3E}">
        <p14:creationId xmlns:p14="http://schemas.microsoft.com/office/powerpoint/2010/main" val="37453139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4" name="Google Shape;74;g92b3bf485b_0_0"/>
          <p:cNvSpPr txBox="1"/>
          <p:nvPr/>
        </p:nvSpPr>
        <p:spPr>
          <a:xfrm>
            <a:off x="10949275" y="6478075"/>
            <a:ext cx="2259300" cy="1359600"/>
          </a:xfrm>
          <a:prstGeom prst="rect">
            <a:avLst/>
          </a:prstGeom>
          <a:noFill/>
          <a:ln>
            <a:noFill/>
          </a:ln>
        </p:spPr>
        <p:txBody>
          <a:bodyPr spcFirstLastPara="1" wrap="square" lIns="91425" tIns="91425" rIns="91425" bIns="91425" anchor="t" anchorCtr="0">
            <a:noAutofit/>
          </a:bodyPr>
          <a:lstStyle/>
          <a:p>
            <a:pPr>
              <a:buSzPts val="1400"/>
            </a:pPr>
            <a:r>
              <a:rPr lang="en-US" sz="1400" b="0" i="0" u="none" strike="noStrike" cap="none" dirty="0">
                <a:solidFill>
                  <a:srgbClr val="FFFFFF"/>
                </a:solidFill>
                <a:latin typeface="Open Sans SemiBold"/>
                <a:ea typeface="Open Sans SemiBold"/>
                <a:cs typeface="Open Sans SemiBold"/>
                <a:sym typeface="Open Sans SemiBold"/>
              </a:rPr>
              <a:t>CIS </a:t>
            </a:r>
            <a:r>
              <a:rPr lang="en-US" dirty="0">
                <a:solidFill>
                  <a:srgbClr val="FFFFFF"/>
                </a:solidFill>
                <a:latin typeface="Open Sans SemiBold"/>
                <a:ea typeface="Open Sans SemiBold"/>
                <a:cs typeface="Open Sans SemiBold"/>
                <a:sym typeface="Open Sans SemiBold"/>
              </a:rPr>
              <a:t>421/521  </a:t>
            </a:r>
            <a:r>
              <a:rPr lang="en-US" sz="1400" b="0" i="0" u="none" strike="noStrike" cap="none" dirty="0">
                <a:solidFill>
                  <a:srgbClr val="FFFFFF"/>
                </a:solidFill>
                <a:latin typeface="Open Sans SemiBold"/>
                <a:ea typeface="Open Sans SemiBold"/>
                <a:cs typeface="Open Sans SemiBold"/>
                <a:sym typeface="Open Sans SemiBold"/>
              </a:rPr>
              <a:t>|</a:t>
            </a:r>
            <a:r>
              <a:rPr lang="en-US" dirty="0">
                <a:solidFill>
                  <a:srgbClr val="FFFFFF"/>
                </a:solidFill>
                <a:latin typeface="Open Sans SemiBold"/>
                <a:ea typeface="Open Sans SemiBold"/>
                <a:cs typeface="Open Sans SemiBold"/>
                <a:sym typeface="Open Sans SemiBold"/>
              </a:rPr>
              <a:t>  3</a:t>
            </a:r>
            <a:endParaRPr sz="1400" b="0" i="0" u="none" strike="noStrike" cap="none" dirty="0">
              <a:solidFill>
                <a:srgbClr val="FFFFFF"/>
              </a:solidFill>
              <a:latin typeface="Open Sans SemiBold"/>
              <a:ea typeface="Open Sans SemiBold"/>
              <a:cs typeface="Open Sans SemiBold"/>
              <a:sym typeface="Open Sans SemiBold"/>
            </a:endParaRPr>
          </a:p>
        </p:txBody>
      </p:sp>
      <p:sp>
        <p:nvSpPr>
          <p:cNvPr id="82" name="Google Shape;82;g92b3bf485b_0_0"/>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Autofit/>
          </a:bodyPr>
          <a:lstStyle/>
          <a:p>
            <a:pPr marL="0" indent="0">
              <a:spcBef>
                <a:spcPts val="0"/>
              </a:spcBef>
              <a:buClr>
                <a:schemeClr val="accent1"/>
              </a:buClr>
            </a:pPr>
            <a:r>
              <a:rPr lang="en-US" sz="3400"/>
              <a:t>May 11, 1997</a:t>
            </a:r>
            <a:endParaRPr lang="en-US"/>
          </a:p>
        </p:txBody>
      </p:sp>
      <p:pic>
        <p:nvPicPr>
          <p:cNvPr id="86" name="Google Shape;86;g92b3bf485b_0_0"/>
          <p:cNvPicPr preferRelativeResize="0"/>
          <p:nvPr/>
        </p:nvPicPr>
        <p:blipFill rotWithShape="1">
          <a:blip r:embed="rId3">
            <a:alphaModFix/>
          </a:blip>
          <a:srcRect l="46493" t="230" r="43071" b="-230"/>
          <a:stretch/>
        </p:blipFill>
        <p:spPr>
          <a:xfrm>
            <a:off x="11603925" y="0"/>
            <a:ext cx="590700" cy="3772950"/>
          </a:xfrm>
          <a:prstGeom prst="rect">
            <a:avLst/>
          </a:prstGeom>
          <a:noFill/>
          <a:ln>
            <a:noFill/>
          </a:ln>
        </p:spPr>
      </p:pic>
      <p:sp>
        <p:nvSpPr>
          <p:cNvPr id="87" name="Google Shape;87;g92b3bf485b_0_0"/>
          <p:cNvSpPr/>
          <p:nvPr/>
        </p:nvSpPr>
        <p:spPr>
          <a:xfrm>
            <a:off x="11603919" y="3696759"/>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4" name="TextBox 3">
            <a:extLst>
              <a:ext uri="{FF2B5EF4-FFF2-40B4-BE49-F238E27FC236}">
                <a16:creationId xmlns:a16="http://schemas.microsoft.com/office/drawing/2014/main" id="{944A99AA-A11E-4A8F-A1CF-74960FAB643A}"/>
              </a:ext>
            </a:extLst>
          </p:cNvPr>
          <p:cNvSpPr txBox="1"/>
          <p:nvPr/>
        </p:nvSpPr>
        <p:spPr>
          <a:xfrm>
            <a:off x="4724400" y="3200400"/>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pic>
        <p:nvPicPr>
          <p:cNvPr id="2050" name="Picture 2">
            <a:extLst>
              <a:ext uri="{FF2B5EF4-FFF2-40B4-BE49-F238E27FC236}">
                <a16:creationId xmlns:a16="http://schemas.microsoft.com/office/drawing/2014/main" id="{CBD020EC-D743-614B-A9D1-EFC2BB2B0F8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2799" y="88640"/>
            <a:ext cx="11511523" cy="738267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2"/>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a:t>Minimax </a:t>
            </a:r>
            <a:r>
              <a:rPr lang="en-US" sz="3600" dirty="0"/>
              <a:t>Implementation</a:t>
            </a:r>
            <a:endParaRPr lang="en-US" sz="3400" b="1" dirty="0">
              <a:solidFill>
                <a:srgbClr val="370661"/>
              </a:solidFill>
              <a:latin typeface="Open Sans"/>
              <a:ea typeface="Open Sans"/>
              <a:cs typeface="Open Sans"/>
              <a:sym typeface="Open Sans"/>
            </a:endParaRPr>
          </a:p>
        </p:txBody>
      </p:sp>
      <p:sp>
        <p:nvSpPr>
          <p:cNvPr id="65" name="Google Shape;65;p2"/>
          <p:cNvSpPr txBox="1"/>
          <p:nvPr/>
        </p:nvSpPr>
        <p:spPr>
          <a:xfrm>
            <a:off x="10949275" y="6478075"/>
            <a:ext cx="2259300" cy="1359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dirty="0">
                <a:solidFill>
                  <a:srgbClr val="FFFFFF"/>
                </a:solidFill>
                <a:latin typeface="Open Sans SemiBold"/>
                <a:ea typeface="Open Sans SemiBold"/>
                <a:cs typeface="Open Sans SemiBold"/>
                <a:sym typeface="Open Sans SemiBold"/>
              </a:rPr>
              <a:t>CIS 521  |  3</a:t>
            </a:r>
          </a:p>
        </p:txBody>
      </p:sp>
      <p:pic>
        <p:nvPicPr>
          <p:cNvPr id="66" name="Google Shape;66;p2"/>
          <p:cNvPicPr preferRelativeResize="0"/>
          <p:nvPr/>
        </p:nvPicPr>
        <p:blipFill rotWithShape="1">
          <a:blip r:embed="rId3">
            <a:alphaModFix/>
          </a:blip>
          <a:srcRect l="46493" t="230" r="43071" b="-230"/>
          <a:stretch/>
        </p:blipFill>
        <p:spPr>
          <a:xfrm>
            <a:off x="11603925" y="0"/>
            <a:ext cx="590700" cy="3772950"/>
          </a:xfrm>
          <a:prstGeom prst="rect">
            <a:avLst/>
          </a:prstGeom>
          <a:noFill/>
          <a:ln>
            <a:noFill/>
          </a:ln>
        </p:spPr>
      </p:pic>
      <p:sp>
        <p:nvSpPr>
          <p:cNvPr id="67" name="Google Shape;67;p2"/>
          <p:cNvSpPr/>
          <p:nvPr/>
        </p:nvSpPr>
        <p:spPr>
          <a:xfrm>
            <a:off x="11603919" y="3696759"/>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17" name="Rounded Rectangle 58">
            <a:extLst>
              <a:ext uri="{FF2B5EF4-FFF2-40B4-BE49-F238E27FC236}">
                <a16:creationId xmlns:a16="http://schemas.microsoft.com/office/drawing/2014/main" id="{F5F5D1B4-FBDD-4EDB-A546-AD62CDB89CEE}"/>
              </a:ext>
            </a:extLst>
          </p:cNvPr>
          <p:cNvSpPr/>
          <p:nvPr/>
        </p:nvSpPr>
        <p:spPr>
          <a:xfrm>
            <a:off x="145371" y="2343947"/>
            <a:ext cx="5262559" cy="2169928"/>
          </a:xfrm>
          <a:prstGeom prst="roundRect">
            <a:avLst/>
          </a:prstGeom>
          <a:solidFill>
            <a:srgbClr val="0066CC">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9" name="Content Placeholder 2">
            <a:extLst>
              <a:ext uri="{FF2B5EF4-FFF2-40B4-BE49-F238E27FC236}">
                <a16:creationId xmlns:a16="http://schemas.microsoft.com/office/drawing/2014/main" id="{0D1DAF21-BE23-41FD-A9D1-CE90A622CC82}"/>
              </a:ext>
            </a:extLst>
          </p:cNvPr>
          <p:cNvSpPr txBox="1">
            <a:spLocks/>
          </p:cNvSpPr>
          <p:nvPr/>
        </p:nvSpPr>
        <p:spPr bwMode="auto">
          <a:xfrm>
            <a:off x="177122" y="2343946"/>
            <a:ext cx="5262560" cy="2247425"/>
          </a:xfrm>
          <a:prstGeom prst="rect">
            <a:avLst/>
          </a:prstGeom>
          <a:noFill/>
          <a:ln w="9525">
            <a:noFill/>
            <a:miter lim="800000"/>
            <a:headEnd/>
            <a:tailEnd/>
          </a:ln>
        </p:spPr>
        <p:txBody>
          <a:bodyPr vert="horz" wrap="square" lIns="68577" tIns="34289" rIns="68577" bIns="34289" numCol="1" anchor="t" anchorCtr="0" compatLnSpc="1">
            <a:prstTxWarp prst="textNoShape">
              <a:avLst/>
            </a:prstTxWarp>
          </a:bodyPr>
          <a:lstStyle/>
          <a:p>
            <a:pPr marL="257162" indent="-257162" defTabSz="685800" eaLnBrk="1" hangingPunct="1">
              <a:lnSpc>
                <a:spcPct val="80000"/>
              </a:lnSpc>
              <a:spcBef>
                <a:spcPts val="900"/>
              </a:spcBef>
              <a:buClr>
                <a:schemeClr val="accent2"/>
              </a:buClr>
              <a:defRPr/>
            </a:pPr>
            <a:endParaRPr lang="en-US" sz="825" kern="0" dirty="0">
              <a:solidFill>
                <a:srgbClr val="00B0F0"/>
              </a:solidFill>
              <a:latin typeface="Roboto Mono" panose="020B0604020202020204" charset="0"/>
              <a:ea typeface="Roboto Mono" panose="020B0604020202020204" charset="0"/>
              <a:cs typeface="+mn-cs"/>
            </a:endParaRPr>
          </a:p>
          <a:p>
            <a:pPr marL="257162" indent="-257162" defTabSz="685800" eaLnBrk="1" hangingPunct="1">
              <a:lnSpc>
                <a:spcPct val="80000"/>
              </a:lnSpc>
              <a:spcBef>
                <a:spcPts val="900"/>
              </a:spcBef>
              <a:buClr>
                <a:schemeClr val="accent2"/>
              </a:buClr>
              <a:defRPr/>
            </a:pPr>
            <a:r>
              <a:rPr lang="en-US" sz="1800" kern="0" dirty="0">
                <a:solidFill>
                  <a:srgbClr val="0070C0"/>
                </a:solidFill>
                <a:latin typeface="Roboto Mono" panose="020B0604020202020204" charset="0"/>
                <a:ea typeface="Roboto Mono" panose="020B0604020202020204" charset="0"/>
                <a:cs typeface="+mn-cs"/>
              </a:rPr>
              <a:t>def max-value(state):</a:t>
            </a:r>
          </a:p>
          <a:p>
            <a:pPr marL="557185" lvl="1" indent="-214303" defTabSz="685800" eaLnBrk="1" hangingPunct="1">
              <a:lnSpc>
                <a:spcPct val="80000"/>
              </a:lnSpc>
              <a:spcBef>
                <a:spcPct val="20000"/>
              </a:spcBef>
              <a:buClr>
                <a:schemeClr val="tx1"/>
              </a:buClr>
              <a:defRPr/>
            </a:pPr>
            <a:r>
              <a:rPr lang="en-US" sz="1800" dirty="0">
                <a:latin typeface="Roboto Mono" panose="020B0604020202020204" charset="0"/>
                <a:ea typeface="Roboto Mono" panose="020B0604020202020204" charset="0"/>
              </a:rPr>
              <a:t>i</a:t>
            </a:r>
            <a:r>
              <a:rPr lang="en-US" sz="1800" kern="0" dirty="0">
                <a:latin typeface="Roboto Mono" panose="020B0604020202020204" charset="0"/>
                <a:ea typeface="Roboto Mono" panose="020B0604020202020204" charset="0"/>
              </a:rPr>
              <a:t>f the state is a terminal state:</a:t>
            </a:r>
          </a:p>
          <a:p>
            <a:pPr marL="557185" lvl="1" indent="-214303" defTabSz="685800" eaLnBrk="1" hangingPunct="1">
              <a:lnSpc>
                <a:spcPct val="80000"/>
              </a:lnSpc>
              <a:spcBef>
                <a:spcPct val="20000"/>
              </a:spcBef>
              <a:buClr>
                <a:schemeClr val="tx1"/>
              </a:buClr>
              <a:defRPr/>
            </a:pPr>
            <a:r>
              <a:rPr lang="en-US" sz="1800" dirty="0">
                <a:latin typeface="Roboto Mono" panose="020B0604020202020204" charset="0"/>
                <a:ea typeface="Roboto Mono" panose="020B0604020202020204" charset="0"/>
              </a:rPr>
              <a:t>		 return the state’s utility</a:t>
            </a:r>
            <a:endParaRPr lang="en-US" sz="1800" kern="0" dirty="0">
              <a:latin typeface="Roboto Mono" panose="020B0604020202020204" charset="0"/>
              <a:ea typeface="Roboto Mono" panose="020B0604020202020204" charset="0"/>
            </a:endParaRPr>
          </a:p>
          <a:p>
            <a:pPr marL="557185" lvl="1" indent="-214303" defTabSz="685800" eaLnBrk="1" hangingPunct="1">
              <a:lnSpc>
                <a:spcPct val="80000"/>
              </a:lnSpc>
              <a:spcBef>
                <a:spcPct val="20000"/>
              </a:spcBef>
              <a:buClr>
                <a:schemeClr val="tx1"/>
              </a:buClr>
              <a:defRPr/>
            </a:pPr>
            <a:r>
              <a:rPr lang="en-US" sz="1800" kern="0" dirty="0">
                <a:latin typeface="Roboto Mono" panose="020B0604020202020204" charset="0"/>
                <a:ea typeface="Roboto Mono" panose="020B0604020202020204" charset="0"/>
              </a:rPr>
              <a:t>initialize v = </a:t>
            </a:r>
            <a:r>
              <a:rPr lang="en-US" sz="1800" kern="0" dirty="0">
                <a:latin typeface="Roboto Mono" panose="020B0604020202020204" charset="0"/>
                <a:ea typeface="Roboto Mono" panose="020B0604020202020204" charset="0"/>
                <a:cs typeface="Times New Roman" pitchFamily="18" charset="0"/>
              </a:rPr>
              <a:t>-∞</a:t>
            </a:r>
          </a:p>
          <a:p>
            <a:pPr marL="557185" lvl="1" indent="-214303" defTabSz="685800" eaLnBrk="1" hangingPunct="1">
              <a:lnSpc>
                <a:spcPct val="80000"/>
              </a:lnSpc>
              <a:spcBef>
                <a:spcPct val="20000"/>
              </a:spcBef>
              <a:buClr>
                <a:schemeClr val="tx1"/>
              </a:buClr>
              <a:defRPr/>
            </a:pPr>
            <a:r>
              <a:rPr lang="en-US" sz="1800" kern="0" dirty="0">
                <a:latin typeface="Roboto Mono" panose="020B0604020202020204" charset="0"/>
                <a:ea typeface="Roboto Mono" panose="020B0604020202020204" charset="0"/>
              </a:rPr>
              <a:t>for each successor of state:</a:t>
            </a:r>
          </a:p>
          <a:p>
            <a:pPr marL="857207" lvl="2" indent="-171442" defTabSz="685800" eaLnBrk="1" hangingPunct="1">
              <a:lnSpc>
                <a:spcPct val="80000"/>
              </a:lnSpc>
              <a:spcBef>
                <a:spcPct val="20000"/>
              </a:spcBef>
              <a:buClr>
                <a:schemeClr val="accent2"/>
              </a:buClr>
              <a:defRPr/>
            </a:pPr>
            <a:r>
              <a:rPr lang="en-US" sz="1800" kern="0" dirty="0">
                <a:latin typeface="Roboto Mono" panose="020B0604020202020204" charset="0"/>
                <a:ea typeface="Roboto Mono" panose="020B0604020202020204" charset="0"/>
              </a:rPr>
              <a:t>v = max(v, </a:t>
            </a:r>
            <a:r>
              <a:rPr lang="en-US" sz="1800" kern="0" dirty="0">
                <a:solidFill>
                  <a:srgbClr val="C00000"/>
                </a:solidFill>
                <a:latin typeface="Roboto Mono" panose="020B0604020202020204" charset="0"/>
                <a:ea typeface="Roboto Mono" panose="020B0604020202020204" charset="0"/>
              </a:rPr>
              <a:t>min-value(successor)</a:t>
            </a:r>
            <a:r>
              <a:rPr lang="en-US" sz="1800" kern="0" dirty="0">
                <a:latin typeface="Roboto Mono" panose="020B0604020202020204" charset="0"/>
                <a:ea typeface="Roboto Mono" panose="020B0604020202020204" charset="0"/>
              </a:rPr>
              <a:t>)</a:t>
            </a:r>
          </a:p>
          <a:p>
            <a:pPr marL="557185" lvl="1" indent="-214303" defTabSz="685800" eaLnBrk="1" hangingPunct="1">
              <a:lnSpc>
                <a:spcPct val="80000"/>
              </a:lnSpc>
              <a:spcBef>
                <a:spcPct val="20000"/>
              </a:spcBef>
              <a:buClr>
                <a:schemeClr val="tx1"/>
              </a:buClr>
              <a:defRPr/>
            </a:pPr>
            <a:r>
              <a:rPr lang="en-US" sz="1800" kern="0" dirty="0">
                <a:latin typeface="Roboto Mono" panose="020B0604020202020204" charset="0"/>
                <a:ea typeface="Roboto Mono" panose="020B0604020202020204" charset="0"/>
              </a:rPr>
              <a:t>return v</a:t>
            </a:r>
          </a:p>
        </p:txBody>
      </p:sp>
      <p:sp>
        <p:nvSpPr>
          <p:cNvPr id="21" name="Left-Right Arrow 62">
            <a:extLst>
              <a:ext uri="{FF2B5EF4-FFF2-40B4-BE49-F238E27FC236}">
                <a16:creationId xmlns:a16="http://schemas.microsoft.com/office/drawing/2014/main" id="{EEE7236B-098D-4279-BA33-D8A5275E43A7}"/>
              </a:ext>
            </a:extLst>
          </p:cNvPr>
          <p:cNvSpPr/>
          <p:nvPr/>
        </p:nvSpPr>
        <p:spPr>
          <a:xfrm>
            <a:off x="5422222" y="3159922"/>
            <a:ext cx="742950" cy="514350"/>
          </a:xfrm>
          <a:prstGeom prst="leftRightArrow">
            <a:avLst/>
          </a:prstGeom>
          <a:solidFill>
            <a:srgbClr val="BD92D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3" name="Rounded Rectangle 59">
            <a:extLst>
              <a:ext uri="{FF2B5EF4-FFF2-40B4-BE49-F238E27FC236}">
                <a16:creationId xmlns:a16="http://schemas.microsoft.com/office/drawing/2014/main" id="{4A8ED793-CB04-4139-BB3E-B2DF93762E48}"/>
              </a:ext>
            </a:extLst>
          </p:cNvPr>
          <p:cNvSpPr/>
          <p:nvPr/>
        </p:nvSpPr>
        <p:spPr>
          <a:xfrm>
            <a:off x="6184221" y="2362997"/>
            <a:ext cx="5262561" cy="2169928"/>
          </a:xfrm>
          <a:prstGeom prst="roundRect">
            <a:avLst/>
          </a:prstGeom>
          <a:solidFill>
            <a:srgbClr val="F6D7D9"/>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5" name="Content Placeholder 2">
            <a:extLst>
              <a:ext uri="{FF2B5EF4-FFF2-40B4-BE49-F238E27FC236}">
                <a16:creationId xmlns:a16="http://schemas.microsoft.com/office/drawing/2014/main" id="{D6E08DF2-1385-42BA-8A65-330FA74EC249}"/>
              </a:ext>
            </a:extLst>
          </p:cNvPr>
          <p:cNvSpPr txBox="1">
            <a:spLocks/>
          </p:cNvSpPr>
          <p:nvPr/>
        </p:nvSpPr>
        <p:spPr bwMode="auto">
          <a:xfrm>
            <a:off x="6241372" y="2566197"/>
            <a:ext cx="5205410" cy="1974374"/>
          </a:xfrm>
          <a:prstGeom prst="rect">
            <a:avLst/>
          </a:prstGeom>
          <a:noFill/>
          <a:ln w="9525">
            <a:noFill/>
            <a:miter lim="800000"/>
            <a:headEnd/>
            <a:tailEnd/>
          </a:ln>
        </p:spPr>
        <p:txBody>
          <a:bodyPr vert="horz" wrap="square" lIns="68577" tIns="34289" rIns="68577" bIns="34289" numCol="1" anchor="t" anchorCtr="0" compatLnSpc="1">
            <a:prstTxWarp prst="textNoShape">
              <a:avLst/>
            </a:prstTxWarp>
          </a:bodyPr>
          <a:lstStyle/>
          <a:p>
            <a:pPr marL="257162" indent="-257162" defTabSz="685800" eaLnBrk="1" hangingPunct="1">
              <a:lnSpc>
                <a:spcPct val="80000"/>
              </a:lnSpc>
              <a:spcBef>
                <a:spcPts val="900"/>
              </a:spcBef>
              <a:buClr>
                <a:schemeClr val="accent2"/>
              </a:buClr>
              <a:defRPr/>
            </a:pPr>
            <a:r>
              <a:rPr lang="en-US" sz="1800" kern="0" dirty="0">
                <a:solidFill>
                  <a:srgbClr val="C00000"/>
                </a:solidFill>
                <a:latin typeface="Roboto Mono" panose="020B0604020202020204" charset="0"/>
                <a:ea typeface="Roboto Mono" panose="020B0604020202020204" charset="0"/>
                <a:cs typeface="+mn-cs"/>
              </a:rPr>
              <a:t>def min-value(state):</a:t>
            </a:r>
          </a:p>
          <a:p>
            <a:pPr marL="557185" lvl="1" indent="-214303" defTabSz="685800" eaLnBrk="1" hangingPunct="1">
              <a:lnSpc>
                <a:spcPct val="80000"/>
              </a:lnSpc>
              <a:spcBef>
                <a:spcPct val="20000"/>
              </a:spcBef>
              <a:buClr>
                <a:schemeClr val="tx1"/>
              </a:buClr>
              <a:defRPr/>
            </a:pPr>
            <a:r>
              <a:rPr lang="en-US" sz="1800" dirty="0">
                <a:latin typeface="Roboto Mono" panose="020B0604020202020204" charset="0"/>
                <a:ea typeface="Roboto Mono" panose="020B0604020202020204" charset="0"/>
              </a:rPr>
              <a:t>i</a:t>
            </a:r>
            <a:r>
              <a:rPr lang="en-US" sz="1800" kern="0" dirty="0">
                <a:latin typeface="Roboto Mono" panose="020B0604020202020204" charset="0"/>
                <a:ea typeface="Roboto Mono" panose="020B0604020202020204" charset="0"/>
              </a:rPr>
              <a:t>f the state is a terminal state:</a:t>
            </a:r>
          </a:p>
          <a:p>
            <a:pPr marL="557185" lvl="1" indent="-214303" defTabSz="685800" eaLnBrk="1" hangingPunct="1">
              <a:lnSpc>
                <a:spcPct val="80000"/>
              </a:lnSpc>
              <a:spcBef>
                <a:spcPct val="20000"/>
              </a:spcBef>
              <a:buClr>
                <a:schemeClr val="tx1"/>
              </a:buClr>
              <a:defRPr/>
            </a:pPr>
            <a:r>
              <a:rPr lang="en-US" sz="1800" dirty="0">
                <a:latin typeface="Roboto Mono" panose="020B0604020202020204" charset="0"/>
                <a:ea typeface="Roboto Mono" panose="020B0604020202020204" charset="0"/>
              </a:rPr>
              <a:t>		 return the state’s utility</a:t>
            </a:r>
            <a:endParaRPr lang="en-US" sz="1800" kern="0" dirty="0">
              <a:latin typeface="Roboto Mono" panose="020B0604020202020204" charset="0"/>
              <a:ea typeface="Roboto Mono" panose="020B0604020202020204" charset="0"/>
            </a:endParaRPr>
          </a:p>
          <a:p>
            <a:pPr marL="557185" lvl="1" indent="-214303" defTabSz="685800" eaLnBrk="1" hangingPunct="1">
              <a:lnSpc>
                <a:spcPct val="80000"/>
              </a:lnSpc>
              <a:spcBef>
                <a:spcPct val="20000"/>
              </a:spcBef>
              <a:buClr>
                <a:schemeClr val="tx1"/>
              </a:buClr>
              <a:defRPr/>
            </a:pPr>
            <a:r>
              <a:rPr lang="en-US" sz="1800" kern="0" dirty="0">
                <a:latin typeface="Roboto Mono" panose="020B0604020202020204" charset="0"/>
                <a:ea typeface="Roboto Mono" panose="020B0604020202020204" charset="0"/>
              </a:rPr>
              <a:t>initialize v = </a:t>
            </a:r>
            <a:r>
              <a:rPr lang="en-US" sz="1800" kern="0" dirty="0">
                <a:latin typeface="Roboto Mono" panose="020B0604020202020204" charset="0"/>
                <a:ea typeface="Roboto Mono" panose="020B0604020202020204" charset="0"/>
                <a:cs typeface="Times New Roman" pitchFamily="18" charset="0"/>
              </a:rPr>
              <a:t>+∞</a:t>
            </a:r>
          </a:p>
          <a:p>
            <a:pPr marL="557185" lvl="1" indent="-214303" defTabSz="685800" eaLnBrk="1" hangingPunct="1">
              <a:lnSpc>
                <a:spcPct val="80000"/>
              </a:lnSpc>
              <a:spcBef>
                <a:spcPct val="20000"/>
              </a:spcBef>
              <a:buClr>
                <a:schemeClr val="tx1"/>
              </a:buClr>
              <a:defRPr/>
            </a:pPr>
            <a:r>
              <a:rPr lang="en-US" sz="1800" kern="0" dirty="0">
                <a:latin typeface="Roboto Mono" panose="020B0604020202020204" charset="0"/>
                <a:ea typeface="Roboto Mono" panose="020B0604020202020204" charset="0"/>
              </a:rPr>
              <a:t>for each successor of state:</a:t>
            </a:r>
          </a:p>
          <a:p>
            <a:pPr marL="857207" lvl="2" indent="-171442" defTabSz="685800" eaLnBrk="1" hangingPunct="1">
              <a:lnSpc>
                <a:spcPct val="80000"/>
              </a:lnSpc>
              <a:spcBef>
                <a:spcPct val="20000"/>
              </a:spcBef>
              <a:buClr>
                <a:schemeClr val="accent2"/>
              </a:buClr>
              <a:defRPr/>
            </a:pPr>
            <a:r>
              <a:rPr lang="en-US" sz="1800" kern="0" dirty="0">
                <a:latin typeface="Roboto Mono" panose="020B0604020202020204" charset="0"/>
                <a:ea typeface="Roboto Mono" panose="020B0604020202020204" charset="0"/>
              </a:rPr>
              <a:t>v = min(v, </a:t>
            </a:r>
            <a:r>
              <a:rPr lang="en-US" sz="1800" kern="0" dirty="0">
                <a:solidFill>
                  <a:srgbClr val="0070C0"/>
                </a:solidFill>
                <a:latin typeface="Roboto Mono" panose="020B0604020202020204" charset="0"/>
                <a:ea typeface="Roboto Mono" panose="020B0604020202020204" charset="0"/>
              </a:rPr>
              <a:t>max-value(successor)</a:t>
            </a:r>
            <a:r>
              <a:rPr lang="en-US" sz="1800" kern="0" dirty="0">
                <a:latin typeface="Roboto Mono" panose="020B0604020202020204" charset="0"/>
                <a:ea typeface="Roboto Mono" panose="020B0604020202020204" charset="0"/>
              </a:rPr>
              <a:t>)</a:t>
            </a:r>
          </a:p>
          <a:p>
            <a:pPr marL="557185" lvl="1" indent="-214303" defTabSz="685800" eaLnBrk="1" hangingPunct="1">
              <a:lnSpc>
                <a:spcPct val="80000"/>
              </a:lnSpc>
              <a:spcBef>
                <a:spcPct val="20000"/>
              </a:spcBef>
              <a:buClr>
                <a:schemeClr val="tx1"/>
              </a:buClr>
              <a:defRPr/>
            </a:pPr>
            <a:r>
              <a:rPr lang="en-US" sz="1800" kern="0" dirty="0">
                <a:latin typeface="Roboto Mono" panose="020B0604020202020204" charset="0"/>
                <a:ea typeface="Roboto Mono" panose="020B0604020202020204" charset="0"/>
              </a:rPr>
              <a:t>return v</a:t>
            </a:r>
          </a:p>
        </p:txBody>
      </p:sp>
    </p:spTree>
    <p:extLst>
      <p:ext uri="{BB962C8B-B14F-4D97-AF65-F5344CB8AC3E}">
        <p14:creationId xmlns:p14="http://schemas.microsoft.com/office/powerpoint/2010/main" val="84220171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g92b3bf485b_0_0"/>
          <p:cNvSpPr txBox="1">
            <a:spLocks noGrp="1"/>
          </p:cNvSpPr>
          <p:nvPr>
            <p:ph type="body" idx="1"/>
          </p:nvPr>
        </p:nvSpPr>
        <p:spPr>
          <a:xfrm>
            <a:off x="399675" y="1299625"/>
            <a:ext cx="10408500" cy="4695000"/>
          </a:xfrm>
          <a:prstGeom prst="rect">
            <a:avLst/>
          </a:prstGeom>
          <a:no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a:lnSpc>
                <a:spcPct val="100000"/>
              </a:lnSpc>
              <a:spcBef>
                <a:spcPct val="20000"/>
              </a:spcBef>
              <a:spcAft>
                <a:spcPct val="0"/>
              </a:spcAft>
            </a:pPr>
            <a:endParaRPr lang="en-US" b="1">
              <a:cs typeface="Arial"/>
            </a:endParaRPr>
          </a:p>
          <a:p>
            <a:pPr>
              <a:lnSpc>
                <a:spcPct val="100000"/>
              </a:lnSpc>
              <a:spcBef>
                <a:spcPct val="20000"/>
              </a:spcBef>
              <a:spcAft>
                <a:spcPct val="0"/>
              </a:spcAft>
            </a:pPr>
            <a:r>
              <a:rPr lang="en-US" b="1">
                <a:cs typeface="Arial"/>
              </a:rPr>
              <a:t>Definition of optimal play for MAX assumes MIN plays optimally: </a:t>
            </a:r>
            <a:endParaRPr lang="en-US"/>
          </a:p>
          <a:p>
            <a:pPr lvl="1">
              <a:lnSpc>
                <a:spcPct val="100000"/>
              </a:lnSpc>
              <a:spcBef>
                <a:spcPct val="20000"/>
              </a:spcBef>
              <a:spcAft>
                <a:spcPct val="0"/>
              </a:spcAft>
            </a:pPr>
            <a:r>
              <a:rPr lang="en-US" i="1">
                <a:solidFill>
                  <a:schemeClr val="accent2"/>
                </a:solidFill>
                <a:cs typeface="Arial"/>
              </a:rPr>
              <a:t>Maximizes worst-case outcome </a:t>
            </a:r>
            <a:r>
              <a:rPr lang="en-US">
                <a:cs typeface="Arial"/>
              </a:rPr>
              <a:t>for MAX.</a:t>
            </a:r>
            <a:endParaRPr lang="en-US"/>
          </a:p>
          <a:p>
            <a:pPr lvl="1">
              <a:lnSpc>
                <a:spcPct val="100000"/>
              </a:lnSpc>
              <a:spcBef>
                <a:spcPct val="20000"/>
              </a:spcBef>
              <a:spcAft>
                <a:spcPct val="0"/>
              </a:spcAft>
            </a:pPr>
            <a:r>
              <a:rPr lang="en-US">
                <a:cs typeface="Arial"/>
              </a:rPr>
              <a:t>(Classic game theoretic strategy)</a:t>
            </a:r>
            <a:endParaRPr lang="en-US"/>
          </a:p>
          <a:p>
            <a:pPr lvl="1">
              <a:lnSpc>
                <a:spcPct val="100000"/>
              </a:lnSpc>
              <a:spcBef>
                <a:spcPct val="20000"/>
              </a:spcBef>
              <a:spcAft>
                <a:spcPct val="0"/>
              </a:spcAft>
            </a:pPr>
            <a:endParaRPr lang="en-US"/>
          </a:p>
          <a:p>
            <a:pPr>
              <a:lnSpc>
                <a:spcPct val="100000"/>
              </a:lnSpc>
              <a:spcBef>
                <a:spcPct val="20000"/>
              </a:spcBef>
              <a:spcAft>
                <a:spcPct val="0"/>
              </a:spcAft>
            </a:pPr>
            <a:r>
              <a:rPr lang="en-US" b="1">
                <a:cs typeface="Arial"/>
              </a:rPr>
              <a:t>But if MIN does not play optimally, MAX will do even better.  </a:t>
            </a:r>
            <a:endParaRPr lang="en-US"/>
          </a:p>
          <a:p>
            <a:pPr lvl="1">
              <a:lnSpc>
                <a:spcPct val="100000"/>
              </a:lnSpc>
              <a:spcBef>
                <a:spcPct val="20000"/>
              </a:spcBef>
              <a:spcAft>
                <a:spcPct val="0"/>
              </a:spcAft>
            </a:pPr>
            <a:r>
              <a:rPr lang="en-US">
                <a:cs typeface="Arial"/>
              </a:rPr>
              <a:t>This theorem is not hard to prove</a:t>
            </a:r>
            <a:endParaRPr lang="en-US"/>
          </a:p>
          <a:p>
            <a:pPr>
              <a:lnSpc>
                <a:spcPct val="100000"/>
              </a:lnSpc>
              <a:spcBef>
                <a:spcPct val="20000"/>
              </a:spcBef>
              <a:spcAft>
                <a:spcPct val="0"/>
              </a:spcAft>
            </a:pPr>
            <a:endParaRPr lang="en-US"/>
          </a:p>
          <a:p>
            <a:pPr algn="l">
              <a:lnSpc>
                <a:spcPct val="100000"/>
              </a:lnSpc>
              <a:spcBef>
                <a:spcPct val="20000"/>
              </a:spcBef>
              <a:spcAft>
                <a:spcPct val="0"/>
              </a:spcAft>
              <a:buSzPts val="2000"/>
            </a:pPr>
            <a:endParaRPr lang="en-US"/>
          </a:p>
          <a:p>
            <a:pPr lvl="0" algn="l">
              <a:lnSpc>
                <a:spcPct val="110000"/>
              </a:lnSpc>
              <a:spcBef>
                <a:spcPct val="20000"/>
              </a:spcBef>
              <a:spcAft>
                <a:spcPct val="0"/>
              </a:spcAft>
              <a:buSzPts val="2000"/>
            </a:pPr>
            <a:endParaRPr lang="en-US" b="1">
              <a:cs typeface="Arial"/>
            </a:endParaRPr>
          </a:p>
        </p:txBody>
      </p:sp>
      <p:sp>
        <p:nvSpPr>
          <p:cNvPr id="74" name="Google Shape;74;g92b3bf485b_0_0"/>
          <p:cNvSpPr txBox="1"/>
          <p:nvPr/>
        </p:nvSpPr>
        <p:spPr>
          <a:xfrm>
            <a:off x="10949275" y="6478075"/>
            <a:ext cx="2259300" cy="1359600"/>
          </a:xfrm>
          <a:prstGeom prst="rect">
            <a:avLst/>
          </a:prstGeom>
          <a:noFill/>
          <a:ln>
            <a:noFill/>
          </a:ln>
        </p:spPr>
        <p:txBody>
          <a:bodyPr spcFirstLastPara="1" wrap="square" lIns="91425" tIns="91425" rIns="91425" bIns="91425" anchor="t" anchorCtr="0">
            <a:noAutofit/>
          </a:bodyPr>
          <a:lstStyle/>
          <a:p>
            <a:pPr>
              <a:buSzPts val="1400"/>
            </a:pPr>
            <a:r>
              <a:rPr lang="en-US" sz="1400" b="0" i="0" u="none" strike="noStrike" cap="none" dirty="0">
                <a:solidFill>
                  <a:srgbClr val="FFFFFF"/>
                </a:solidFill>
                <a:latin typeface="Open Sans SemiBold"/>
                <a:ea typeface="Open Sans SemiBold"/>
                <a:cs typeface="Open Sans SemiBold"/>
                <a:sym typeface="Open Sans SemiBold"/>
              </a:rPr>
              <a:t>CIS </a:t>
            </a:r>
            <a:r>
              <a:rPr lang="en-US" dirty="0">
                <a:solidFill>
                  <a:srgbClr val="FFFFFF"/>
                </a:solidFill>
                <a:latin typeface="Open Sans SemiBold"/>
                <a:ea typeface="Open Sans SemiBold"/>
                <a:cs typeface="Open Sans SemiBold"/>
                <a:sym typeface="Open Sans SemiBold"/>
              </a:rPr>
              <a:t>421/521  </a:t>
            </a:r>
            <a:r>
              <a:rPr lang="en-US" sz="1400" b="0" i="0" u="none" strike="noStrike" cap="none" dirty="0">
                <a:solidFill>
                  <a:srgbClr val="FFFFFF"/>
                </a:solidFill>
                <a:latin typeface="Open Sans SemiBold"/>
                <a:ea typeface="Open Sans SemiBold"/>
                <a:cs typeface="Open Sans SemiBold"/>
                <a:sym typeface="Open Sans SemiBold"/>
              </a:rPr>
              <a:t>|</a:t>
            </a:r>
            <a:r>
              <a:rPr lang="en-US" dirty="0">
                <a:solidFill>
                  <a:srgbClr val="FFFFFF"/>
                </a:solidFill>
                <a:latin typeface="Open Sans SemiBold"/>
                <a:ea typeface="Open Sans SemiBold"/>
                <a:cs typeface="Open Sans SemiBold"/>
                <a:sym typeface="Open Sans SemiBold"/>
              </a:rPr>
              <a:t> 35</a:t>
            </a:r>
            <a:endParaRPr sz="1400" b="0" i="0" u="none" strike="noStrike" cap="none" dirty="0">
              <a:solidFill>
                <a:srgbClr val="FFFFFF"/>
              </a:solidFill>
              <a:latin typeface="Open Sans SemiBold"/>
              <a:ea typeface="Open Sans SemiBold"/>
              <a:cs typeface="Open Sans SemiBold"/>
              <a:sym typeface="Open Sans SemiBold"/>
            </a:endParaRPr>
          </a:p>
        </p:txBody>
      </p:sp>
      <p:sp>
        <p:nvSpPr>
          <p:cNvPr id="82" name="Google Shape;82;g92b3bf485b_0_0"/>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Autofit/>
          </a:bodyPr>
          <a:lstStyle/>
          <a:p>
            <a:pPr>
              <a:buClr>
                <a:schemeClr val="accent1"/>
              </a:buClr>
            </a:pPr>
            <a:r>
              <a:rPr lang="en-US" sz="3400">
                <a:latin typeface="Arial"/>
                <a:cs typeface="Arial"/>
              </a:rPr>
              <a:t>What if MIN does not play optimally?</a:t>
            </a:r>
            <a:endParaRPr lang="en-US" sz="3400" b="0"/>
          </a:p>
          <a:p>
            <a:pPr>
              <a:buClr>
                <a:schemeClr val="accent1"/>
              </a:buClr>
            </a:pPr>
            <a:endParaRPr lang="en-US" sz="3400">
              <a:cs typeface="Arial"/>
            </a:endParaRPr>
          </a:p>
        </p:txBody>
      </p:sp>
      <p:pic>
        <p:nvPicPr>
          <p:cNvPr id="86" name="Google Shape;86;g92b3bf485b_0_0"/>
          <p:cNvPicPr preferRelativeResize="0"/>
          <p:nvPr/>
        </p:nvPicPr>
        <p:blipFill rotWithShape="1">
          <a:blip r:embed="rId3">
            <a:alphaModFix/>
          </a:blip>
          <a:srcRect l="46493" t="230" r="43071" b="-230"/>
          <a:stretch/>
        </p:blipFill>
        <p:spPr>
          <a:xfrm>
            <a:off x="11603925" y="0"/>
            <a:ext cx="590700" cy="3772950"/>
          </a:xfrm>
          <a:prstGeom prst="rect">
            <a:avLst/>
          </a:prstGeom>
          <a:noFill/>
          <a:ln>
            <a:noFill/>
          </a:ln>
        </p:spPr>
      </p:pic>
      <p:sp>
        <p:nvSpPr>
          <p:cNvPr id="87" name="Google Shape;87;g92b3bf485b_0_0"/>
          <p:cNvSpPr/>
          <p:nvPr/>
        </p:nvSpPr>
        <p:spPr>
          <a:xfrm>
            <a:off x="11603919" y="3696759"/>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Tree>
    <p:extLst>
      <p:ext uri="{BB962C8B-B14F-4D97-AF65-F5344CB8AC3E}">
        <p14:creationId xmlns:p14="http://schemas.microsoft.com/office/powerpoint/2010/main" val="115088582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72" name="Rounded Rectangle 58">
            <a:extLst>
              <a:ext uri="{FF2B5EF4-FFF2-40B4-BE49-F238E27FC236}">
                <a16:creationId xmlns:a16="http://schemas.microsoft.com/office/drawing/2014/main" id="{EF1F8FB1-77A7-470B-8369-70912ABFE2F7}"/>
              </a:ext>
            </a:extLst>
          </p:cNvPr>
          <p:cNvSpPr/>
          <p:nvPr/>
        </p:nvSpPr>
        <p:spPr>
          <a:xfrm>
            <a:off x="226219" y="3683366"/>
            <a:ext cx="5262559" cy="2187826"/>
          </a:xfrm>
          <a:prstGeom prst="roundRect">
            <a:avLst/>
          </a:prstGeom>
          <a:solidFill>
            <a:srgbClr val="0066CC">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16" name="Content Placeholder 2">
            <a:extLst>
              <a:ext uri="{FF2B5EF4-FFF2-40B4-BE49-F238E27FC236}">
                <a16:creationId xmlns:a16="http://schemas.microsoft.com/office/drawing/2014/main" id="{1A0EBC81-D24D-B942-AB58-A4FD3979981F}"/>
              </a:ext>
            </a:extLst>
          </p:cNvPr>
          <p:cNvSpPr txBox="1">
            <a:spLocks/>
          </p:cNvSpPr>
          <p:nvPr/>
        </p:nvSpPr>
        <p:spPr bwMode="auto">
          <a:xfrm>
            <a:off x="226219" y="3653883"/>
            <a:ext cx="5262559" cy="2247425"/>
          </a:xfrm>
          <a:prstGeom prst="rect">
            <a:avLst/>
          </a:prstGeom>
          <a:noFill/>
          <a:ln w="9525">
            <a:noFill/>
            <a:miter lim="800000"/>
            <a:headEnd/>
            <a:tailEnd/>
          </a:ln>
        </p:spPr>
        <p:txBody>
          <a:bodyPr vert="horz" wrap="square" lIns="68577" tIns="34289" rIns="68577" bIns="34289" numCol="1" anchor="t" anchorCtr="0" compatLnSpc="1">
            <a:prstTxWarp prst="textNoShape">
              <a:avLst/>
            </a:prstTxWarp>
          </a:bodyPr>
          <a:lstStyle/>
          <a:p>
            <a:pPr marL="257162" indent="-257162" defTabSz="685800" eaLnBrk="1" hangingPunct="1">
              <a:lnSpc>
                <a:spcPct val="80000"/>
              </a:lnSpc>
              <a:spcBef>
                <a:spcPts val="900"/>
              </a:spcBef>
              <a:buClr>
                <a:schemeClr val="accent2"/>
              </a:buClr>
              <a:defRPr/>
            </a:pPr>
            <a:endParaRPr lang="en-US" sz="825" kern="0" dirty="0">
              <a:solidFill>
                <a:srgbClr val="00B0F0"/>
              </a:solidFill>
              <a:latin typeface="Roboto Mono" panose="020B0604020202020204" charset="0"/>
              <a:ea typeface="Roboto Mono" panose="020B0604020202020204" charset="0"/>
              <a:cs typeface="+mn-cs"/>
            </a:endParaRPr>
          </a:p>
          <a:p>
            <a:pPr marL="257162" indent="-257162" defTabSz="685800" eaLnBrk="1" hangingPunct="1">
              <a:lnSpc>
                <a:spcPct val="80000"/>
              </a:lnSpc>
              <a:spcBef>
                <a:spcPts val="900"/>
              </a:spcBef>
              <a:buClr>
                <a:schemeClr val="accent2"/>
              </a:buClr>
              <a:defRPr/>
            </a:pPr>
            <a:r>
              <a:rPr lang="en-US" sz="1800" kern="0" dirty="0">
                <a:solidFill>
                  <a:srgbClr val="0070C0"/>
                </a:solidFill>
                <a:latin typeface="Roboto Mono" panose="020B0604020202020204" charset="0"/>
                <a:ea typeface="Roboto Mono" panose="020B0604020202020204" charset="0"/>
                <a:cs typeface="+mn-cs"/>
              </a:rPr>
              <a:t>def max-value(state):</a:t>
            </a:r>
          </a:p>
          <a:p>
            <a:pPr marL="557185" lvl="1" indent="-214303" defTabSz="685800" eaLnBrk="1" hangingPunct="1">
              <a:lnSpc>
                <a:spcPct val="80000"/>
              </a:lnSpc>
              <a:spcBef>
                <a:spcPct val="20000"/>
              </a:spcBef>
              <a:buClr>
                <a:schemeClr val="tx1"/>
              </a:buClr>
              <a:defRPr/>
            </a:pPr>
            <a:r>
              <a:rPr lang="en-US" sz="1800" dirty="0">
                <a:latin typeface="Roboto Mono" panose="020B0604020202020204" charset="0"/>
                <a:ea typeface="Roboto Mono" panose="020B0604020202020204" charset="0"/>
              </a:rPr>
              <a:t>i</a:t>
            </a:r>
            <a:r>
              <a:rPr lang="en-US" sz="1800" kern="0" dirty="0">
                <a:latin typeface="Roboto Mono" panose="020B0604020202020204" charset="0"/>
                <a:ea typeface="Roboto Mono" panose="020B0604020202020204" charset="0"/>
              </a:rPr>
              <a:t>f the state is a terminal state:</a:t>
            </a:r>
          </a:p>
          <a:p>
            <a:pPr marL="557185" lvl="1" indent="-214303" defTabSz="685800" eaLnBrk="1" hangingPunct="1">
              <a:lnSpc>
                <a:spcPct val="80000"/>
              </a:lnSpc>
              <a:spcBef>
                <a:spcPct val="20000"/>
              </a:spcBef>
              <a:buClr>
                <a:schemeClr val="tx1"/>
              </a:buClr>
              <a:defRPr/>
            </a:pPr>
            <a:r>
              <a:rPr lang="en-US" sz="1800" dirty="0">
                <a:latin typeface="Roboto Mono" panose="020B0604020202020204" charset="0"/>
                <a:ea typeface="Roboto Mono" panose="020B0604020202020204" charset="0"/>
              </a:rPr>
              <a:t>		 return the state’s utility</a:t>
            </a:r>
            <a:endParaRPr lang="en-US" sz="1800" kern="0" dirty="0">
              <a:latin typeface="Roboto Mono" panose="020B0604020202020204" charset="0"/>
              <a:ea typeface="Roboto Mono" panose="020B0604020202020204" charset="0"/>
            </a:endParaRPr>
          </a:p>
          <a:p>
            <a:pPr marL="557185" lvl="1" indent="-214303" defTabSz="685800" eaLnBrk="1" hangingPunct="1">
              <a:lnSpc>
                <a:spcPct val="80000"/>
              </a:lnSpc>
              <a:spcBef>
                <a:spcPct val="20000"/>
              </a:spcBef>
              <a:buClr>
                <a:schemeClr val="tx1"/>
              </a:buClr>
              <a:defRPr/>
            </a:pPr>
            <a:r>
              <a:rPr lang="en-US" sz="1800" b="1" kern="0" dirty="0">
                <a:latin typeface="Roboto Mono" panose="020B0604020202020204" charset="0"/>
                <a:ea typeface="Roboto Mono" panose="020B0604020202020204" charset="0"/>
              </a:rPr>
              <a:t>initialize v = </a:t>
            </a:r>
            <a:r>
              <a:rPr lang="en-US" sz="1800" b="1" kern="0" dirty="0">
                <a:latin typeface="Roboto Mono" panose="020B0604020202020204" charset="0"/>
                <a:ea typeface="Roboto Mono" panose="020B0604020202020204" charset="0"/>
                <a:cs typeface="Times New Roman" pitchFamily="18" charset="0"/>
              </a:rPr>
              <a:t>-∞</a:t>
            </a:r>
          </a:p>
          <a:p>
            <a:pPr marL="557185" lvl="1" indent="-214303" defTabSz="685800" eaLnBrk="1" hangingPunct="1">
              <a:lnSpc>
                <a:spcPct val="80000"/>
              </a:lnSpc>
              <a:spcBef>
                <a:spcPct val="20000"/>
              </a:spcBef>
              <a:buClr>
                <a:schemeClr val="tx1"/>
              </a:buClr>
              <a:defRPr/>
            </a:pPr>
            <a:r>
              <a:rPr lang="en-US" sz="1800" kern="0" dirty="0">
                <a:latin typeface="Roboto Mono" panose="020B0604020202020204" charset="0"/>
                <a:ea typeface="Roboto Mono" panose="020B0604020202020204" charset="0"/>
              </a:rPr>
              <a:t>for each successor of state:</a:t>
            </a:r>
          </a:p>
          <a:p>
            <a:pPr marL="857207" lvl="2" indent="-171442" defTabSz="685800" eaLnBrk="1" hangingPunct="1">
              <a:lnSpc>
                <a:spcPct val="80000"/>
              </a:lnSpc>
              <a:spcBef>
                <a:spcPct val="20000"/>
              </a:spcBef>
              <a:buClr>
                <a:schemeClr val="accent2"/>
              </a:buClr>
              <a:defRPr/>
            </a:pPr>
            <a:r>
              <a:rPr lang="en-US" sz="1800" kern="0" dirty="0">
                <a:latin typeface="Roboto Mono" panose="020B0604020202020204" charset="0"/>
                <a:ea typeface="Roboto Mono" panose="020B0604020202020204" charset="0"/>
              </a:rPr>
              <a:t>v = max(v, </a:t>
            </a:r>
            <a:r>
              <a:rPr lang="en-US" sz="1800" kern="0" dirty="0">
                <a:solidFill>
                  <a:srgbClr val="C00000"/>
                </a:solidFill>
                <a:latin typeface="Roboto Mono" panose="020B0604020202020204" charset="0"/>
                <a:ea typeface="Roboto Mono" panose="020B0604020202020204" charset="0"/>
              </a:rPr>
              <a:t>min-value(successor)</a:t>
            </a:r>
            <a:r>
              <a:rPr lang="en-US" sz="1800" kern="0" dirty="0">
                <a:latin typeface="Roboto Mono" panose="020B0604020202020204" charset="0"/>
                <a:ea typeface="Roboto Mono" panose="020B0604020202020204" charset="0"/>
              </a:rPr>
              <a:t>)</a:t>
            </a:r>
          </a:p>
          <a:p>
            <a:pPr marL="557185" lvl="1" indent="-214303" defTabSz="685800" eaLnBrk="1" hangingPunct="1">
              <a:lnSpc>
                <a:spcPct val="80000"/>
              </a:lnSpc>
              <a:spcBef>
                <a:spcPct val="20000"/>
              </a:spcBef>
              <a:buClr>
                <a:schemeClr val="tx1"/>
              </a:buClr>
              <a:defRPr/>
            </a:pPr>
            <a:r>
              <a:rPr lang="en-US" sz="1800" kern="0" dirty="0">
                <a:latin typeface="Roboto Mono" panose="020B0604020202020204" charset="0"/>
                <a:ea typeface="Roboto Mono" panose="020B0604020202020204" charset="0"/>
              </a:rPr>
              <a:t>return v</a:t>
            </a:r>
          </a:p>
        </p:txBody>
      </p:sp>
      <p:sp>
        <p:nvSpPr>
          <p:cNvPr id="63" name="Google Shape;63;p2"/>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dirty="0">
                <a:sym typeface="Symbol" pitchFamily="18" charset="2"/>
              </a:rPr>
              <a:t>Minimax Example</a:t>
            </a:r>
            <a:endParaRPr sz="3400" b="1" dirty="0">
              <a:solidFill>
                <a:srgbClr val="370661"/>
              </a:solidFill>
              <a:latin typeface="Open Sans"/>
              <a:ea typeface="Open Sans"/>
              <a:cs typeface="Open Sans"/>
              <a:sym typeface="Open Sans"/>
            </a:endParaRPr>
          </a:p>
        </p:txBody>
      </p:sp>
      <p:sp>
        <p:nvSpPr>
          <p:cNvPr id="34" name="AutoShape 4">
            <a:extLst>
              <a:ext uri="{FF2B5EF4-FFF2-40B4-BE49-F238E27FC236}">
                <a16:creationId xmlns:a16="http://schemas.microsoft.com/office/drawing/2014/main" id="{E736D7FF-BD34-4A88-84A3-1D8F37182FDE}"/>
              </a:ext>
            </a:extLst>
          </p:cNvPr>
          <p:cNvSpPr>
            <a:spLocks noChangeArrowheads="1"/>
          </p:cNvSpPr>
          <p:nvPr/>
        </p:nvSpPr>
        <p:spPr bwMode="auto">
          <a:xfrm>
            <a:off x="5601494" y="1137177"/>
            <a:ext cx="381000" cy="359477"/>
          </a:xfrm>
          <a:prstGeom prst="triangle">
            <a:avLst>
              <a:gd name="adj" fmla="val 50000"/>
            </a:avLst>
          </a:prstGeom>
          <a:solidFill>
            <a:srgbClr val="CCECFF"/>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sp>
        <p:nvSpPr>
          <p:cNvPr id="74" name="Left-Right Arrow 62">
            <a:extLst>
              <a:ext uri="{FF2B5EF4-FFF2-40B4-BE49-F238E27FC236}">
                <a16:creationId xmlns:a16="http://schemas.microsoft.com/office/drawing/2014/main" id="{8162E336-5288-4360-8E22-242E50D27588}"/>
              </a:ext>
            </a:extLst>
          </p:cNvPr>
          <p:cNvSpPr/>
          <p:nvPr/>
        </p:nvSpPr>
        <p:spPr>
          <a:xfrm>
            <a:off x="5503070" y="4337488"/>
            <a:ext cx="742950" cy="514350"/>
          </a:xfrm>
          <a:prstGeom prst="leftRightArrow">
            <a:avLst/>
          </a:prstGeom>
          <a:solidFill>
            <a:srgbClr val="BD92D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75" name="Picture 74" descr="TP_tmp.png">
            <a:extLst>
              <a:ext uri="{FF2B5EF4-FFF2-40B4-BE49-F238E27FC236}">
                <a16:creationId xmlns:a16="http://schemas.microsoft.com/office/drawing/2014/main" id="{38160B1A-2555-4CA1-A742-52F596673E60}"/>
              </a:ext>
            </a:extLst>
          </p:cNvPr>
          <p:cNvPicPr>
            <a:picLocks noChangeAspect="1"/>
          </p:cNvPicPr>
          <p:nvPr>
            <p:custDataLst>
              <p:tags r:id="rId1"/>
            </p:custDataLst>
          </p:nvPr>
        </p:nvPicPr>
        <p:blipFill>
          <a:blip r:embed="rId5" cstate="print"/>
          <a:stretch>
            <a:fillRect/>
          </a:stretch>
        </p:blipFill>
        <p:spPr bwMode="auto">
          <a:xfrm>
            <a:off x="1315244" y="5924915"/>
            <a:ext cx="3143249" cy="491900"/>
          </a:xfrm>
          <a:prstGeom prst="rect">
            <a:avLst/>
          </a:prstGeom>
          <a:noFill/>
          <a:ln/>
          <a:effectLst/>
        </p:spPr>
      </p:pic>
      <p:pic>
        <p:nvPicPr>
          <p:cNvPr id="76" name="Picture 75" descr="TP_tmp.png">
            <a:extLst>
              <a:ext uri="{FF2B5EF4-FFF2-40B4-BE49-F238E27FC236}">
                <a16:creationId xmlns:a16="http://schemas.microsoft.com/office/drawing/2014/main" id="{A30B546D-18AD-4561-86FC-06C44687E357}"/>
              </a:ext>
            </a:extLst>
          </p:cNvPr>
          <p:cNvPicPr>
            <a:picLocks noChangeAspect="1"/>
          </p:cNvPicPr>
          <p:nvPr>
            <p:custDataLst>
              <p:tags r:id="rId2"/>
            </p:custDataLst>
          </p:nvPr>
        </p:nvPicPr>
        <p:blipFill>
          <a:blip r:embed="rId6" cstate="print"/>
          <a:stretch>
            <a:fillRect/>
          </a:stretch>
        </p:blipFill>
        <p:spPr bwMode="auto">
          <a:xfrm>
            <a:off x="7458867" y="5924915"/>
            <a:ext cx="3143251" cy="491900"/>
          </a:xfrm>
          <a:prstGeom prst="rect">
            <a:avLst/>
          </a:prstGeom>
          <a:noFill/>
          <a:ln/>
          <a:effectLst/>
        </p:spPr>
      </p:pic>
      <p:sp>
        <p:nvSpPr>
          <p:cNvPr id="18" name="TextBox 17">
            <a:extLst>
              <a:ext uri="{FF2B5EF4-FFF2-40B4-BE49-F238E27FC236}">
                <a16:creationId xmlns:a16="http://schemas.microsoft.com/office/drawing/2014/main" id="{97FA6B95-38DB-164F-A3BB-D53340EB840C}"/>
              </a:ext>
            </a:extLst>
          </p:cNvPr>
          <p:cNvSpPr txBox="1"/>
          <p:nvPr/>
        </p:nvSpPr>
        <p:spPr>
          <a:xfrm>
            <a:off x="6162805" y="1590805"/>
            <a:ext cx="184731" cy="307777"/>
          </a:xfrm>
          <a:prstGeom prst="rect">
            <a:avLst/>
          </a:prstGeom>
          <a:noFill/>
        </p:spPr>
        <p:txBody>
          <a:bodyPr wrap="none" rtlCol="0">
            <a:spAutoFit/>
          </a:bodyPr>
          <a:lstStyle/>
          <a:p>
            <a:endParaRPr lang="en-US" dirty="0"/>
          </a:p>
        </p:txBody>
      </p:sp>
      <p:sp>
        <p:nvSpPr>
          <p:cNvPr id="117" name="Rounded Rectangle 59">
            <a:extLst>
              <a:ext uri="{FF2B5EF4-FFF2-40B4-BE49-F238E27FC236}">
                <a16:creationId xmlns:a16="http://schemas.microsoft.com/office/drawing/2014/main" id="{D1FC192F-F2B3-DB4F-AA60-EB20B2A00134}"/>
              </a:ext>
            </a:extLst>
          </p:cNvPr>
          <p:cNvSpPr/>
          <p:nvPr/>
        </p:nvSpPr>
        <p:spPr>
          <a:xfrm>
            <a:off x="6260312" y="3693618"/>
            <a:ext cx="5262561" cy="2169928"/>
          </a:xfrm>
          <a:prstGeom prst="roundRect">
            <a:avLst/>
          </a:prstGeom>
          <a:solidFill>
            <a:srgbClr val="F6D7D9"/>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18" name="Content Placeholder 2">
            <a:extLst>
              <a:ext uri="{FF2B5EF4-FFF2-40B4-BE49-F238E27FC236}">
                <a16:creationId xmlns:a16="http://schemas.microsoft.com/office/drawing/2014/main" id="{0E2FAB55-9DBB-204F-8914-720EA7BBC647}"/>
              </a:ext>
            </a:extLst>
          </p:cNvPr>
          <p:cNvSpPr txBox="1">
            <a:spLocks/>
          </p:cNvSpPr>
          <p:nvPr/>
        </p:nvSpPr>
        <p:spPr bwMode="auto">
          <a:xfrm>
            <a:off x="6317463" y="3896818"/>
            <a:ext cx="5205410" cy="1974374"/>
          </a:xfrm>
          <a:prstGeom prst="rect">
            <a:avLst/>
          </a:prstGeom>
          <a:noFill/>
          <a:ln w="9525">
            <a:noFill/>
            <a:miter lim="800000"/>
            <a:headEnd/>
            <a:tailEnd/>
          </a:ln>
        </p:spPr>
        <p:txBody>
          <a:bodyPr vert="horz" wrap="square" lIns="68577" tIns="34289" rIns="68577" bIns="34289" numCol="1" anchor="t" anchorCtr="0" compatLnSpc="1">
            <a:prstTxWarp prst="textNoShape">
              <a:avLst/>
            </a:prstTxWarp>
          </a:bodyPr>
          <a:lstStyle/>
          <a:p>
            <a:pPr marL="257162" indent="-257162" defTabSz="685800" eaLnBrk="1" hangingPunct="1">
              <a:lnSpc>
                <a:spcPct val="80000"/>
              </a:lnSpc>
              <a:spcBef>
                <a:spcPts val="900"/>
              </a:spcBef>
              <a:buClr>
                <a:schemeClr val="accent2"/>
              </a:buClr>
              <a:defRPr/>
            </a:pPr>
            <a:r>
              <a:rPr lang="en-US" sz="1800" kern="0" dirty="0">
                <a:solidFill>
                  <a:srgbClr val="C00000"/>
                </a:solidFill>
                <a:latin typeface="Roboto Mono" panose="020B0604020202020204" charset="0"/>
                <a:ea typeface="Roboto Mono" panose="020B0604020202020204" charset="0"/>
                <a:cs typeface="+mn-cs"/>
              </a:rPr>
              <a:t>def min-value(state):</a:t>
            </a:r>
          </a:p>
          <a:p>
            <a:pPr marL="557185" lvl="1" indent="-214303" defTabSz="685800" eaLnBrk="1" hangingPunct="1">
              <a:lnSpc>
                <a:spcPct val="80000"/>
              </a:lnSpc>
              <a:spcBef>
                <a:spcPct val="20000"/>
              </a:spcBef>
              <a:buClr>
                <a:schemeClr val="tx1"/>
              </a:buClr>
              <a:defRPr/>
            </a:pPr>
            <a:r>
              <a:rPr lang="en-US" sz="1800" dirty="0">
                <a:latin typeface="Roboto Mono" panose="020B0604020202020204" charset="0"/>
                <a:ea typeface="Roboto Mono" panose="020B0604020202020204" charset="0"/>
              </a:rPr>
              <a:t>i</a:t>
            </a:r>
            <a:r>
              <a:rPr lang="en-US" sz="1800" kern="0" dirty="0">
                <a:latin typeface="Roboto Mono" panose="020B0604020202020204" charset="0"/>
                <a:ea typeface="Roboto Mono" panose="020B0604020202020204" charset="0"/>
              </a:rPr>
              <a:t>f the state is a terminal state:</a:t>
            </a:r>
          </a:p>
          <a:p>
            <a:pPr marL="557185" lvl="1" indent="-214303" defTabSz="685800" eaLnBrk="1" hangingPunct="1">
              <a:lnSpc>
                <a:spcPct val="80000"/>
              </a:lnSpc>
              <a:spcBef>
                <a:spcPct val="20000"/>
              </a:spcBef>
              <a:buClr>
                <a:schemeClr val="tx1"/>
              </a:buClr>
              <a:defRPr/>
            </a:pPr>
            <a:r>
              <a:rPr lang="en-US" sz="1800" dirty="0">
                <a:latin typeface="Roboto Mono" panose="020B0604020202020204" charset="0"/>
                <a:ea typeface="Roboto Mono" panose="020B0604020202020204" charset="0"/>
              </a:rPr>
              <a:t>		 return the state’s utility</a:t>
            </a:r>
            <a:endParaRPr lang="en-US" sz="1800" kern="0" dirty="0">
              <a:latin typeface="Roboto Mono" panose="020B0604020202020204" charset="0"/>
              <a:ea typeface="Roboto Mono" panose="020B0604020202020204" charset="0"/>
            </a:endParaRPr>
          </a:p>
          <a:p>
            <a:pPr marL="557185" lvl="1" indent="-214303" defTabSz="685800" eaLnBrk="1" hangingPunct="1">
              <a:lnSpc>
                <a:spcPct val="80000"/>
              </a:lnSpc>
              <a:spcBef>
                <a:spcPct val="20000"/>
              </a:spcBef>
              <a:buClr>
                <a:schemeClr val="tx1"/>
              </a:buClr>
              <a:defRPr/>
            </a:pPr>
            <a:r>
              <a:rPr lang="en-US" sz="1800" kern="0" dirty="0">
                <a:latin typeface="Roboto Mono" panose="020B0604020202020204" charset="0"/>
                <a:ea typeface="Roboto Mono" panose="020B0604020202020204" charset="0"/>
              </a:rPr>
              <a:t>initialize v = </a:t>
            </a:r>
            <a:r>
              <a:rPr lang="en-US" sz="1800" kern="0" dirty="0">
                <a:latin typeface="Roboto Mono" panose="020B0604020202020204" charset="0"/>
                <a:ea typeface="Roboto Mono" panose="020B0604020202020204" charset="0"/>
                <a:cs typeface="Times New Roman" pitchFamily="18" charset="0"/>
              </a:rPr>
              <a:t>+∞</a:t>
            </a:r>
          </a:p>
          <a:p>
            <a:pPr marL="557185" lvl="1" indent="-214303" defTabSz="685800" eaLnBrk="1" hangingPunct="1">
              <a:lnSpc>
                <a:spcPct val="80000"/>
              </a:lnSpc>
              <a:spcBef>
                <a:spcPct val="20000"/>
              </a:spcBef>
              <a:buClr>
                <a:schemeClr val="tx1"/>
              </a:buClr>
              <a:defRPr/>
            </a:pPr>
            <a:r>
              <a:rPr lang="en-US" sz="1800" kern="0" dirty="0">
                <a:latin typeface="Roboto Mono" panose="020B0604020202020204" charset="0"/>
                <a:ea typeface="Roboto Mono" panose="020B0604020202020204" charset="0"/>
              </a:rPr>
              <a:t>for each successor of state:</a:t>
            </a:r>
          </a:p>
          <a:p>
            <a:pPr marL="857207" lvl="2" indent="-171442" defTabSz="685800" eaLnBrk="1" hangingPunct="1">
              <a:lnSpc>
                <a:spcPct val="80000"/>
              </a:lnSpc>
              <a:spcBef>
                <a:spcPct val="20000"/>
              </a:spcBef>
              <a:buClr>
                <a:schemeClr val="accent2"/>
              </a:buClr>
              <a:defRPr/>
            </a:pPr>
            <a:r>
              <a:rPr lang="en-US" sz="1800" kern="0" dirty="0">
                <a:latin typeface="Roboto Mono" panose="020B0604020202020204" charset="0"/>
                <a:ea typeface="Roboto Mono" panose="020B0604020202020204" charset="0"/>
              </a:rPr>
              <a:t>v = min(v, </a:t>
            </a:r>
            <a:r>
              <a:rPr lang="en-US" sz="1800" kern="0" dirty="0">
                <a:solidFill>
                  <a:srgbClr val="0070C0"/>
                </a:solidFill>
                <a:latin typeface="Roboto Mono" panose="020B0604020202020204" charset="0"/>
                <a:ea typeface="Roboto Mono" panose="020B0604020202020204" charset="0"/>
              </a:rPr>
              <a:t>max-value(successor)</a:t>
            </a:r>
            <a:r>
              <a:rPr lang="en-US" sz="1800" kern="0" dirty="0">
                <a:latin typeface="Roboto Mono" panose="020B0604020202020204" charset="0"/>
                <a:ea typeface="Roboto Mono" panose="020B0604020202020204" charset="0"/>
              </a:rPr>
              <a:t>)</a:t>
            </a:r>
          </a:p>
          <a:p>
            <a:pPr marL="557185" lvl="1" indent="-214303" defTabSz="685800" eaLnBrk="1" hangingPunct="1">
              <a:lnSpc>
                <a:spcPct val="80000"/>
              </a:lnSpc>
              <a:spcBef>
                <a:spcPct val="20000"/>
              </a:spcBef>
              <a:buClr>
                <a:schemeClr val="tx1"/>
              </a:buClr>
              <a:defRPr/>
            </a:pPr>
            <a:r>
              <a:rPr lang="en-US" sz="1800" kern="0" dirty="0">
                <a:latin typeface="Roboto Mono" panose="020B0604020202020204" charset="0"/>
                <a:ea typeface="Roboto Mono" panose="020B0604020202020204" charset="0"/>
              </a:rPr>
              <a:t>return v</a:t>
            </a:r>
          </a:p>
        </p:txBody>
      </p:sp>
      <p:sp>
        <p:nvSpPr>
          <p:cNvPr id="55" name="Rectangle 54">
            <a:extLst>
              <a:ext uri="{FF2B5EF4-FFF2-40B4-BE49-F238E27FC236}">
                <a16:creationId xmlns:a16="http://schemas.microsoft.com/office/drawing/2014/main" id="{57B21973-64B2-0742-8D01-54B4212A8EE6}"/>
              </a:ext>
            </a:extLst>
          </p:cNvPr>
          <p:cNvSpPr/>
          <p:nvPr/>
        </p:nvSpPr>
        <p:spPr>
          <a:xfrm>
            <a:off x="5518595" y="3666357"/>
            <a:ext cx="6477003" cy="2811394"/>
          </a:xfrm>
          <a:prstGeom prst="rect">
            <a:avLst/>
          </a:prstGeom>
          <a:solidFill>
            <a:schemeClr val="bg1">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79C2D59-9E92-CF4E-9236-85AA2AEBC004}"/>
              </a:ext>
            </a:extLst>
          </p:cNvPr>
          <p:cNvSpPr/>
          <p:nvPr/>
        </p:nvSpPr>
        <p:spPr>
          <a:xfrm>
            <a:off x="5222345" y="1149868"/>
            <a:ext cx="399468" cy="307777"/>
          </a:xfrm>
          <a:prstGeom prst="rect">
            <a:avLst/>
          </a:prstGeom>
        </p:spPr>
        <p:txBody>
          <a:bodyPr wrap="none">
            <a:spAutoFit/>
          </a:bodyPr>
          <a:lstStyle/>
          <a:p>
            <a:r>
              <a:rPr lang="en-US" dirty="0">
                <a:latin typeface="Roboto Mono" panose="020B0604020202020204" charset="0"/>
                <a:ea typeface="Roboto Mono" panose="020B0604020202020204" charset="0"/>
                <a:cs typeface="Times New Roman" pitchFamily="18" charset="0"/>
              </a:rPr>
              <a:t>-∞</a:t>
            </a:r>
            <a:endParaRPr lang="en-US" dirty="0"/>
          </a:p>
        </p:txBody>
      </p:sp>
    </p:spTree>
    <p:extLst>
      <p:ext uri="{BB962C8B-B14F-4D97-AF65-F5344CB8AC3E}">
        <p14:creationId xmlns:p14="http://schemas.microsoft.com/office/powerpoint/2010/main" val="70908219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72" name="Rounded Rectangle 58">
            <a:extLst>
              <a:ext uri="{FF2B5EF4-FFF2-40B4-BE49-F238E27FC236}">
                <a16:creationId xmlns:a16="http://schemas.microsoft.com/office/drawing/2014/main" id="{EF1F8FB1-77A7-470B-8369-70912ABFE2F7}"/>
              </a:ext>
            </a:extLst>
          </p:cNvPr>
          <p:cNvSpPr/>
          <p:nvPr/>
        </p:nvSpPr>
        <p:spPr>
          <a:xfrm>
            <a:off x="226219" y="3683366"/>
            <a:ext cx="5262559" cy="2187826"/>
          </a:xfrm>
          <a:prstGeom prst="roundRect">
            <a:avLst/>
          </a:prstGeom>
          <a:solidFill>
            <a:srgbClr val="0066CC">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16" name="Content Placeholder 2">
            <a:extLst>
              <a:ext uri="{FF2B5EF4-FFF2-40B4-BE49-F238E27FC236}">
                <a16:creationId xmlns:a16="http://schemas.microsoft.com/office/drawing/2014/main" id="{1A0EBC81-D24D-B942-AB58-A4FD3979981F}"/>
              </a:ext>
            </a:extLst>
          </p:cNvPr>
          <p:cNvSpPr txBox="1">
            <a:spLocks/>
          </p:cNvSpPr>
          <p:nvPr/>
        </p:nvSpPr>
        <p:spPr bwMode="auto">
          <a:xfrm>
            <a:off x="226219" y="3653883"/>
            <a:ext cx="5262559" cy="2247425"/>
          </a:xfrm>
          <a:prstGeom prst="rect">
            <a:avLst/>
          </a:prstGeom>
          <a:noFill/>
          <a:ln w="9525">
            <a:noFill/>
            <a:miter lim="800000"/>
            <a:headEnd/>
            <a:tailEnd/>
          </a:ln>
        </p:spPr>
        <p:txBody>
          <a:bodyPr vert="horz" wrap="square" lIns="68577" tIns="34289" rIns="68577" bIns="34289" numCol="1" anchor="t" anchorCtr="0" compatLnSpc="1">
            <a:prstTxWarp prst="textNoShape">
              <a:avLst/>
            </a:prstTxWarp>
          </a:bodyPr>
          <a:lstStyle/>
          <a:p>
            <a:pPr marL="257162" indent="-257162" defTabSz="685800" eaLnBrk="1" hangingPunct="1">
              <a:lnSpc>
                <a:spcPct val="80000"/>
              </a:lnSpc>
              <a:spcBef>
                <a:spcPts val="900"/>
              </a:spcBef>
              <a:buClr>
                <a:schemeClr val="accent2"/>
              </a:buClr>
              <a:defRPr/>
            </a:pPr>
            <a:endParaRPr lang="en-US" sz="825" kern="0" dirty="0">
              <a:solidFill>
                <a:srgbClr val="00B0F0"/>
              </a:solidFill>
              <a:latin typeface="Roboto Mono" panose="020B0604020202020204" charset="0"/>
              <a:ea typeface="Roboto Mono" panose="020B0604020202020204" charset="0"/>
              <a:cs typeface="+mn-cs"/>
            </a:endParaRPr>
          </a:p>
          <a:p>
            <a:pPr marL="257162" indent="-257162" defTabSz="685800" eaLnBrk="1" hangingPunct="1">
              <a:lnSpc>
                <a:spcPct val="80000"/>
              </a:lnSpc>
              <a:spcBef>
                <a:spcPts val="900"/>
              </a:spcBef>
              <a:buClr>
                <a:schemeClr val="accent2"/>
              </a:buClr>
              <a:defRPr/>
            </a:pPr>
            <a:r>
              <a:rPr lang="en-US" sz="1800" kern="0" dirty="0">
                <a:solidFill>
                  <a:srgbClr val="0070C0"/>
                </a:solidFill>
                <a:latin typeface="Roboto Mono" panose="020B0604020202020204" charset="0"/>
                <a:ea typeface="Roboto Mono" panose="020B0604020202020204" charset="0"/>
                <a:cs typeface="+mn-cs"/>
              </a:rPr>
              <a:t>def max-value(state):</a:t>
            </a:r>
          </a:p>
          <a:p>
            <a:pPr marL="557185" lvl="1" indent="-214303" defTabSz="685800" eaLnBrk="1" hangingPunct="1">
              <a:lnSpc>
                <a:spcPct val="80000"/>
              </a:lnSpc>
              <a:spcBef>
                <a:spcPct val="20000"/>
              </a:spcBef>
              <a:buClr>
                <a:schemeClr val="tx1"/>
              </a:buClr>
              <a:defRPr/>
            </a:pPr>
            <a:r>
              <a:rPr lang="en-US" sz="1800" dirty="0">
                <a:latin typeface="Roboto Mono" panose="020B0604020202020204" charset="0"/>
                <a:ea typeface="Roboto Mono" panose="020B0604020202020204" charset="0"/>
              </a:rPr>
              <a:t>i</a:t>
            </a:r>
            <a:r>
              <a:rPr lang="en-US" sz="1800" kern="0" dirty="0">
                <a:latin typeface="Roboto Mono" panose="020B0604020202020204" charset="0"/>
                <a:ea typeface="Roboto Mono" panose="020B0604020202020204" charset="0"/>
              </a:rPr>
              <a:t>f the state is a terminal state:</a:t>
            </a:r>
          </a:p>
          <a:p>
            <a:pPr marL="557185" lvl="1" indent="-214303" defTabSz="685800" eaLnBrk="1" hangingPunct="1">
              <a:lnSpc>
                <a:spcPct val="80000"/>
              </a:lnSpc>
              <a:spcBef>
                <a:spcPct val="20000"/>
              </a:spcBef>
              <a:buClr>
                <a:schemeClr val="tx1"/>
              </a:buClr>
              <a:defRPr/>
            </a:pPr>
            <a:r>
              <a:rPr lang="en-US" sz="1800" dirty="0">
                <a:latin typeface="Roboto Mono" panose="020B0604020202020204" charset="0"/>
                <a:ea typeface="Roboto Mono" panose="020B0604020202020204" charset="0"/>
              </a:rPr>
              <a:t>		 return the state’s utility</a:t>
            </a:r>
            <a:endParaRPr lang="en-US" sz="1800" kern="0" dirty="0">
              <a:latin typeface="Roboto Mono" panose="020B0604020202020204" charset="0"/>
              <a:ea typeface="Roboto Mono" panose="020B0604020202020204" charset="0"/>
            </a:endParaRPr>
          </a:p>
          <a:p>
            <a:pPr marL="557185" lvl="1" indent="-214303" defTabSz="685800" eaLnBrk="1" hangingPunct="1">
              <a:lnSpc>
                <a:spcPct val="80000"/>
              </a:lnSpc>
              <a:spcBef>
                <a:spcPct val="20000"/>
              </a:spcBef>
              <a:buClr>
                <a:schemeClr val="tx1"/>
              </a:buClr>
              <a:defRPr/>
            </a:pPr>
            <a:r>
              <a:rPr lang="en-US" sz="1800" kern="0" dirty="0">
                <a:latin typeface="Roboto Mono" panose="020B0604020202020204" charset="0"/>
                <a:ea typeface="Roboto Mono" panose="020B0604020202020204" charset="0"/>
              </a:rPr>
              <a:t>initialize v = </a:t>
            </a:r>
            <a:r>
              <a:rPr lang="en-US" sz="1800" kern="0" dirty="0">
                <a:latin typeface="Roboto Mono" panose="020B0604020202020204" charset="0"/>
                <a:ea typeface="Roboto Mono" panose="020B0604020202020204" charset="0"/>
                <a:cs typeface="Times New Roman" pitchFamily="18" charset="0"/>
              </a:rPr>
              <a:t>-∞</a:t>
            </a:r>
          </a:p>
          <a:p>
            <a:pPr marL="557185" lvl="1" indent="-214303" defTabSz="685800" eaLnBrk="1" hangingPunct="1">
              <a:lnSpc>
                <a:spcPct val="80000"/>
              </a:lnSpc>
              <a:spcBef>
                <a:spcPct val="20000"/>
              </a:spcBef>
              <a:buClr>
                <a:schemeClr val="tx1"/>
              </a:buClr>
              <a:defRPr/>
            </a:pPr>
            <a:r>
              <a:rPr lang="en-US" sz="1800" b="1" kern="0" dirty="0">
                <a:latin typeface="Roboto Mono" panose="020B0604020202020204" charset="0"/>
                <a:ea typeface="Roboto Mono" panose="020B0604020202020204" charset="0"/>
              </a:rPr>
              <a:t>for each successor of state:</a:t>
            </a:r>
          </a:p>
          <a:p>
            <a:pPr marL="857207" lvl="2" indent="-171442" defTabSz="685800" eaLnBrk="1" hangingPunct="1">
              <a:lnSpc>
                <a:spcPct val="80000"/>
              </a:lnSpc>
              <a:spcBef>
                <a:spcPct val="20000"/>
              </a:spcBef>
              <a:buClr>
                <a:schemeClr val="accent2"/>
              </a:buClr>
              <a:defRPr/>
            </a:pPr>
            <a:r>
              <a:rPr lang="en-US" sz="1800" kern="0" dirty="0">
                <a:latin typeface="Roboto Mono" panose="020B0604020202020204" charset="0"/>
                <a:ea typeface="Roboto Mono" panose="020B0604020202020204" charset="0"/>
              </a:rPr>
              <a:t>v = max(v, </a:t>
            </a:r>
            <a:r>
              <a:rPr lang="en-US" sz="1800" kern="0" dirty="0">
                <a:solidFill>
                  <a:srgbClr val="C00000"/>
                </a:solidFill>
                <a:latin typeface="Roboto Mono" panose="020B0604020202020204" charset="0"/>
                <a:ea typeface="Roboto Mono" panose="020B0604020202020204" charset="0"/>
              </a:rPr>
              <a:t>min-value(successor)</a:t>
            </a:r>
            <a:r>
              <a:rPr lang="en-US" sz="1800" kern="0" dirty="0">
                <a:latin typeface="Roboto Mono" panose="020B0604020202020204" charset="0"/>
                <a:ea typeface="Roboto Mono" panose="020B0604020202020204" charset="0"/>
              </a:rPr>
              <a:t>)</a:t>
            </a:r>
          </a:p>
          <a:p>
            <a:pPr marL="557185" lvl="1" indent="-214303" defTabSz="685800" eaLnBrk="1" hangingPunct="1">
              <a:lnSpc>
                <a:spcPct val="80000"/>
              </a:lnSpc>
              <a:spcBef>
                <a:spcPct val="20000"/>
              </a:spcBef>
              <a:buClr>
                <a:schemeClr val="tx1"/>
              </a:buClr>
              <a:defRPr/>
            </a:pPr>
            <a:r>
              <a:rPr lang="en-US" sz="1800" kern="0" dirty="0">
                <a:latin typeface="Roboto Mono" panose="020B0604020202020204" charset="0"/>
                <a:ea typeface="Roboto Mono" panose="020B0604020202020204" charset="0"/>
              </a:rPr>
              <a:t>return v</a:t>
            </a:r>
          </a:p>
        </p:txBody>
      </p:sp>
      <p:sp>
        <p:nvSpPr>
          <p:cNvPr id="63" name="Google Shape;63;p2"/>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dirty="0">
                <a:sym typeface="Symbol" pitchFamily="18" charset="2"/>
              </a:rPr>
              <a:t>Minimax Example</a:t>
            </a:r>
            <a:endParaRPr sz="3400" b="1" dirty="0">
              <a:solidFill>
                <a:srgbClr val="370661"/>
              </a:solidFill>
              <a:latin typeface="Open Sans"/>
              <a:ea typeface="Open Sans"/>
              <a:cs typeface="Open Sans"/>
              <a:sym typeface="Open Sans"/>
            </a:endParaRPr>
          </a:p>
        </p:txBody>
      </p:sp>
      <p:sp>
        <p:nvSpPr>
          <p:cNvPr id="34" name="AutoShape 4">
            <a:extLst>
              <a:ext uri="{FF2B5EF4-FFF2-40B4-BE49-F238E27FC236}">
                <a16:creationId xmlns:a16="http://schemas.microsoft.com/office/drawing/2014/main" id="{E736D7FF-BD34-4A88-84A3-1D8F37182FDE}"/>
              </a:ext>
            </a:extLst>
          </p:cNvPr>
          <p:cNvSpPr>
            <a:spLocks noChangeArrowheads="1"/>
          </p:cNvSpPr>
          <p:nvPr/>
        </p:nvSpPr>
        <p:spPr bwMode="auto">
          <a:xfrm>
            <a:off x="5601494" y="1137177"/>
            <a:ext cx="381000" cy="359477"/>
          </a:xfrm>
          <a:prstGeom prst="triangle">
            <a:avLst>
              <a:gd name="adj" fmla="val 50000"/>
            </a:avLst>
          </a:prstGeom>
          <a:solidFill>
            <a:srgbClr val="CCECFF"/>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sp>
        <p:nvSpPr>
          <p:cNvPr id="74" name="Left-Right Arrow 62">
            <a:extLst>
              <a:ext uri="{FF2B5EF4-FFF2-40B4-BE49-F238E27FC236}">
                <a16:creationId xmlns:a16="http://schemas.microsoft.com/office/drawing/2014/main" id="{8162E336-5288-4360-8E22-242E50D27588}"/>
              </a:ext>
            </a:extLst>
          </p:cNvPr>
          <p:cNvSpPr/>
          <p:nvPr/>
        </p:nvSpPr>
        <p:spPr>
          <a:xfrm>
            <a:off x="5503070" y="4337488"/>
            <a:ext cx="742950" cy="514350"/>
          </a:xfrm>
          <a:prstGeom prst="leftRightArrow">
            <a:avLst/>
          </a:prstGeom>
          <a:solidFill>
            <a:srgbClr val="BD92D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75" name="Picture 74" descr="TP_tmp.png">
            <a:extLst>
              <a:ext uri="{FF2B5EF4-FFF2-40B4-BE49-F238E27FC236}">
                <a16:creationId xmlns:a16="http://schemas.microsoft.com/office/drawing/2014/main" id="{38160B1A-2555-4CA1-A742-52F596673E60}"/>
              </a:ext>
            </a:extLst>
          </p:cNvPr>
          <p:cNvPicPr>
            <a:picLocks noChangeAspect="1"/>
          </p:cNvPicPr>
          <p:nvPr>
            <p:custDataLst>
              <p:tags r:id="rId1"/>
            </p:custDataLst>
          </p:nvPr>
        </p:nvPicPr>
        <p:blipFill>
          <a:blip r:embed="rId5" cstate="print"/>
          <a:stretch>
            <a:fillRect/>
          </a:stretch>
        </p:blipFill>
        <p:spPr bwMode="auto">
          <a:xfrm>
            <a:off x="1315244" y="5924915"/>
            <a:ext cx="3143249" cy="491900"/>
          </a:xfrm>
          <a:prstGeom prst="rect">
            <a:avLst/>
          </a:prstGeom>
          <a:noFill/>
          <a:ln/>
          <a:effectLst/>
        </p:spPr>
      </p:pic>
      <p:pic>
        <p:nvPicPr>
          <p:cNvPr id="76" name="Picture 75" descr="TP_tmp.png">
            <a:extLst>
              <a:ext uri="{FF2B5EF4-FFF2-40B4-BE49-F238E27FC236}">
                <a16:creationId xmlns:a16="http://schemas.microsoft.com/office/drawing/2014/main" id="{A30B546D-18AD-4561-86FC-06C44687E357}"/>
              </a:ext>
            </a:extLst>
          </p:cNvPr>
          <p:cNvPicPr>
            <a:picLocks noChangeAspect="1"/>
          </p:cNvPicPr>
          <p:nvPr>
            <p:custDataLst>
              <p:tags r:id="rId2"/>
            </p:custDataLst>
          </p:nvPr>
        </p:nvPicPr>
        <p:blipFill>
          <a:blip r:embed="rId6" cstate="print"/>
          <a:stretch>
            <a:fillRect/>
          </a:stretch>
        </p:blipFill>
        <p:spPr bwMode="auto">
          <a:xfrm>
            <a:off x="7458867" y="5924915"/>
            <a:ext cx="3143251" cy="491900"/>
          </a:xfrm>
          <a:prstGeom prst="rect">
            <a:avLst/>
          </a:prstGeom>
          <a:noFill/>
          <a:ln/>
          <a:effectLst/>
        </p:spPr>
      </p:pic>
      <p:sp>
        <p:nvSpPr>
          <p:cNvPr id="18" name="TextBox 17">
            <a:extLst>
              <a:ext uri="{FF2B5EF4-FFF2-40B4-BE49-F238E27FC236}">
                <a16:creationId xmlns:a16="http://schemas.microsoft.com/office/drawing/2014/main" id="{97FA6B95-38DB-164F-A3BB-D53340EB840C}"/>
              </a:ext>
            </a:extLst>
          </p:cNvPr>
          <p:cNvSpPr txBox="1"/>
          <p:nvPr/>
        </p:nvSpPr>
        <p:spPr>
          <a:xfrm>
            <a:off x="6162805" y="1590805"/>
            <a:ext cx="184731" cy="307777"/>
          </a:xfrm>
          <a:prstGeom prst="rect">
            <a:avLst/>
          </a:prstGeom>
          <a:noFill/>
        </p:spPr>
        <p:txBody>
          <a:bodyPr wrap="none" rtlCol="0">
            <a:spAutoFit/>
          </a:bodyPr>
          <a:lstStyle/>
          <a:p>
            <a:endParaRPr lang="en-US" dirty="0"/>
          </a:p>
        </p:txBody>
      </p:sp>
      <p:sp>
        <p:nvSpPr>
          <p:cNvPr id="117" name="Rounded Rectangle 59">
            <a:extLst>
              <a:ext uri="{FF2B5EF4-FFF2-40B4-BE49-F238E27FC236}">
                <a16:creationId xmlns:a16="http://schemas.microsoft.com/office/drawing/2014/main" id="{D1FC192F-F2B3-DB4F-AA60-EB20B2A00134}"/>
              </a:ext>
            </a:extLst>
          </p:cNvPr>
          <p:cNvSpPr/>
          <p:nvPr/>
        </p:nvSpPr>
        <p:spPr>
          <a:xfrm>
            <a:off x="6260312" y="3693618"/>
            <a:ext cx="5262561" cy="2169928"/>
          </a:xfrm>
          <a:prstGeom prst="roundRect">
            <a:avLst/>
          </a:prstGeom>
          <a:solidFill>
            <a:srgbClr val="F6D7D9"/>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18" name="Content Placeholder 2">
            <a:extLst>
              <a:ext uri="{FF2B5EF4-FFF2-40B4-BE49-F238E27FC236}">
                <a16:creationId xmlns:a16="http://schemas.microsoft.com/office/drawing/2014/main" id="{0E2FAB55-9DBB-204F-8914-720EA7BBC647}"/>
              </a:ext>
            </a:extLst>
          </p:cNvPr>
          <p:cNvSpPr txBox="1">
            <a:spLocks/>
          </p:cNvSpPr>
          <p:nvPr/>
        </p:nvSpPr>
        <p:spPr bwMode="auto">
          <a:xfrm>
            <a:off x="6317463" y="3896818"/>
            <a:ext cx="5205410" cy="1974374"/>
          </a:xfrm>
          <a:prstGeom prst="rect">
            <a:avLst/>
          </a:prstGeom>
          <a:noFill/>
          <a:ln w="9525">
            <a:noFill/>
            <a:miter lim="800000"/>
            <a:headEnd/>
            <a:tailEnd/>
          </a:ln>
        </p:spPr>
        <p:txBody>
          <a:bodyPr vert="horz" wrap="square" lIns="68577" tIns="34289" rIns="68577" bIns="34289" numCol="1" anchor="t" anchorCtr="0" compatLnSpc="1">
            <a:prstTxWarp prst="textNoShape">
              <a:avLst/>
            </a:prstTxWarp>
          </a:bodyPr>
          <a:lstStyle/>
          <a:p>
            <a:pPr marL="257162" indent="-257162" defTabSz="685800" eaLnBrk="1" hangingPunct="1">
              <a:lnSpc>
                <a:spcPct val="80000"/>
              </a:lnSpc>
              <a:spcBef>
                <a:spcPts val="900"/>
              </a:spcBef>
              <a:buClr>
                <a:schemeClr val="accent2"/>
              </a:buClr>
              <a:defRPr/>
            </a:pPr>
            <a:r>
              <a:rPr lang="en-US" sz="1800" kern="0" dirty="0">
                <a:solidFill>
                  <a:srgbClr val="C00000"/>
                </a:solidFill>
                <a:latin typeface="Roboto Mono" panose="020B0604020202020204" charset="0"/>
                <a:ea typeface="Roboto Mono" panose="020B0604020202020204" charset="0"/>
                <a:cs typeface="+mn-cs"/>
              </a:rPr>
              <a:t>def min-value(state):</a:t>
            </a:r>
          </a:p>
          <a:p>
            <a:pPr marL="557185" lvl="1" indent="-214303" defTabSz="685800" eaLnBrk="1" hangingPunct="1">
              <a:lnSpc>
                <a:spcPct val="80000"/>
              </a:lnSpc>
              <a:spcBef>
                <a:spcPct val="20000"/>
              </a:spcBef>
              <a:buClr>
                <a:schemeClr val="tx1"/>
              </a:buClr>
              <a:defRPr/>
            </a:pPr>
            <a:r>
              <a:rPr lang="en-US" sz="1800" dirty="0">
                <a:latin typeface="Roboto Mono" panose="020B0604020202020204" charset="0"/>
                <a:ea typeface="Roboto Mono" panose="020B0604020202020204" charset="0"/>
              </a:rPr>
              <a:t>i</a:t>
            </a:r>
            <a:r>
              <a:rPr lang="en-US" sz="1800" kern="0" dirty="0">
                <a:latin typeface="Roboto Mono" panose="020B0604020202020204" charset="0"/>
                <a:ea typeface="Roboto Mono" panose="020B0604020202020204" charset="0"/>
              </a:rPr>
              <a:t>f the state is a terminal state:</a:t>
            </a:r>
          </a:p>
          <a:p>
            <a:pPr marL="557185" lvl="1" indent="-214303" defTabSz="685800" eaLnBrk="1" hangingPunct="1">
              <a:lnSpc>
                <a:spcPct val="80000"/>
              </a:lnSpc>
              <a:spcBef>
                <a:spcPct val="20000"/>
              </a:spcBef>
              <a:buClr>
                <a:schemeClr val="tx1"/>
              </a:buClr>
              <a:defRPr/>
            </a:pPr>
            <a:r>
              <a:rPr lang="en-US" sz="1800" dirty="0">
                <a:latin typeface="Roboto Mono" panose="020B0604020202020204" charset="0"/>
                <a:ea typeface="Roboto Mono" panose="020B0604020202020204" charset="0"/>
              </a:rPr>
              <a:t>		 return the state’s utility</a:t>
            </a:r>
            <a:endParaRPr lang="en-US" sz="1800" kern="0" dirty="0">
              <a:latin typeface="Roboto Mono" panose="020B0604020202020204" charset="0"/>
              <a:ea typeface="Roboto Mono" panose="020B0604020202020204" charset="0"/>
            </a:endParaRPr>
          </a:p>
          <a:p>
            <a:pPr marL="557185" lvl="1" indent="-214303" defTabSz="685800" eaLnBrk="1" hangingPunct="1">
              <a:lnSpc>
                <a:spcPct val="80000"/>
              </a:lnSpc>
              <a:spcBef>
                <a:spcPct val="20000"/>
              </a:spcBef>
              <a:buClr>
                <a:schemeClr val="tx1"/>
              </a:buClr>
              <a:defRPr/>
            </a:pPr>
            <a:r>
              <a:rPr lang="en-US" sz="1800" kern="0" dirty="0">
                <a:latin typeface="Roboto Mono" panose="020B0604020202020204" charset="0"/>
                <a:ea typeface="Roboto Mono" panose="020B0604020202020204" charset="0"/>
              </a:rPr>
              <a:t>initialize v = </a:t>
            </a:r>
            <a:r>
              <a:rPr lang="en-US" sz="1800" kern="0" dirty="0">
                <a:latin typeface="Roboto Mono" panose="020B0604020202020204" charset="0"/>
                <a:ea typeface="Roboto Mono" panose="020B0604020202020204" charset="0"/>
                <a:cs typeface="Times New Roman" pitchFamily="18" charset="0"/>
              </a:rPr>
              <a:t>+∞</a:t>
            </a:r>
          </a:p>
          <a:p>
            <a:pPr marL="557185" lvl="1" indent="-214303" defTabSz="685800" eaLnBrk="1" hangingPunct="1">
              <a:lnSpc>
                <a:spcPct val="80000"/>
              </a:lnSpc>
              <a:spcBef>
                <a:spcPct val="20000"/>
              </a:spcBef>
              <a:buClr>
                <a:schemeClr val="tx1"/>
              </a:buClr>
              <a:defRPr/>
            </a:pPr>
            <a:r>
              <a:rPr lang="en-US" sz="1800" kern="0" dirty="0">
                <a:latin typeface="Roboto Mono" panose="020B0604020202020204" charset="0"/>
                <a:ea typeface="Roboto Mono" panose="020B0604020202020204" charset="0"/>
              </a:rPr>
              <a:t>for each successor of state:</a:t>
            </a:r>
          </a:p>
          <a:p>
            <a:pPr marL="857207" lvl="2" indent="-171442" defTabSz="685800" eaLnBrk="1" hangingPunct="1">
              <a:lnSpc>
                <a:spcPct val="80000"/>
              </a:lnSpc>
              <a:spcBef>
                <a:spcPct val="20000"/>
              </a:spcBef>
              <a:buClr>
                <a:schemeClr val="accent2"/>
              </a:buClr>
              <a:defRPr/>
            </a:pPr>
            <a:r>
              <a:rPr lang="en-US" sz="1800" kern="0" dirty="0">
                <a:latin typeface="Roboto Mono" panose="020B0604020202020204" charset="0"/>
                <a:ea typeface="Roboto Mono" panose="020B0604020202020204" charset="0"/>
              </a:rPr>
              <a:t>v = min(v, </a:t>
            </a:r>
            <a:r>
              <a:rPr lang="en-US" sz="1800" kern="0" dirty="0">
                <a:solidFill>
                  <a:srgbClr val="0070C0"/>
                </a:solidFill>
                <a:latin typeface="Roboto Mono" panose="020B0604020202020204" charset="0"/>
                <a:ea typeface="Roboto Mono" panose="020B0604020202020204" charset="0"/>
              </a:rPr>
              <a:t>max-value(successor)</a:t>
            </a:r>
            <a:r>
              <a:rPr lang="en-US" sz="1800" kern="0" dirty="0">
                <a:latin typeface="Roboto Mono" panose="020B0604020202020204" charset="0"/>
                <a:ea typeface="Roboto Mono" panose="020B0604020202020204" charset="0"/>
              </a:rPr>
              <a:t>)</a:t>
            </a:r>
          </a:p>
          <a:p>
            <a:pPr marL="557185" lvl="1" indent="-214303" defTabSz="685800" eaLnBrk="1" hangingPunct="1">
              <a:lnSpc>
                <a:spcPct val="80000"/>
              </a:lnSpc>
              <a:spcBef>
                <a:spcPct val="20000"/>
              </a:spcBef>
              <a:buClr>
                <a:schemeClr val="tx1"/>
              </a:buClr>
              <a:defRPr/>
            </a:pPr>
            <a:r>
              <a:rPr lang="en-US" sz="1800" kern="0" dirty="0">
                <a:latin typeface="Roboto Mono" panose="020B0604020202020204" charset="0"/>
                <a:ea typeface="Roboto Mono" panose="020B0604020202020204" charset="0"/>
              </a:rPr>
              <a:t>return v</a:t>
            </a:r>
          </a:p>
        </p:txBody>
      </p:sp>
      <p:sp>
        <p:nvSpPr>
          <p:cNvPr id="55" name="Rectangle 54">
            <a:extLst>
              <a:ext uri="{FF2B5EF4-FFF2-40B4-BE49-F238E27FC236}">
                <a16:creationId xmlns:a16="http://schemas.microsoft.com/office/drawing/2014/main" id="{57B21973-64B2-0742-8D01-54B4212A8EE6}"/>
              </a:ext>
            </a:extLst>
          </p:cNvPr>
          <p:cNvSpPr/>
          <p:nvPr/>
        </p:nvSpPr>
        <p:spPr>
          <a:xfrm>
            <a:off x="5518595" y="3666357"/>
            <a:ext cx="6477003" cy="2811394"/>
          </a:xfrm>
          <a:prstGeom prst="rect">
            <a:avLst/>
          </a:prstGeom>
          <a:solidFill>
            <a:schemeClr val="bg1">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79C2D59-9E92-CF4E-9236-85AA2AEBC004}"/>
              </a:ext>
            </a:extLst>
          </p:cNvPr>
          <p:cNvSpPr/>
          <p:nvPr/>
        </p:nvSpPr>
        <p:spPr>
          <a:xfrm>
            <a:off x="5222345" y="1149868"/>
            <a:ext cx="399468" cy="307777"/>
          </a:xfrm>
          <a:prstGeom prst="rect">
            <a:avLst/>
          </a:prstGeom>
        </p:spPr>
        <p:txBody>
          <a:bodyPr wrap="none">
            <a:spAutoFit/>
          </a:bodyPr>
          <a:lstStyle/>
          <a:p>
            <a:r>
              <a:rPr lang="en-US" dirty="0">
                <a:latin typeface="Roboto Mono" panose="020B0604020202020204" charset="0"/>
                <a:ea typeface="Roboto Mono" panose="020B0604020202020204" charset="0"/>
                <a:cs typeface="Times New Roman" pitchFamily="18" charset="0"/>
              </a:rPr>
              <a:t>-∞</a:t>
            </a:r>
            <a:endParaRPr lang="en-US" dirty="0"/>
          </a:p>
        </p:txBody>
      </p:sp>
      <p:sp>
        <p:nvSpPr>
          <p:cNvPr id="14" name="AutoShape 6">
            <a:extLst>
              <a:ext uri="{FF2B5EF4-FFF2-40B4-BE49-F238E27FC236}">
                <a16:creationId xmlns:a16="http://schemas.microsoft.com/office/drawing/2014/main" id="{05349203-CB67-5C4A-B0EC-246ED83E1B0A}"/>
              </a:ext>
            </a:extLst>
          </p:cNvPr>
          <p:cNvSpPr>
            <a:spLocks noChangeArrowheads="1"/>
          </p:cNvSpPr>
          <p:nvPr/>
        </p:nvSpPr>
        <p:spPr bwMode="auto">
          <a:xfrm flipV="1">
            <a:off x="3315494" y="2103965"/>
            <a:ext cx="381000" cy="330902"/>
          </a:xfrm>
          <a:prstGeom prst="triangle">
            <a:avLst>
              <a:gd name="adj" fmla="val 50000"/>
            </a:avLst>
          </a:prstGeom>
          <a:solidFill>
            <a:srgbClr val="FF9A99"/>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cxnSp>
        <p:nvCxnSpPr>
          <p:cNvPr id="15" name="AutoShape 7">
            <a:extLst>
              <a:ext uri="{FF2B5EF4-FFF2-40B4-BE49-F238E27FC236}">
                <a16:creationId xmlns:a16="http://schemas.microsoft.com/office/drawing/2014/main" id="{C6C3AF7C-5779-ED49-8CCE-0B7DB7D74164}"/>
              </a:ext>
            </a:extLst>
          </p:cNvPr>
          <p:cNvCxnSpPr>
            <a:cxnSpLocks noChangeShapeType="1"/>
            <a:endCxn id="14" idx="3"/>
          </p:cNvCxnSpPr>
          <p:nvPr/>
        </p:nvCxnSpPr>
        <p:spPr bwMode="auto">
          <a:xfrm flipH="1">
            <a:off x="3505994" y="1496654"/>
            <a:ext cx="2286000" cy="607311"/>
          </a:xfrm>
          <a:prstGeom prst="straightConnector1">
            <a:avLst/>
          </a:prstGeom>
          <a:noFill/>
          <a:ln w="12700">
            <a:solidFill>
              <a:schemeClr val="tx1"/>
            </a:solidFill>
            <a:round/>
            <a:headEnd/>
            <a:tailEnd type="triangle" w="med" len="med"/>
          </a:ln>
        </p:spPr>
      </p:cxnSp>
      <p:sp>
        <p:nvSpPr>
          <p:cNvPr id="16" name="AutoShape 20">
            <a:extLst>
              <a:ext uri="{FF2B5EF4-FFF2-40B4-BE49-F238E27FC236}">
                <a16:creationId xmlns:a16="http://schemas.microsoft.com/office/drawing/2014/main" id="{6C65CC3C-F8B4-774F-9011-5FAFD965A4F2}"/>
              </a:ext>
            </a:extLst>
          </p:cNvPr>
          <p:cNvSpPr>
            <a:spLocks noChangeArrowheads="1"/>
          </p:cNvSpPr>
          <p:nvPr/>
        </p:nvSpPr>
        <p:spPr bwMode="auto">
          <a:xfrm flipV="1">
            <a:off x="5601494" y="2103965"/>
            <a:ext cx="381000" cy="318998"/>
          </a:xfrm>
          <a:prstGeom prst="triangle">
            <a:avLst>
              <a:gd name="adj" fmla="val 50000"/>
            </a:avLst>
          </a:prstGeom>
          <a:solidFill>
            <a:srgbClr val="FF9A99"/>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sp>
        <p:nvSpPr>
          <p:cNvPr id="17" name="AutoShape 26">
            <a:extLst>
              <a:ext uri="{FF2B5EF4-FFF2-40B4-BE49-F238E27FC236}">
                <a16:creationId xmlns:a16="http://schemas.microsoft.com/office/drawing/2014/main" id="{A457A0C3-CD44-6740-8065-68055CB3C4BB}"/>
              </a:ext>
            </a:extLst>
          </p:cNvPr>
          <p:cNvSpPr>
            <a:spLocks noChangeArrowheads="1"/>
          </p:cNvSpPr>
          <p:nvPr/>
        </p:nvSpPr>
        <p:spPr bwMode="auto">
          <a:xfrm flipV="1">
            <a:off x="7887493" y="2103965"/>
            <a:ext cx="381000" cy="330902"/>
          </a:xfrm>
          <a:prstGeom prst="triangle">
            <a:avLst>
              <a:gd name="adj" fmla="val 50000"/>
            </a:avLst>
          </a:prstGeom>
          <a:solidFill>
            <a:srgbClr val="FF9A99"/>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cxnSp>
        <p:nvCxnSpPr>
          <p:cNvPr id="19" name="AutoShape 27">
            <a:extLst>
              <a:ext uri="{FF2B5EF4-FFF2-40B4-BE49-F238E27FC236}">
                <a16:creationId xmlns:a16="http://schemas.microsoft.com/office/drawing/2014/main" id="{C7CC236B-543C-D942-8659-0352BFC5A796}"/>
              </a:ext>
            </a:extLst>
          </p:cNvPr>
          <p:cNvCxnSpPr>
            <a:cxnSpLocks noChangeShapeType="1"/>
          </p:cNvCxnSpPr>
          <p:nvPr/>
        </p:nvCxnSpPr>
        <p:spPr bwMode="auto">
          <a:xfrm>
            <a:off x="5791994" y="1496654"/>
            <a:ext cx="2285999" cy="607311"/>
          </a:xfrm>
          <a:prstGeom prst="straightConnector1">
            <a:avLst/>
          </a:prstGeom>
          <a:noFill/>
          <a:ln w="12700">
            <a:solidFill>
              <a:schemeClr val="tx1"/>
            </a:solidFill>
            <a:round/>
            <a:headEnd/>
            <a:tailEnd type="triangle" w="med" len="med"/>
          </a:ln>
        </p:spPr>
      </p:cxnSp>
      <p:cxnSp>
        <p:nvCxnSpPr>
          <p:cNvPr id="20" name="AutoShape 21">
            <a:extLst>
              <a:ext uri="{FF2B5EF4-FFF2-40B4-BE49-F238E27FC236}">
                <a16:creationId xmlns:a16="http://schemas.microsoft.com/office/drawing/2014/main" id="{D9CEADC8-9233-8445-892F-C26556BA5645}"/>
              </a:ext>
            </a:extLst>
          </p:cNvPr>
          <p:cNvCxnSpPr>
            <a:cxnSpLocks noChangeShapeType="1"/>
          </p:cNvCxnSpPr>
          <p:nvPr/>
        </p:nvCxnSpPr>
        <p:spPr bwMode="auto">
          <a:xfrm>
            <a:off x="5791994" y="1496654"/>
            <a:ext cx="0" cy="607311"/>
          </a:xfrm>
          <a:prstGeom prst="straightConnector1">
            <a:avLst/>
          </a:prstGeom>
          <a:noFill/>
          <a:ln w="12700">
            <a:solidFill>
              <a:schemeClr val="tx1"/>
            </a:solidFill>
            <a:round/>
            <a:headEnd/>
            <a:tailEnd type="triangle" w="med" len="med"/>
          </a:ln>
        </p:spPr>
      </p:cxnSp>
    </p:spTree>
    <p:extLst>
      <p:ext uri="{BB962C8B-B14F-4D97-AF65-F5344CB8AC3E}">
        <p14:creationId xmlns:p14="http://schemas.microsoft.com/office/powerpoint/2010/main" val="407748243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72" name="Rounded Rectangle 58">
            <a:extLst>
              <a:ext uri="{FF2B5EF4-FFF2-40B4-BE49-F238E27FC236}">
                <a16:creationId xmlns:a16="http://schemas.microsoft.com/office/drawing/2014/main" id="{EF1F8FB1-77A7-470B-8369-70912ABFE2F7}"/>
              </a:ext>
            </a:extLst>
          </p:cNvPr>
          <p:cNvSpPr/>
          <p:nvPr/>
        </p:nvSpPr>
        <p:spPr>
          <a:xfrm>
            <a:off x="226219" y="3683366"/>
            <a:ext cx="5262559" cy="2187826"/>
          </a:xfrm>
          <a:prstGeom prst="roundRect">
            <a:avLst/>
          </a:prstGeom>
          <a:solidFill>
            <a:srgbClr val="0066CC">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16" name="Content Placeholder 2">
            <a:extLst>
              <a:ext uri="{FF2B5EF4-FFF2-40B4-BE49-F238E27FC236}">
                <a16:creationId xmlns:a16="http://schemas.microsoft.com/office/drawing/2014/main" id="{1A0EBC81-D24D-B942-AB58-A4FD3979981F}"/>
              </a:ext>
            </a:extLst>
          </p:cNvPr>
          <p:cNvSpPr txBox="1">
            <a:spLocks/>
          </p:cNvSpPr>
          <p:nvPr/>
        </p:nvSpPr>
        <p:spPr bwMode="auto">
          <a:xfrm>
            <a:off x="226219" y="3653883"/>
            <a:ext cx="5262559" cy="2247425"/>
          </a:xfrm>
          <a:prstGeom prst="rect">
            <a:avLst/>
          </a:prstGeom>
          <a:noFill/>
          <a:ln w="9525">
            <a:noFill/>
            <a:miter lim="800000"/>
            <a:headEnd/>
            <a:tailEnd/>
          </a:ln>
        </p:spPr>
        <p:txBody>
          <a:bodyPr vert="horz" wrap="square" lIns="68577" tIns="34289" rIns="68577" bIns="34289" numCol="1" anchor="t" anchorCtr="0" compatLnSpc="1">
            <a:prstTxWarp prst="textNoShape">
              <a:avLst/>
            </a:prstTxWarp>
          </a:bodyPr>
          <a:lstStyle/>
          <a:p>
            <a:pPr marL="257162" indent="-257162" defTabSz="685800" eaLnBrk="1" hangingPunct="1">
              <a:lnSpc>
                <a:spcPct val="80000"/>
              </a:lnSpc>
              <a:spcBef>
                <a:spcPts val="900"/>
              </a:spcBef>
              <a:buClr>
                <a:schemeClr val="accent2"/>
              </a:buClr>
              <a:defRPr/>
            </a:pPr>
            <a:endParaRPr lang="en-US" sz="825" kern="0" dirty="0">
              <a:solidFill>
                <a:srgbClr val="00B0F0"/>
              </a:solidFill>
              <a:latin typeface="Roboto Mono" panose="020B0604020202020204" charset="0"/>
              <a:ea typeface="Roboto Mono" panose="020B0604020202020204" charset="0"/>
              <a:cs typeface="+mn-cs"/>
            </a:endParaRPr>
          </a:p>
          <a:p>
            <a:pPr marL="257162" indent="-257162" defTabSz="685800" eaLnBrk="1" hangingPunct="1">
              <a:lnSpc>
                <a:spcPct val="80000"/>
              </a:lnSpc>
              <a:spcBef>
                <a:spcPts val="900"/>
              </a:spcBef>
              <a:buClr>
                <a:schemeClr val="accent2"/>
              </a:buClr>
              <a:defRPr/>
            </a:pPr>
            <a:r>
              <a:rPr lang="en-US" sz="1800" kern="0" dirty="0">
                <a:solidFill>
                  <a:srgbClr val="0070C0"/>
                </a:solidFill>
                <a:latin typeface="Roboto Mono" panose="020B0604020202020204" charset="0"/>
                <a:ea typeface="Roboto Mono" panose="020B0604020202020204" charset="0"/>
                <a:cs typeface="+mn-cs"/>
              </a:rPr>
              <a:t>def max-value(state):</a:t>
            </a:r>
          </a:p>
          <a:p>
            <a:pPr marL="557185" lvl="1" indent="-214303" defTabSz="685800" eaLnBrk="1" hangingPunct="1">
              <a:lnSpc>
                <a:spcPct val="80000"/>
              </a:lnSpc>
              <a:spcBef>
                <a:spcPct val="20000"/>
              </a:spcBef>
              <a:buClr>
                <a:schemeClr val="tx1"/>
              </a:buClr>
              <a:defRPr/>
            </a:pPr>
            <a:r>
              <a:rPr lang="en-US" sz="1800" dirty="0">
                <a:latin typeface="Roboto Mono" panose="020B0604020202020204" charset="0"/>
                <a:ea typeface="Roboto Mono" panose="020B0604020202020204" charset="0"/>
              </a:rPr>
              <a:t>i</a:t>
            </a:r>
            <a:r>
              <a:rPr lang="en-US" sz="1800" kern="0" dirty="0">
                <a:latin typeface="Roboto Mono" panose="020B0604020202020204" charset="0"/>
                <a:ea typeface="Roboto Mono" panose="020B0604020202020204" charset="0"/>
              </a:rPr>
              <a:t>f the state is a terminal state:</a:t>
            </a:r>
          </a:p>
          <a:p>
            <a:pPr marL="557185" lvl="1" indent="-214303" defTabSz="685800" eaLnBrk="1" hangingPunct="1">
              <a:lnSpc>
                <a:spcPct val="80000"/>
              </a:lnSpc>
              <a:spcBef>
                <a:spcPct val="20000"/>
              </a:spcBef>
              <a:buClr>
                <a:schemeClr val="tx1"/>
              </a:buClr>
              <a:defRPr/>
            </a:pPr>
            <a:r>
              <a:rPr lang="en-US" sz="1800" dirty="0">
                <a:latin typeface="Roboto Mono" panose="020B0604020202020204" charset="0"/>
                <a:ea typeface="Roboto Mono" panose="020B0604020202020204" charset="0"/>
              </a:rPr>
              <a:t>		 return the state’s utility</a:t>
            </a:r>
            <a:endParaRPr lang="en-US" sz="1800" kern="0" dirty="0">
              <a:latin typeface="Roboto Mono" panose="020B0604020202020204" charset="0"/>
              <a:ea typeface="Roboto Mono" panose="020B0604020202020204" charset="0"/>
            </a:endParaRPr>
          </a:p>
          <a:p>
            <a:pPr marL="557185" lvl="1" indent="-214303" defTabSz="685800" eaLnBrk="1" hangingPunct="1">
              <a:lnSpc>
                <a:spcPct val="80000"/>
              </a:lnSpc>
              <a:spcBef>
                <a:spcPct val="20000"/>
              </a:spcBef>
              <a:buClr>
                <a:schemeClr val="tx1"/>
              </a:buClr>
              <a:defRPr/>
            </a:pPr>
            <a:r>
              <a:rPr lang="en-US" sz="1800" kern="0" dirty="0">
                <a:latin typeface="Roboto Mono" panose="020B0604020202020204" charset="0"/>
                <a:ea typeface="Roboto Mono" panose="020B0604020202020204" charset="0"/>
              </a:rPr>
              <a:t>initialize v = </a:t>
            </a:r>
            <a:r>
              <a:rPr lang="en-US" sz="1800" kern="0" dirty="0">
                <a:latin typeface="Roboto Mono" panose="020B0604020202020204" charset="0"/>
                <a:ea typeface="Roboto Mono" panose="020B0604020202020204" charset="0"/>
                <a:cs typeface="Times New Roman" pitchFamily="18" charset="0"/>
              </a:rPr>
              <a:t>-∞</a:t>
            </a:r>
          </a:p>
          <a:p>
            <a:pPr marL="557185" lvl="1" indent="-214303" defTabSz="685800" eaLnBrk="1" hangingPunct="1">
              <a:lnSpc>
                <a:spcPct val="80000"/>
              </a:lnSpc>
              <a:spcBef>
                <a:spcPct val="20000"/>
              </a:spcBef>
              <a:buClr>
                <a:schemeClr val="tx1"/>
              </a:buClr>
              <a:defRPr/>
            </a:pPr>
            <a:r>
              <a:rPr lang="en-US" sz="1800" kern="0" dirty="0">
                <a:latin typeface="Roboto Mono" panose="020B0604020202020204" charset="0"/>
                <a:ea typeface="Roboto Mono" panose="020B0604020202020204" charset="0"/>
              </a:rPr>
              <a:t>for each successor of state:</a:t>
            </a:r>
          </a:p>
          <a:p>
            <a:pPr marL="857207" lvl="2" indent="-171442" defTabSz="685800" eaLnBrk="1" hangingPunct="1">
              <a:lnSpc>
                <a:spcPct val="80000"/>
              </a:lnSpc>
              <a:spcBef>
                <a:spcPct val="20000"/>
              </a:spcBef>
              <a:buClr>
                <a:schemeClr val="accent2"/>
              </a:buClr>
              <a:defRPr/>
            </a:pPr>
            <a:r>
              <a:rPr lang="en-US" sz="1800" b="1" kern="0" dirty="0">
                <a:latin typeface="Roboto Mono" panose="020B0604020202020204" charset="0"/>
                <a:ea typeface="Roboto Mono" panose="020B0604020202020204" charset="0"/>
              </a:rPr>
              <a:t>v = max(v, </a:t>
            </a:r>
            <a:r>
              <a:rPr lang="en-US" sz="1800" b="1" kern="0" dirty="0">
                <a:solidFill>
                  <a:srgbClr val="C00000"/>
                </a:solidFill>
                <a:latin typeface="Roboto Mono" panose="020B0604020202020204" charset="0"/>
                <a:ea typeface="Roboto Mono" panose="020B0604020202020204" charset="0"/>
              </a:rPr>
              <a:t>min-value(successor)</a:t>
            </a:r>
            <a:r>
              <a:rPr lang="en-US" sz="1800" b="1" kern="0" dirty="0">
                <a:latin typeface="Roboto Mono" panose="020B0604020202020204" charset="0"/>
                <a:ea typeface="Roboto Mono" panose="020B0604020202020204" charset="0"/>
              </a:rPr>
              <a:t>)</a:t>
            </a:r>
          </a:p>
          <a:p>
            <a:pPr marL="557185" lvl="1" indent="-214303" defTabSz="685800" eaLnBrk="1" hangingPunct="1">
              <a:lnSpc>
                <a:spcPct val="80000"/>
              </a:lnSpc>
              <a:spcBef>
                <a:spcPct val="20000"/>
              </a:spcBef>
              <a:buClr>
                <a:schemeClr val="tx1"/>
              </a:buClr>
              <a:defRPr/>
            </a:pPr>
            <a:r>
              <a:rPr lang="en-US" sz="1800" kern="0" dirty="0">
                <a:latin typeface="Roboto Mono" panose="020B0604020202020204" charset="0"/>
                <a:ea typeface="Roboto Mono" panose="020B0604020202020204" charset="0"/>
              </a:rPr>
              <a:t>return v</a:t>
            </a:r>
          </a:p>
        </p:txBody>
      </p:sp>
      <p:sp>
        <p:nvSpPr>
          <p:cNvPr id="63" name="Google Shape;63;p2"/>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dirty="0">
                <a:sym typeface="Symbol" pitchFamily="18" charset="2"/>
              </a:rPr>
              <a:t>Minimax Example</a:t>
            </a:r>
            <a:endParaRPr sz="3400" b="1" dirty="0">
              <a:solidFill>
                <a:srgbClr val="370661"/>
              </a:solidFill>
              <a:latin typeface="Open Sans"/>
              <a:ea typeface="Open Sans"/>
              <a:cs typeface="Open Sans"/>
              <a:sym typeface="Open Sans"/>
            </a:endParaRPr>
          </a:p>
        </p:txBody>
      </p:sp>
      <p:sp>
        <p:nvSpPr>
          <p:cNvPr id="34" name="AutoShape 4">
            <a:extLst>
              <a:ext uri="{FF2B5EF4-FFF2-40B4-BE49-F238E27FC236}">
                <a16:creationId xmlns:a16="http://schemas.microsoft.com/office/drawing/2014/main" id="{E736D7FF-BD34-4A88-84A3-1D8F37182FDE}"/>
              </a:ext>
            </a:extLst>
          </p:cNvPr>
          <p:cNvSpPr>
            <a:spLocks noChangeArrowheads="1"/>
          </p:cNvSpPr>
          <p:nvPr/>
        </p:nvSpPr>
        <p:spPr bwMode="auto">
          <a:xfrm>
            <a:off x="5601494" y="1137177"/>
            <a:ext cx="381000" cy="359477"/>
          </a:xfrm>
          <a:prstGeom prst="triangle">
            <a:avLst>
              <a:gd name="adj" fmla="val 50000"/>
            </a:avLst>
          </a:prstGeom>
          <a:solidFill>
            <a:srgbClr val="CCECFF"/>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sp>
        <p:nvSpPr>
          <p:cNvPr id="74" name="Left-Right Arrow 62">
            <a:extLst>
              <a:ext uri="{FF2B5EF4-FFF2-40B4-BE49-F238E27FC236}">
                <a16:creationId xmlns:a16="http://schemas.microsoft.com/office/drawing/2014/main" id="{8162E336-5288-4360-8E22-242E50D27588}"/>
              </a:ext>
            </a:extLst>
          </p:cNvPr>
          <p:cNvSpPr/>
          <p:nvPr/>
        </p:nvSpPr>
        <p:spPr>
          <a:xfrm>
            <a:off x="5503070" y="4337488"/>
            <a:ext cx="742950" cy="514350"/>
          </a:xfrm>
          <a:prstGeom prst="leftRightArrow">
            <a:avLst/>
          </a:prstGeom>
          <a:solidFill>
            <a:srgbClr val="BD92D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75" name="Picture 74" descr="TP_tmp.png">
            <a:extLst>
              <a:ext uri="{FF2B5EF4-FFF2-40B4-BE49-F238E27FC236}">
                <a16:creationId xmlns:a16="http://schemas.microsoft.com/office/drawing/2014/main" id="{38160B1A-2555-4CA1-A742-52F596673E60}"/>
              </a:ext>
            </a:extLst>
          </p:cNvPr>
          <p:cNvPicPr>
            <a:picLocks noChangeAspect="1"/>
          </p:cNvPicPr>
          <p:nvPr>
            <p:custDataLst>
              <p:tags r:id="rId1"/>
            </p:custDataLst>
          </p:nvPr>
        </p:nvPicPr>
        <p:blipFill>
          <a:blip r:embed="rId5" cstate="print"/>
          <a:stretch>
            <a:fillRect/>
          </a:stretch>
        </p:blipFill>
        <p:spPr bwMode="auto">
          <a:xfrm>
            <a:off x="1315244" y="5924915"/>
            <a:ext cx="3143249" cy="491900"/>
          </a:xfrm>
          <a:prstGeom prst="rect">
            <a:avLst/>
          </a:prstGeom>
          <a:noFill/>
          <a:ln/>
          <a:effectLst/>
        </p:spPr>
      </p:pic>
      <p:pic>
        <p:nvPicPr>
          <p:cNvPr id="76" name="Picture 75" descr="TP_tmp.png">
            <a:extLst>
              <a:ext uri="{FF2B5EF4-FFF2-40B4-BE49-F238E27FC236}">
                <a16:creationId xmlns:a16="http://schemas.microsoft.com/office/drawing/2014/main" id="{A30B546D-18AD-4561-86FC-06C44687E357}"/>
              </a:ext>
            </a:extLst>
          </p:cNvPr>
          <p:cNvPicPr>
            <a:picLocks noChangeAspect="1"/>
          </p:cNvPicPr>
          <p:nvPr>
            <p:custDataLst>
              <p:tags r:id="rId2"/>
            </p:custDataLst>
          </p:nvPr>
        </p:nvPicPr>
        <p:blipFill>
          <a:blip r:embed="rId6" cstate="print"/>
          <a:stretch>
            <a:fillRect/>
          </a:stretch>
        </p:blipFill>
        <p:spPr bwMode="auto">
          <a:xfrm>
            <a:off x="7458867" y="5924915"/>
            <a:ext cx="3143251" cy="491900"/>
          </a:xfrm>
          <a:prstGeom prst="rect">
            <a:avLst/>
          </a:prstGeom>
          <a:noFill/>
          <a:ln/>
          <a:effectLst/>
        </p:spPr>
      </p:pic>
      <p:sp>
        <p:nvSpPr>
          <p:cNvPr id="18" name="TextBox 17">
            <a:extLst>
              <a:ext uri="{FF2B5EF4-FFF2-40B4-BE49-F238E27FC236}">
                <a16:creationId xmlns:a16="http://schemas.microsoft.com/office/drawing/2014/main" id="{97FA6B95-38DB-164F-A3BB-D53340EB840C}"/>
              </a:ext>
            </a:extLst>
          </p:cNvPr>
          <p:cNvSpPr txBox="1"/>
          <p:nvPr/>
        </p:nvSpPr>
        <p:spPr>
          <a:xfrm>
            <a:off x="6162805" y="1590805"/>
            <a:ext cx="184731" cy="307777"/>
          </a:xfrm>
          <a:prstGeom prst="rect">
            <a:avLst/>
          </a:prstGeom>
          <a:noFill/>
        </p:spPr>
        <p:txBody>
          <a:bodyPr wrap="none" rtlCol="0">
            <a:spAutoFit/>
          </a:bodyPr>
          <a:lstStyle/>
          <a:p>
            <a:endParaRPr lang="en-US" dirty="0"/>
          </a:p>
        </p:txBody>
      </p:sp>
      <p:sp>
        <p:nvSpPr>
          <p:cNvPr id="117" name="Rounded Rectangle 59">
            <a:extLst>
              <a:ext uri="{FF2B5EF4-FFF2-40B4-BE49-F238E27FC236}">
                <a16:creationId xmlns:a16="http://schemas.microsoft.com/office/drawing/2014/main" id="{D1FC192F-F2B3-DB4F-AA60-EB20B2A00134}"/>
              </a:ext>
            </a:extLst>
          </p:cNvPr>
          <p:cNvSpPr/>
          <p:nvPr/>
        </p:nvSpPr>
        <p:spPr>
          <a:xfrm>
            <a:off x="6260312" y="3693618"/>
            <a:ext cx="5262561" cy="2169928"/>
          </a:xfrm>
          <a:prstGeom prst="roundRect">
            <a:avLst/>
          </a:prstGeom>
          <a:solidFill>
            <a:srgbClr val="F6D7D9"/>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18" name="Content Placeholder 2">
            <a:extLst>
              <a:ext uri="{FF2B5EF4-FFF2-40B4-BE49-F238E27FC236}">
                <a16:creationId xmlns:a16="http://schemas.microsoft.com/office/drawing/2014/main" id="{0E2FAB55-9DBB-204F-8914-720EA7BBC647}"/>
              </a:ext>
            </a:extLst>
          </p:cNvPr>
          <p:cNvSpPr txBox="1">
            <a:spLocks/>
          </p:cNvSpPr>
          <p:nvPr/>
        </p:nvSpPr>
        <p:spPr bwMode="auto">
          <a:xfrm>
            <a:off x="6317463" y="3896818"/>
            <a:ext cx="5205410" cy="1974374"/>
          </a:xfrm>
          <a:prstGeom prst="rect">
            <a:avLst/>
          </a:prstGeom>
          <a:noFill/>
          <a:ln w="9525">
            <a:noFill/>
            <a:miter lim="800000"/>
            <a:headEnd/>
            <a:tailEnd/>
          </a:ln>
        </p:spPr>
        <p:txBody>
          <a:bodyPr vert="horz" wrap="square" lIns="68577" tIns="34289" rIns="68577" bIns="34289" numCol="1" anchor="t" anchorCtr="0" compatLnSpc="1">
            <a:prstTxWarp prst="textNoShape">
              <a:avLst/>
            </a:prstTxWarp>
          </a:bodyPr>
          <a:lstStyle/>
          <a:p>
            <a:pPr marL="257162" indent="-257162" defTabSz="685800" eaLnBrk="1" hangingPunct="1">
              <a:lnSpc>
                <a:spcPct val="80000"/>
              </a:lnSpc>
              <a:spcBef>
                <a:spcPts val="900"/>
              </a:spcBef>
              <a:buClr>
                <a:schemeClr val="accent2"/>
              </a:buClr>
              <a:defRPr/>
            </a:pPr>
            <a:r>
              <a:rPr lang="en-US" sz="1800" kern="0" dirty="0">
                <a:solidFill>
                  <a:srgbClr val="C00000"/>
                </a:solidFill>
                <a:latin typeface="Roboto Mono" panose="020B0604020202020204" charset="0"/>
                <a:ea typeface="Roboto Mono" panose="020B0604020202020204" charset="0"/>
                <a:cs typeface="+mn-cs"/>
              </a:rPr>
              <a:t>def min-value(state):</a:t>
            </a:r>
          </a:p>
          <a:p>
            <a:pPr marL="557185" lvl="1" indent="-214303" defTabSz="685800" eaLnBrk="1" hangingPunct="1">
              <a:lnSpc>
                <a:spcPct val="80000"/>
              </a:lnSpc>
              <a:spcBef>
                <a:spcPct val="20000"/>
              </a:spcBef>
              <a:buClr>
                <a:schemeClr val="tx1"/>
              </a:buClr>
              <a:defRPr/>
            </a:pPr>
            <a:r>
              <a:rPr lang="en-US" sz="1800" dirty="0">
                <a:latin typeface="Roboto Mono" panose="020B0604020202020204" charset="0"/>
                <a:ea typeface="Roboto Mono" panose="020B0604020202020204" charset="0"/>
              </a:rPr>
              <a:t>i</a:t>
            </a:r>
            <a:r>
              <a:rPr lang="en-US" sz="1800" kern="0" dirty="0">
                <a:latin typeface="Roboto Mono" panose="020B0604020202020204" charset="0"/>
                <a:ea typeface="Roboto Mono" panose="020B0604020202020204" charset="0"/>
              </a:rPr>
              <a:t>f the state is a terminal state:</a:t>
            </a:r>
          </a:p>
          <a:p>
            <a:pPr marL="557185" lvl="1" indent="-214303" defTabSz="685800" eaLnBrk="1" hangingPunct="1">
              <a:lnSpc>
                <a:spcPct val="80000"/>
              </a:lnSpc>
              <a:spcBef>
                <a:spcPct val="20000"/>
              </a:spcBef>
              <a:buClr>
                <a:schemeClr val="tx1"/>
              </a:buClr>
              <a:defRPr/>
            </a:pPr>
            <a:r>
              <a:rPr lang="en-US" sz="1800" dirty="0">
                <a:latin typeface="Roboto Mono" panose="020B0604020202020204" charset="0"/>
                <a:ea typeface="Roboto Mono" panose="020B0604020202020204" charset="0"/>
              </a:rPr>
              <a:t>		 return the state’s utility</a:t>
            </a:r>
            <a:endParaRPr lang="en-US" sz="1800" kern="0" dirty="0">
              <a:latin typeface="Roboto Mono" panose="020B0604020202020204" charset="0"/>
              <a:ea typeface="Roboto Mono" panose="020B0604020202020204" charset="0"/>
            </a:endParaRPr>
          </a:p>
          <a:p>
            <a:pPr marL="557185" lvl="1" indent="-214303" defTabSz="685800" eaLnBrk="1" hangingPunct="1">
              <a:lnSpc>
                <a:spcPct val="80000"/>
              </a:lnSpc>
              <a:spcBef>
                <a:spcPct val="20000"/>
              </a:spcBef>
              <a:buClr>
                <a:schemeClr val="tx1"/>
              </a:buClr>
              <a:defRPr/>
            </a:pPr>
            <a:r>
              <a:rPr lang="en-US" sz="1800" kern="0" dirty="0">
                <a:latin typeface="Roboto Mono" panose="020B0604020202020204" charset="0"/>
                <a:ea typeface="Roboto Mono" panose="020B0604020202020204" charset="0"/>
              </a:rPr>
              <a:t>initialize v = </a:t>
            </a:r>
            <a:r>
              <a:rPr lang="en-US" sz="1800" kern="0" dirty="0">
                <a:latin typeface="Roboto Mono" panose="020B0604020202020204" charset="0"/>
                <a:ea typeface="Roboto Mono" panose="020B0604020202020204" charset="0"/>
                <a:cs typeface="Times New Roman" pitchFamily="18" charset="0"/>
              </a:rPr>
              <a:t>+∞</a:t>
            </a:r>
          </a:p>
          <a:p>
            <a:pPr marL="557185" lvl="1" indent="-214303" defTabSz="685800" eaLnBrk="1" hangingPunct="1">
              <a:lnSpc>
                <a:spcPct val="80000"/>
              </a:lnSpc>
              <a:spcBef>
                <a:spcPct val="20000"/>
              </a:spcBef>
              <a:buClr>
                <a:schemeClr val="tx1"/>
              </a:buClr>
              <a:defRPr/>
            </a:pPr>
            <a:r>
              <a:rPr lang="en-US" sz="1800" kern="0" dirty="0">
                <a:latin typeface="Roboto Mono" panose="020B0604020202020204" charset="0"/>
                <a:ea typeface="Roboto Mono" panose="020B0604020202020204" charset="0"/>
              </a:rPr>
              <a:t>for each successor of state:</a:t>
            </a:r>
          </a:p>
          <a:p>
            <a:pPr marL="857207" lvl="2" indent="-171442" defTabSz="685800" eaLnBrk="1" hangingPunct="1">
              <a:lnSpc>
                <a:spcPct val="80000"/>
              </a:lnSpc>
              <a:spcBef>
                <a:spcPct val="20000"/>
              </a:spcBef>
              <a:buClr>
                <a:schemeClr val="accent2"/>
              </a:buClr>
              <a:defRPr/>
            </a:pPr>
            <a:r>
              <a:rPr lang="en-US" sz="1800" kern="0" dirty="0">
                <a:latin typeface="Roboto Mono" panose="020B0604020202020204" charset="0"/>
                <a:ea typeface="Roboto Mono" panose="020B0604020202020204" charset="0"/>
              </a:rPr>
              <a:t>v = min(v, </a:t>
            </a:r>
            <a:r>
              <a:rPr lang="en-US" sz="1800" kern="0" dirty="0">
                <a:solidFill>
                  <a:srgbClr val="0070C0"/>
                </a:solidFill>
                <a:latin typeface="Roboto Mono" panose="020B0604020202020204" charset="0"/>
                <a:ea typeface="Roboto Mono" panose="020B0604020202020204" charset="0"/>
              </a:rPr>
              <a:t>max-value(successor)</a:t>
            </a:r>
            <a:r>
              <a:rPr lang="en-US" sz="1800" kern="0" dirty="0">
                <a:latin typeface="Roboto Mono" panose="020B0604020202020204" charset="0"/>
                <a:ea typeface="Roboto Mono" panose="020B0604020202020204" charset="0"/>
              </a:rPr>
              <a:t>)</a:t>
            </a:r>
          </a:p>
          <a:p>
            <a:pPr marL="557185" lvl="1" indent="-214303" defTabSz="685800" eaLnBrk="1" hangingPunct="1">
              <a:lnSpc>
                <a:spcPct val="80000"/>
              </a:lnSpc>
              <a:spcBef>
                <a:spcPct val="20000"/>
              </a:spcBef>
              <a:buClr>
                <a:schemeClr val="tx1"/>
              </a:buClr>
              <a:defRPr/>
            </a:pPr>
            <a:r>
              <a:rPr lang="en-US" sz="1800" kern="0" dirty="0">
                <a:latin typeface="Roboto Mono" panose="020B0604020202020204" charset="0"/>
                <a:ea typeface="Roboto Mono" panose="020B0604020202020204" charset="0"/>
              </a:rPr>
              <a:t>return v</a:t>
            </a:r>
          </a:p>
        </p:txBody>
      </p:sp>
      <p:sp>
        <p:nvSpPr>
          <p:cNvPr id="55" name="Rectangle 54">
            <a:extLst>
              <a:ext uri="{FF2B5EF4-FFF2-40B4-BE49-F238E27FC236}">
                <a16:creationId xmlns:a16="http://schemas.microsoft.com/office/drawing/2014/main" id="{57B21973-64B2-0742-8D01-54B4212A8EE6}"/>
              </a:ext>
            </a:extLst>
          </p:cNvPr>
          <p:cNvSpPr/>
          <p:nvPr/>
        </p:nvSpPr>
        <p:spPr>
          <a:xfrm>
            <a:off x="5518595" y="3666357"/>
            <a:ext cx="6477003" cy="2811394"/>
          </a:xfrm>
          <a:prstGeom prst="rect">
            <a:avLst/>
          </a:prstGeom>
          <a:solidFill>
            <a:schemeClr val="bg1">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79C2D59-9E92-CF4E-9236-85AA2AEBC004}"/>
              </a:ext>
            </a:extLst>
          </p:cNvPr>
          <p:cNvSpPr/>
          <p:nvPr/>
        </p:nvSpPr>
        <p:spPr>
          <a:xfrm>
            <a:off x="5222345" y="1149868"/>
            <a:ext cx="399468" cy="307777"/>
          </a:xfrm>
          <a:prstGeom prst="rect">
            <a:avLst/>
          </a:prstGeom>
        </p:spPr>
        <p:txBody>
          <a:bodyPr wrap="none">
            <a:spAutoFit/>
          </a:bodyPr>
          <a:lstStyle/>
          <a:p>
            <a:r>
              <a:rPr lang="en-US" dirty="0">
                <a:latin typeface="Roboto Mono" panose="020B0604020202020204" charset="0"/>
                <a:ea typeface="Roboto Mono" panose="020B0604020202020204" charset="0"/>
                <a:cs typeface="Times New Roman" pitchFamily="18" charset="0"/>
              </a:rPr>
              <a:t>-∞</a:t>
            </a:r>
            <a:endParaRPr lang="en-US" dirty="0"/>
          </a:p>
        </p:txBody>
      </p:sp>
      <p:sp>
        <p:nvSpPr>
          <p:cNvPr id="14" name="AutoShape 6">
            <a:extLst>
              <a:ext uri="{FF2B5EF4-FFF2-40B4-BE49-F238E27FC236}">
                <a16:creationId xmlns:a16="http://schemas.microsoft.com/office/drawing/2014/main" id="{05349203-CB67-5C4A-B0EC-246ED83E1B0A}"/>
              </a:ext>
            </a:extLst>
          </p:cNvPr>
          <p:cNvSpPr>
            <a:spLocks noChangeArrowheads="1"/>
          </p:cNvSpPr>
          <p:nvPr/>
        </p:nvSpPr>
        <p:spPr bwMode="auto">
          <a:xfrm flipV="1">
            <a:off x="3315494" y="2103965"/>
            <a:ext cx="381000" cy="330902"/>
          </a:xfrm>
          <a:prstGeom prst="triangle">
            <a:avLst>
              <a:gd name="adj" fmla="val 50000"/>
            </a:avLst>
          </a:prstGeom>
          <a:solidFill>
            <a:srgbClr val="FF9A99"/>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cxnSp>
        <p:nvCxnSpPr>
          <p:cNvPr id="15" name="AutoShape 7">
            <a:extLst>
              <a:ext uri="{FF2B5EF4-FFF2-40B4-BE49-F238E27FC236}">
                <a16:creationId xmlns:a16="http://schemas.microsoft.com/office/drawing/2014/main" id="{C6C3AF7C-5779-ED49-8CCE-0B7DB7D74164}"/>
              </a:ext>
            </a:extLst>
          </p:cNvPr>
          <p:cNvCxnSpPr>
            <a:cxnSpLocks noChangeShapeType="1"/>
            <a:endCxn id="14" idx="3"/>
          </p:cNvCxnSpPr>
          <p:nvPr/>
        </p:nvCxnSpPr>
        <p:spPr bwMode="auto">
          <a:xfrm flipH="1">
            <a:off x="3505994" y="1496654"/>
            <a:ext cx="2286000" cy="607311"/>
          </a:xfrm>
          <a:prstGeom prst="straightConnector1">
            <a:avLst/>
          </a:prstGeom>
          <a:noFill/>
          <a:ln w="12700">
            <a:solidFill>
              <a:schemeClr val="tx1"/>
            </a:solidFill>
            <a:round/>
            <a:headEnd/>
            <a:tailEnd type="triangle" w="med" len="med"/>
          </a:ln>
        </p:spPr>
      </p:cxnSp>
      <p:sp>
        <p:nvSpPr>
          <p:cNvPr id="16" name="AutoShape 20">
            <a:extLst>
              <a:ext uri="{FF2B5EF4-FFF2-40B4-BE49-F238E27FC236}">
                <a16:creationId xmlns:a16="http://schemas.microsoft.com/office/drawing/2014/main" id="{6C65CC3C-F8B4-774F-9011-5FAFD965A4F2}"/>
              </a:ext>
            </a:extLst>
          </p:cNvPr>
          <p:cNvSpPr>
            <a:spLocks noChangeArrowheads="1"/>
          </p:cNvSpPr>
          <p:nvPr/>
        </p:nvSpPr>
        <p:spPr bwMode="auto">
          <a:xfrm flipV="1">
            <a:off x="5601494" y="2103965"/>
            <a:ext cx="381000" cy="318998"/>
          </a:xfrm>
          <a:prstGeom prst="triangle">
            <a:avLst>
              <a:gd name="adj" fmla="val 50000"/>
            </a:avLst>
          </a:prstGeom>
          <a:solidFill>
            <a:srgbClr val="FF9A99"/>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sp>
        <p:nvSpPr>
          <p:cNvPr id="17" name="AutoShape 26">
            <a:extLst>
              <a:ext uri="{FF2B5EF4-FFF2-40B4-BE49-F238E27FC236}">
                <a16:creationId xmlns:a16="http://schemas.microsoft.com/office/drawing/2014/main" id="{A457A0C3-CD44-6740-8065-68055CB3C4BB}"/>
              </a:ext>
            </a:extLst>
          </p:cNvPr>
          <p:cNvSpPr>
            <a:spLocks noChangeArrowheads="1"/>
          </p:cNvSpPr>
          <p:nvPr/>
        </p:nvSpPr>
        <p:spPr bwMode="auto">
          <a:xfrm flipV="1">
            <a:off x="7887493" y="2103965"/>
            <a:ext cx="381000" cy="330902"/>
          </a:xfrm>
          <a:prstGeom prst="triangle">
            <a:avLst>
              <a:gd name="adj" fmla="val 50000"/>
            </a:avLst>
          </a:prstGeom>
          <a:solidFill>
            <a:srgbClr val="FF9A99"/>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cxnSp>
        <p:nvCxnSpPr>
          <p:cNvPr id="19" name="AutoShape 27">
            <a:extLst>
              <a:ext uri="{FF2B5EF4-FFF2-40B4-BE49-F238E27FC236}">
                <a16:creationId xmlns:a16="http://schemas.microsoft.com/office/drawing/2014/main" id="{C7CC236B-543C-D942-8659-0352BFC5A796}"/>
              </a:ext>
            </a:extLst>
          </p:cNvPr>
          <p:cNvCxnSpPr>
            <a:cxnSpLocks noChangeShapeType="1"/>
          </p:cNvCxnSpPr>
          <p:nvPr/>
        </p:nvCxnSpPr>
        <p:spPr bwMode="auto">
          <a:xfrm>
            <a:off x="5791994" y="1496654"/>
            <a:ext cx="2285999" cy="607311"/>
          </a:xfrm>
          <a:prstGeom prst="straightConnector1">
            <a:avLst/>
          </a:prstGeom>
          <a:noFill/>
          <a:ln w="12700">
            <a:solidFill>
              <a:schemeClr val="tx1"/>
            </a:solidFill>
            <a:round/>
            <a:headEnd/>
            <a:tailEnd type="triangle" w="med" len="med"/>
          </a:ln>
        </p:spPr>
      </p:cxnSp>
      <p:cxnSp>
        <p:nvCxnSpPr>
          <p:cNvPr id="20" name="AutoShape 21">
            <a:extLst>
              <a:ext uri="{FF2B5EF4-FFF2-40B4-BE49-F238E27FC236}">
                <a16:creationId xmlns:a16="http://schemas.microsoft.com/office/drawing/2014/main" id="{D9CEADC8-9233-8445-892F-C26556BA5645}"/>
              </a:ext>
            </a:extLst>
          </p:cNvPr>
          <p:cNvCxnSpPr>
            <a:cxnSpLocks noChangeShapeType="1"/>
          </p:cNvCxnSpPr>
          <p:nvPr/>
        </p:nvCxnSpPr>
        <p:spPr bwMode="auto">
          <a:xfrm>
            <a:off x="5791994" y="1496654"/>
            <a:ext cx="0" cy="607311"/>
          </a:xfrm>
          <a:prstGeom prst="straightConnector1">
            <a:avLst/>
          </a:prstGeom>
          <a:noFill/>
          <a:ln w="12700">
            <a:solidFill>
              <a:schemeClr val="tx1"/>
            </a:solidFill>
            <a:round/>
            <a:headEnd/>
            <a:tailEnd type="triangle" w="med" len="med"/>
          </a:ln>
        </p:spPr>
      </p:cxnSp>
    </p:spTree>
    <p:extLst>
      <p:ext uri="{BB962C8B-B14F-4D97-AF65-F5344CB8AC3E}">
        <p14:creationId xmlns:p14="http://schemas.microsoft.com/office/powerpoint/2010/main" val="88081475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116" name="Content Placeholder 2">
            <a:extLst>
              <a:ext uri="{FF2B5EF4-FFF2-40B4-BE49-F238E27FC236}">
                <a16:creationId xmlns:a16="http://schemas.microsoft.com/office/drawing/2014/main" id="{1A0EBC81-D24D-B942-AB58-A4FD3979981F}"/>
              </a:ext>
            </a:extLst>
          </p:cNvPr>
          <p:cNvSpPr txBox="1">
            <a:spLocks/>
          </p:cNvSpPr>
          <p:nvPr/>
        </p:nvSpPr>
        <p:spPr bwMode="auto">
          <a:xfrm>
            <a:off x="226219" y="3653883"/>
            <a:ext cx="5262559" cy="2247425"/>
          </a:xfrm>
          <a:prstGeom prst="rect">
            <a:avLst/>
          </a:prstGeom>
          <a:noFill/>
          <a:ln w="9525">
            <a:noFill/>
            <a:miter lim="800000"/>
            <a:headEnd/>
            <a:tailEnd/>
          </a:ln>
        </p:spPr>
        <p:txBody>
          <a:bodyPr vert="horz" wrap="square" lIns="68577" tIns="34289" rIns="68577" bIns="34289" numCol="1" anchor="t" anchorCtr="0" compatLnSpc="1">
            <a:prstTxWarp prst="textNoShape">
              <a:avLst/>
            </a:prstTxWarp>
          </a:bodyPr>
          <a:lstStyle/>
          <a:p>
            <a:pPr marL="257162" indent="-257162" defTabSz="685800" eaLnBrk="1" hangingPunct="1">
              <a:lnSpc>
                <a:spcPct val="80000"/>
              </a:lnSpc>
              <a:spcBef>
                <a:spcPts val="900"/>
              </a:spcBef>
              <a:buClr>
                <a:schemeClr val="accent2"/>
              </a:buClr>
              <a:defRPr/>
            </a:pPr>
            <a:endParaRPr lang="en-US" sz="825" kern="0" dirty="0">
              <a:solidFill>
                <a:srgbClr val="00B0F0"/>
              </a:solidFill>
              <a:latin typeface="Roboto Mono" panose="020B0604020202020204" charset="0"/>
              <a:ea typeface="Roboto Mono" panose="020B0604020202020204" charset="0"/>
              <a:cs typeface="+mn-cs"/>
            </a:endParaRPr>
          </a:p>
          <a:p>
            <a:pPr marL="257162" indent="-257162" defTabSz="685800" eaLnBrk="1" hangingPunct="1">
              <a:lnSpc>
                <a:spcPct val="80000"/>
              </a:lnSpc>
              <a:spcBef>
                <a:spcPts val="900"/>
              </a:spcBef>
              <a:buClr>
                <a:schemeClr val="accent2"/>
              </a:buClr>
              <a:defRPr/>
            </a:pPr>
            <a:r>
              <a:rPr lang="en-US" sz="1800" kern="0" dirty="0">
                <a:solidFill>
                  <a:srgbClr val="0070C0"/>
                </a:solidFill>
                <a:latin typeface="Roboto Mono" panose="020B0604020202020204" charset="0"/>
                <a:ea typeface="Roboto Mono" panose="020B0604020202020204" charset="0"/>
                <a:cs typeface="+mn-cs"/>
              </a:rPr>
              <a:t>def max-value(state):</a:t>
            </a:r>
          </a:p>
          <a:p>
            <a:pPr marL="557185" lvl="1" indent="-214303" defTabSz="685800" eaLnBrk="1" hangingPunct="1">
              <a:lnSpc>
                <a:spcPct val="80000"/>
              </a:lnSpc>
              <a:spcBef>
                <a:spcPct val="20000"/>
              </a:spcBef>
              <a:buClr>
                <a:schemeClr val="tx1"/>
              </a:buClr>
              <a:defRPr/>
            </a:pPr>
            <a:r>
              <a:rPr lang="en-US" sz="1800" dirty="0">
                <a:latin typeface="Roboto Mono" panose="020B0604020202020204" charset="0"/>
                <a:ea typeface="Roboto Mono" panose="020B0604020202020204" charset="0"/>
              </a:rPr>
              <a:t>i</a:t>
            </a:r>
            <a:r>
              <a:rPr lang="en-US" sz="1800" kern="0" dirty="0">
                <a:latin typeface="Roboto Mono" panose="020B0604020202020204" charset="0"/>
                <a:ea typeface="Roboto Mono" panose="020B0604020202020204" charset="0"/>
              </a:rPr>
              <a:t>f the state is a terminal state:</a:t>
            </a:r>
          </a:p>
          <a:p>
            <a:pPr marL="557185" lvl="1" indent="-214303" defTabSz="685800" eaLnBrk="1" hangingPunct="1">
              <a:lnSpc>
                <a:spcPct val="80000"/>
              </a:lnSpc>
              <a:spcBef>
                <a:spcPct val="20000"/>
              </a:spcBef>
              <a:buClr>
                <a:schemeClr val="tx1"/>
              </a:buClr>
              <a:defRPr/>
            </a:pPr>
            <a:r>
              <a:rPr lang="en-US" sz="1800" dirty="0">
                <a:latin typeface="Roboto Mono" panose="020B0604020202020204" charset="0"/>
                <a:ea typeface="Roboto Mono" panose="020B0604020202020204" charset="0"/>
              </a:rPr>
              <a:t>		 return the state’s utility</a:t>
            </a:r>
            <a:endParaRPr lang="en-US" sz="1800" kern="0" dirty="0">
              <a:latin typeface="Roboto Mono" panose="020B0604020202020204" charset="0"/>
              <a:ea typeface="Roboto Mono" panose="020B0604020202020204" charset="0"/>
            </a:endParaRPr>
          </a:p>
          <a:p>
            <a:pPr marL="557185" lvl="1" indent="-214303" defTabSz="685800" eaLnBrk="1" hangingPunct="1">
              <a:lnSpc>
                <a:spcPct val="80000"/>
              </a:lnSpc>
              <a:spcBef>
                <a:spcPct val="20000"/>
              </a:spcBef>
              <a:buClr>
                <a:schemeClr val="tx1"/>
              </a:buClr>
              <a:defRPr/>
            </a:pPr>
            <a:r>
              <a:rPr lang="en-US" sz="1800" kern="0" dirty="0">
                <a:latin typeface="Roboto Mono" panose="020B0604020202020204" charset="0"/>
                <a:ea typeface="Roboto Mono" panose="020B0604020202020204" charset="0"/>
              </a:rPr>
              <a:t>initialize v = </a:t>
            </a:r>
            <a:r>
              <a:rPr lang="en-US" sz="1800" kern="0" dirty="0">
                <a:latin typeface="Roboto Mono" panose="020B0604020202020204" charset="0"/>
                <a:ea typeface="Roboto Mono" panose="020B0604020202020204" charset="0"/>
                <a:cs typeface="Times New Roman" pitchFamily="18" charset="0"/>
              </a:rPr>
              <a:t>-∞</a:t>
            </a:r>
          </a:p>
          <a:p>
            <a:pPr marL="557185" lvl="1" indent="-214303" defTabSz="685800" eaLnBrk="1" hangingPunct="1">
              <a:lnSpc>
                <a:spcPct val="80000"/>
              </a:lnSpc>
              <a:spcBef>
                <a:spcPct val="20000"/>
              </a:spcBef>
              <a:buClr>
                <a:schemeClr val="tx1"/>
              </a:buClr>
              <a:defRPr/>
            </a:pPr>
            <a:r>
              <a:rPr lang="en-US" sz="1800" kern="0" dirty="0">
                <a:latin typeface="Roboto Mono" panose="020B0604020202020204" charset="0"/>
                <a:ea typeface="Roboto Mono" panose="020B0604020202020204" charset="0"/>
              </a:rPr>
              <a:t>for each successor of state:</a:t>
            </a:r>
          </a:p>
          <a:p>
            <a:pPr marL="857207" lvl="2" indent="-171442" defTabSz="685800" eaLnBrk="1" hangingPunct="1">
              <a:lnSpc>
                <a:spcPct val="80000"/>
              </a:lnSpc>
              <a:spcBef>
                <a:spcPct val="20000"/>
              </a:spcBef>
              <a:buClr>
                <a:schemeClr val="accent2"/>
              </a:buClr>
              <a:defRPr/>
            </a:pPr>
            <a:r>
              <a:rPr lang="en-US" sz="1800" kern="0" dirty="0">
                <a:latin typeface="Roboto Mono" panose="020B0604020202020204" charset="0"/>
                <a:ea typeface="Roboto Mono" panose="020B0604020202020204" charset="0"/>
              </a:rPr>
              <a:t>v = max(v, </a:t>
            </a:r>
            <a:r>
              <a:rPr lang="en-US" sz="1800" kern="0" dirty="0">
                <a:solidFill>
                  <a:srgbClr val="C00000"/>
                </a:solidFill>
                <a:latin typeface="Roboto Mono" panose="020B0604020202020204" charset="0"/>
                <a:ea typeface="Roboto Mono" panose="020B0604020202020204" charset="0"/>
              </a:rPr>
              <a:t>min-value(successor)</a:t>
            </a:r>
            <a:r>
              <a:rPr lang="en-US" sz="1800" kern="0" dirty="0">
                <a:latin typeface="Roboto Mono" panose="020B0604020202020204" charset="0"/>
                <a:ea typeface="Roboto Mono" panose="020B0604020202020204" charset="0"/>
              </a:rPr>
              <a:t>)</a:t>
            </a:r>
          </a:p>
          <a:p>
            <a:pPr marL="557185" lvl="1" indent="-214303" defTabSz="685800" eaLnBrk="1" hangingPunct="1">
              <a:lnSpc>
                <a:spcPct val="80000"/>
              </a:lnSpc>
              <a:spcBef>
                <a:spcPct val="20000"/>
              </a:spcBef>
              <a:buClr>
                <a:schemeClr val="tx1"/>
              </a:buClr>
              <a:defRPr/>
            </a:pPr>
            <a:r>
              <a:rPr lang="en-US" sz="1800" kern="0" dirty="0">
                <a:latin typeface="Roboto Mono" panose="020B0604020202020204" charset="0"/>
                <a:ea typeface="Roboto Mono" panose="020B0604020202020204" charset="0"/>
              </a:rPr>
              <a:t>return v</a:t>
            </a:r>
          </a:p>
        </p:txBody>
      </p:sp>
      <p:sp>
        <p:nvSpPr>
          <p:cNvPr id="63" name="Google Shape;63;p2"/>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dirty="0">
                <a:sym typeface="Symbol" pitchFamily="18" charset="2"/>
              </a:rPr>
              <a:t>Minimax Example</a:t>
            </a:r>
            <a:endParaRPr sz="3400" b="1" dirty="0">
              <a:solidFill>
                <a:srgbClr val="370661"/>
              </a:solidFill>
              <a:latin typeface="Open Sans"/>
              <a:ea typeface="Open Sans"/>
              <a:cs typeface="Open Sans"/>
              <a:sym typeface="Open Sans"/>
            </a:endParaRPr>
          </a:p>
        </p:txBody>
      </p:sp>
      <p:sp>
        <p:nvSpPr>
          <p:cNvPr id="34" name="AutoShape 4">
            <a:extLst>
              <a:ext uri="{FF2B5EF4-FFF2-40B4-BE49-F238E27FC236}">
                <a16:creationId xmlns:a16="http://schemas.microsoft.com/office/drawing/2014/main" id="{E736D7FF-BD34-4A88-84A3-1D8F37182FDE}"/>
              </a:ext>
            </a:extLst>
          </p:cNvPr>
          <p:cNvSpPr>
            <a:spLocks noChangeArrowheads="1"/>
          </p:cNvSpPr>
          <p:nvPr/>
        </p:nvSpPr>
        <p:spPr bwMode="auto">
          <a:xfrm>
            <a:off x="5601494" y="1137177"/>
            <a:ext cx="381000" cy="359477"/>
          </a:xfrm>
          <a:prstGeom prst="triangle">
            <a:avLst>
              <a:gd name="adj" fmla="val 50000"/>
            </a:avLst>
          </a:prstGeom>
          <a:solidFill>
            <a:srgbClr val="CCECFF"/>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sp>
        <p:nvSpPr>
          <p:cNvPr id="72" name="Rounded Rectangle 58">
            <a:extLst>
              <a:ext uri="{FF2B5EF4-FFF2-40B4-BE49-F238E27FC236}">
                <a16:creationId xmlns:a16="http://schemas.microsoft.com/office/drawing/2014/main" id="{EF1F8FB1-77A7-470B-8369-70912ABFE2F7}"/>
              </a:ext>
            </a:extLst>
          </p:cNvPr>
          <p:cNvSpPr/>
          <p:nvPr/>
        </p:nvSpPr>
        <p:spPr>
          <a:xfrm>
            <a:off x="226219" y="3683366"/>
            <a:ext cx="5262559" cy="2187826"/>
          </a:xfrm>
          <a:prstGeom prst="roundRect">
            <a:avLst/>
          </a:prstGeom>
          <a:solidFill>
            <a:srgbClr val="0066CC">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74" name="Left-Right Arrow 62">
            <a:extLst>
              <a:ext uri="{FF2B5EF4-FFF2-40B4-BE49-F238E27FC236}">
                <a16:creationId xmlns:a16="http://schemas.microsoft.com/office/drawing/2014/main" id="{8162E336-5288-4360-8E22-242E50D27588}"/>
              </a:ext>
            </a:extLst>
          </p:cNvPr>
          <p:cNvSpPr/>
          <p:nvPr/>
        </p:nvSpPr>
        <p:spPr>
          <a:xfrm>
            <a:off x="5503070" y="4337488"/>
            <a:ext cx="742950" cy="514350"/>
          </a:xfrm>
          <a:prstGeom prst="leftRightArrow">
            <a:avLst/>
          </a:prstGeom>
          <a:solidFill>
            <a:srgbClr val="BD92D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75" name="Picture 74" descr="TP_tmp.png">
            <a:extLst>
              <a:ext uri="{FF2B5EF4-FFF2-40B4-BE49-F238E27FC236}">
                <a16:creationId xmlns:a16="http://schemas.microsoft.com/office/drawing/2014/main" id="{38160B1A-2555-4CA1-A742-52F596673E60}"/>
              </a:ext>
            </a:extLst>
          </p:cNvPr>
          <p:cNvPicPr>
            <a:picLocks noChangeAspect="1"/>
          </p:cNvPicPr>
          <p:nvPr>
            <p:custDataLst>
              <p:tags r:id="rId1"/>
            </p:custDataLst>
          </p:nvPr>
        </p:nvPicPr>
        <p:blipFill>
          <a:blip r:embed="rId5" cstate="print"/>
          <a:stretch>
            <a:fillRect/>
          </a:stretch>
        </p:blipFill>
        <p:spPr bwMode="auto">
          <a:xfrm>
            <a:off x="1315244" y="5924915"/>
            <a:ext cx="3143249" cy="491900"/>
          </a:xfrm>
          <a:prstGeom prst="rect">
            <a:avLst/>
          </a:prstGeom>
          <a:noFill/>
          <a:ln/>
          <a:effectLst/>
        </p:spPr>
      </p:pic>
      <p:pic>
        <p:nvPicPr>
          <p:cNvPr id="76" name="Picture 75" descr="TP_tmp.png">
            <a:extLst>
              <a:ext uri="{FF2B5EF4-FFF2-40B4-BE49-F238E27FC236}">
                <a16:creationId xmlns:a16="http://schemas.microsoft.com/office/drawing/2014/main" id="{A30B546D-18AD-4561-86FC-06C44687E357}"/>
              </a:ext>
            </a:extLst>
          </p:cNvPr>
          <p:cNvPicPr>
            <a:picLocks noChangeAspect="1"/>
          </p:cNvPicPr>
          <p:nvPr>
            <p:custDataLst>
              <p:tags r:id="rId2"/>
            </p:custDataLst>
          </p:nvPr>
        </p:nvPicPr>
        <p:blipFill>
          <a:blip r:embed="rId6" cstate="print"/>
          <a:stretch>
            <a:fillRect/>
          </a:stretch>
        </p:blipFill>
        <p:spPr bwMode="auto">
          <a:xfrm>
            <a:off x="7458867" y="5924915"/>
            <a:ext cx="3143251" cy="491900"/>
          </a:xfrm>
          <a:prstGeom prst="rect">
            <a:avLst/>
          </a:prstGeom>
          <a:noFill/>
          <a:ln/>
          <a:effectLst/>
        </p:spPr>
      </p:pic>
      <p:sp>
        <p:nvSpPr>
          <p:cNvPr id="18" name="TextBox 17">
            <a:extLst>
              <a:ext uri="{FF2B5EF4-FFF2-40B4-BE49-F238E27FC236}">
                <a16:creationId xmlns:a16="http://schemas.microsoft.com/office/drawing/2014/main" id="{97FA6B95-38DB-164F-A3BB-D53340EB840C}"/>
              </a:ext>
            </a:extLst>
          </p:cNvPr>
          <p:cNvSpPr txBox="1"/>
          <p:nvPr/>
        </p:nvSpPr>
        <p:spPr>
          <a:xfrm>
            <a:off x="6162805" y="1590805"/>
            <a:ext cx="184731" cy="307777"/>
          </a:xfrm>
          <a:prstGeom prst="rect">
            <a:avLst/>
          </a:prstGeom>
          <a:noFill/>
        </p:spPr>
        <p:txBody>
          <a:bodyPr wrap="none" rtlCol="0">
            <a:spAutoFit/>
          </a:bodyPr>
          <a:lstStyle/>
          <a:p>
            <a:endParaRPr lang="en-US" dirty="0"/>
          </a:p>
        </p:txBody>
      </p:sp>
      <p:sp>
        <p:nvSpPr>
          <p:cNvPr id="117" name="Rounded Rectangle 59">
            <a:extLst>
              <a:ext uri="{FF2B5EF4-FFF2-40B4-BE49-F238E27FC236}">
                <a16:creationId xmlns:a16="http://schemas.microsoft.com/office/drawing/2014/main" id="{D1FC192F-F2B3-DB4F-AA60-EB20B2A00134}"/>
              </a:ext>
            </a:extLst>
          </p:cNvPr>
          <p:cNvSpPr/>
          <p:nvPr/>
        </p:nvSpPr>
        <p:spPr>
          <a:xfrm>
            <a:off x="6260312" y="3693618"/>
            <a:ext cx="5262561" cy="2169928"/>
          </a:xfrm>
          <a:prstGeom prst="roundRect">
            <a:avLst/>
          </a:prstGeom>
          <a:solidFill>
            <a:srgbClr val="F6D7D9"/>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18" name="Content Placeholder 2">
            <a:extLst>
              <a:ext uri="{FF2B5EF4-FFF2-40B4-BE49-F238E27FC236}">
                <a16:creationId xmlns:a16="http://schemas.microsoft.com/office/drawing/2014/main" id="{0E2FAB55-9DBB-204F-8914-720EA7BBC647}"/>
              </a:ext>
            </a:extLst>
          </p:cNvPr>
          <p:cNvSpPr txBox="1">
            <a:spLocks/>
          </p:cNvSpPr>
          <p:nvPr/>
        </p:nvSpPr>
        <p:spPr bwMode="auto">
          <a:xfrm>
            <a:off x="6317463" y="3896818"/>
            <a:ext cx="5205410" cy="1974374"/>
          </a:xfrm>
          <a:prstGeom prst="rect">
            <a:avLst/>
          </a:prstGeom>
          <a:noFill/>
          <a:ln w="9525">
            <a:noFill/>
            <a:miter lim="800000"/>
            <a:headEnd/>
            <a:tailEnd/>
          </a:ln>
        </p:spPr>
        <p:txBody>
          <a:bodyPr vert="horz" wrap="square" lIns="68577" tIns="34289" rIns="68577" bIns="34289" numCol="1" anchor="t" anchorCtr="0" compatLnSpc="1">
            <a:prstTxWarp prst="textNoShape">
              <a:avLst/>
            </a:prstTxWarp>
          </a:bodyPr>
          <a:lstStyle/>
          <a:p>
            <a:pPr marL="257162" indent="-257162" defTabSz="685800" eaLnBrk="1" hangingPunct="1">
              <a:lnSpc>
                <a:spcPct val="80000"/>
              </a:lnSpc>
              <a:spcBef>
                <a:spcPts val="900"/>
              </a:spcBef>
              <a:buClr>
                <a:schemeClr val="accent2"/>
              </a:buClr>
              <a:defRPr/>
            </a:pPr>
            <a:r>
              <a:rPr lang="en-US" sz="1800" kern="0" dirty="0">
                <a:solidFill>
                  <a:srgbClr val="C00000"/>
                </a:solidFill>
                <a:latin typeface="Roboto Mono" panose="020B0604020202020204" charset="0"/>
                <a:ea typeface="Roboto Mono" panose="020B0604020202020204" charset="0"/>
                <a:cs typeface="+mn-cs"/>
              </a:rPr>
              <a:t>def min-value(state):</a:t>
            </a:r>
          </a:p>
          <a:p>
            <a:pPr marL="557185" lvl="1" indent="-214303" defTabSz="685800" eaLnBrk="1" hangingPunct="1">
              <a:lnSpc>
                <a:spcPct val="80000"/>
              </a:lnSpc>
              <a:spcBef>
                <a:spcPct val="20000"/>
              </a:spcBef>
              <a:buClr>
                <a:schemeClr val="tx1"/>
              </a:buClr>
              <a:defRPr/>
            </a:pPr>
            <a:r>
              <a:rPr lang="en-US" sz="1800" dirty="0">
                <a:latin typeface="Roboto Mono" panose="020B0604020202020204" charset="0"/>
                <a:ea typeface="Roboto Mono" panose="020B0604020202020204" charset="0"/>
              </a:rPr>
              <a:t>i</a:t>
            </a:r>
            <a:r>
              <a:rPr lang="en-US" sz="1800" kern="0" dirty="0">
                <a:latin typeface="Roboto Mono" panose="020B0604020202020204" charset="0"/>
                <a:ea typeface="Roboto Mono" panose="020B0604020202020204" charset="0"/>
              </a:rPr>
              <a:t>f the state is a terminal state:</a:t>
            </a:r>
          </a:p>
          <a:p>
            <a:pPr marL="557185" lvl="1" indent="-214303" defTabSz="685800" eaLnBrk="1" hangingPunct="1">
              <a:lnSpc>
                <a:spcPct val="80000"/>
              </a:lnSpc>
              <a:spcBef>
                <a:spcPct val="20000"/>
              </a:spcBef>
              <a:buClr>
                <a:schemeClr val="tx1"/>
              </a:buClr>
              <a:defRPr/>
            </a:pPr>
            <a:r>
              <a:rPr lang="en-US" sz="1800" dirty="0">
                <a:latin typeface="Roboto Mono" panose="020B0604020202020204" charset="0"/>
                <a:ea typeface="Roboto Mono" panose="020B0604020202020204" charset="0"/>
              </a:rPr>
              <a:t>		 return the state’s utility</a:t>
            </a:r>
            <a:endParaRPr lang="en-US" sz="1800" kern="0" dirty="0">
              <a:latin typeface="Roboto Mono" panose="020B0604020202020204" charset="0"/>
              <a:ea typeface="Roboto Mono" panose="020B0604020202020204" charset="0"/>
            </a:endParaRPr>
          </a:p>
          <a:p>
            <a:pPr marL="557185" lvl="1" indent="-214303" defTabSz="685800" eaLnBrk="1" hangingPunct="1">
              <a:lnSpc>
                <a:spcPct val="80000"/>
              </a:lnSpc>
              <a:spcBef>
                <a:spcPct val="20000"/>
              </a:spcBef>
              <a:buClr>
                <a:schemeClr val="tx1"/>
              </a:buClr>
              <a:defRPr/>
            </a:pPr>
            <a:r>
              <a:rPr lang="en-US" sz="1800" b="1" kern="0" dirty="0">
                <a:latin typeface="Roboto Mono" panose="020B0604020202020204" charset="0"/>
                <a:ea typeface="Roboto Mono" panose="020B0604020202020204" charset="0"/>
              </a:rPr>
              <a:t>initialize v = </a:t>
            </a:r>
            <a:r>
              <a:rPr lang="en-US" sz="1800" b="1" kern="0" dirty="0">
                <a:latin typeface="Roboto Mono" panose="020B0604020202020204" charset="0"/>
                <a:ea typeface="Roboto Mono" panose="020B0604020202020204" charset="0"/>
                <a:cs typeface="Times New Roman" pitchFamily="18" charset="0"/>
              </a:rPr>
              <a:t>+∞</a:t>
            </a:r>
          </a:p>
          <a:p>
            <a:pPr marL="557185" lvl="1" indent="-214303" defTabSz="685800" eaLnBrk="1" hangingPunct="1">
              <a:lnSpc>
                <a:spcPct val="80000"/>
              </a:lnSpc>
              <a:spcBef>
                <a:spcPct val="20000"/>
              </a:spcBef>
              <a:buClr>
                <a:schemeClr val="tx1"/>
              </a:buClr>
              <a:defRPr/>
            </a:pPr>
            <a:r>
              <a:rPr lang="en-US" sz="1800" kern="0" dirty="0">
                <a:latin typeface="Roboto Mono" panose="020B0604020202020204" charset="0"/>
                <a:ea typeface="Roboto Mono" panose="020B0604020202020204" charset="0"/>
              </a:rPr>
              <a:t>for each successor of state:</a:t>
            </a:r>
          </a:p>
          <a:p>
            <a:pPr marL="857207" lvl="2" indent="-171442" defTabSz="685800" eaLnBrk="1" hangingPunct="1">
              <a:lnSpc>
                <a:spcPct val="80000"/>
              </a:lnSpc>
              <a:spcBef>
                <a:spcPct val="20000"/>
              </a:spcBef>
              <a:buClr>
                <a:schemeClr val="accent2"/>
              </a:buClr>
              <a:defRPr/>
            </a:pPr>
            <a:r>
              <a:rPr lang="en-US" sz="1800" kern="0" dirty="0">
                <a:latin typeface="Roboto Mono" panose="020B0604020202020204" charset="0"/>
                <a:ea typeface="Roboto Mono" panose="020B0604020202020204" charset="0"/>
              </a:rPr>
              <a:t>v = min(v, </a:t>
            </a:r>
            <a:r>
              <a:rPr lang="en-US" sz="1800" kern="0" dirty="0">
                <a:solidFill>
                  <a:srgbClr val="0070C0"/>
                </a:solidFill>
                <a:latin typeface="Roboto Mono" panose="020B0604020202020204" charset="0"/>
                <a:ea typeface="Roboto Mono" panose="020B0604020202020204" charset="0"/>
              </a:rPr>
              <a:t>max-value(successor)</a:t>
            </a:r>
            <a:r>
              <a:rPr lang="en-US" sz="1800" kern="0" dirty="0">
                <a:latin typeface="Roboto Mono" panose="020B0604020202020204" charset="0"/>
                <a:ea typeface="Roboto Mono" panose="020B0604020202020204" charset="0"/>
              </a:rPr>
              <a:t>)</a:t>
            </a:r>
          </a:p>
          <a:p>
            <a:pPr marL="557185" lvl="1" indent="-214303" defTabSz="685800" eaLnBrk="1" hangingPunct="1">
              <a:lnSpc>
                <a:spcPct val="80000"/>
              </a:lnSpc>
              <a:spcBef>
                <a:spcPct val="20000"/>
              </a:spcBef>
              <a:buClr>
                <a:schemeClr val="tx1"/>
              </a:buClr>
              <a:defRPr/>
            </a:pPr>
            <a:r>
              <a:rPr lang="en-US" sz="1800" kern="0" dirty="0">
                <a:latin typeface="Roboto Mono" panose="020B0604020202020204" charset="0"/>
                <a:ea typeface="Roboto Mono" panose="020B0604020202020204" charset="0"/>
              </a:rPr>
              <a:t>return v</a:t>
            </a:r>
          </a:p>
        </p:txBody>
      </p:sp>
      <p:sp>
        <p:nvSpPr>
          <p:cNvPr id="55" name="Rectangle 54">
            <a:extLst>
              <a:ext uri="{FF2B5EF4-FFF2-40B4-BE49-F238E27FC236}">
                <a16:creationId xmlns:a16="http://schemas.microsoft.com/office/drawing/2014/main" id="{57B21973-64B2-0742-8D01-54B4212A8EE6}"/>
              </a:ext>
            </a:extLst>
          </p:cNvPr>
          <p:cNvSpPr/>
          <p:nvPr/>
        </p:nvSpPr>
        <p:spPr>
          <a:xfrm>
            <a:off x="0" y="3605421"/>
            <a:ext cx="6246020" cy="2811394"/>
          </a:xfrm>
          <a:prstGeom prst="rect">
            <a:avLst/>
          </a:prstGeom>
          <a:solidFill>
            <a:schemeClr val="bg1">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79C2D59-9E92-CF4E-9236-85AA2AEBC004}"/>
              </a:ext>
            </a:extLst>
          </p:cNvPr>
          <p:cNvSpPr/>
          <p:nvPr/>
        </p:nvSpPr>
        <p:spPr>
          <a:xfrm>
            <a:off x="5222345" y="1149868"/>
            <a:ext cx="399468" cy="307777"/>
          </a:xfrm>
          <a:prstGeom prst="rect">
            <a:avLst/>
          </a:prstGeom>
        </p:spPr>
        <p:txBody>
          <a:bodyPr wrap="none">
            <a:spAutoFit/>
          </a:bodyPr>
          <a:lstStyle/>
          <a:p>
            <a:r>
              <a:rPr lang="en-US" dirty="0">
                <a:latin typeface="Roboto Mono" panose="020B0604020202020204" charset="0"/>
                <a:ea typeface="Roboto Mono" panose="020B0604020202020204" charset="0"/>
                <a:cs typeface="Times New Roman" pitchFamily="18" charset="0"/>
              </a:rPr>
              <a:t>-∞</a:t>
            </a:r>
            <a:endParaRPr lang="en-US" dirty="0"/>
          </a:p>
        </p:txBody>
      </p:sp>
      <p:sp>
        <p:nvSpPr>
          <p:cNvPr id="14" name="AutoShape 6">
            <a:extLst>
              <a:ext uri="{FF2B5EF4-FFF2-40B4-BE49-F238E27FC236}">
                <a16:creationId xmlns:a16="http://schemas.microsoft.com/office/drawing/2014/main" id="{05349203-CB67-5C4A-B0EC-246ED83E1B0A}"/>
              </a:ext>
            </a:extLst>
          </p:cNvPr>
          <p:cNvSpPr>
            <a:spLocks noChangeArrowheads="1"/>
          </p:cNvSpPr>
          <p:nvPr/>
        </p:nvSpPr>
        <p:spPr bwMode="auto">
          <a:xfrm flipV="1">
            <a:off x="3315494" y="2103965"/>
            <a:ext cx="381000" cy="330902"/>
          </a:xfrm>
          <a:prstGeom prst="triangle">
            <a:avLst>
              <a:gd name="adj" fmla="val 50000"/>
            </a:avLst>
          </a:prstGeom>
          <a:solidFill>
            <a:srgbClr val="FF9A99"/>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cxnSp>
        <p:nvCxnSpPr>
          <p:cNvPr id="15" name="AutoShape 7">
            <a:extLst>
              <a:ext uri="{FF2B5EF4-FFF2-40B4-BE49-F238E27FC236}">
                <a16:creationId xmlns:a16="http://schemas.microsoft.com/office/drawing/2014/main" id="{C6C3AF7C-5779-ED49-8CCE-0B7DB7D74164}"/>
              </a:ext>
            </a:extLst>
          </p:cNvPr>
          <p:cNvCxnSpPr>
            <a:cxnSpLocks noChangeShapeType="1"/>
            <a:endCxn id="14" idx="3"/>
          </p:cNvCxnSpPr>
          <p:nvPr/>
        </p:nvCxnSpPr>
        <p:spPr bwMode="auto">
          <a:xfrm flipH="1">
            <a:off x="3505994" y="1496654"/>
            <a:ext cx="2286000" cy="607311"/>
          </a:xfrm>
          <a:prstGeom prst="straightConnector1">
            <a:avLst/>
          </a:prstGeom>
          <a:noFill/>
          <a:ln w="12700">
            <a:solidFill>
              <a:schemeClr val="tx1"/>
            </a:solidFill>
            <a:round/>
            <a:headEnd/>
            <a:tailEnd type="triangle" w="med" len="med"/>
          </a:ln>
        </p:spPr>
      </p:cxnSp>
      <p:sp>
        <p:nvSpPr>
          <p:cNvPr id="16" name="AutoShape 20">
            <a:extLst>
              <a:ext uri="{FF2B5EF4-FFF2-40B4-BE49-F238E27FC236}">
                <a16:creationId xmlns:a16="http://schemas.microsoft.com/office/drawing/2014/main" id="{6C65CC3C-F8B4-774F-9011-5FAFD965A4F2}"/>
              </a:ext>
            </a:extLst>
          </p:cNvPr>
          <p:cNvSpPr>
            <a:spLocks noChangeArrowheads="1"/>
          </p:cNvSpPr>
          <p:nvPr/>
        </p:nvSpPr>
        <p:spPr bwMode="auto">
          <a:xfrm flipV="1">
            <a:off x="5601494" y="2103965"/>
            <a:ext cx="381000" cy="318998"/>
          </a:xfrm>
          <a:prstGeom prst="triangle">
            <a:avLst>
              <a:gd name="adj" fmla="val 50000"/>
            </a:avLst>
          </a:prstGeom>
          <a:solidFill>
            <a:srgbClr val="FF9A99"/>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sp>
        <p:nvSpPr>
          <p:cNvPr id="17" name="AutoShape 26">
            <a:extLst>
              <a:ext uri="{FF2B5EF4-FFF2-40B4-BE49-F238E27FC236}">
                <a16:creationId xmlns:a16="http://schemas.microsoft.com/office/drawing/2014/main" id="{A457A0C3-CD44-6740-8065-68055CB3C4BB}"/>
              </a:ext>
            </a:extLst>
          </p:cNvPr>
          <p:cNvSpPr>
            <a:spLocks noChangeArrowheads="1"/>
          </p:cNvSpPr>
          <p:nvPr/>
        </p:nvSpPr>
        <p:spPr bwMode="auto">
          <a:xfrm flipV="1">
            <a:off x="7887493" y="2103965"/>
            <a:ext cx="381000" cy="330902"/>
          </a:xfrm>
          <a:prstGeom prst="triangle">
            <a:avLst>
              <a:gd name="adj" fmla="val 50000"/>
            </a:avLst>
          </a:prstGeom>
          <a:solidFill>
            <a:srgbClr val="FF9A99"/>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cxnSp>
        <p:nvCxnSpPr>
          <p:cNvPr id="19" name="AutoShape 27">
            <a:extLst>
              <a:ext uri="{FF2B5EF4-FFF2-40B4-BE49-F238E27FC236}">
                <a16:creationId xmlns:a16="http://schemas.microsoft.com/office/drawing/2014/main" id="{C7CC236B-543C-D942-8659-0352BFC5A796}"/>
              </a:ext>
            </a:extLst>
          </p:cNvPr>
          <p:cNvCxnSpPr>
            <a:cxnSpLocks noChangeShapeType="1"/>
          </p:cNvCxnSpPr>
          <p:nvPr/>
        </p:nvCxnSpPr>
        <p:spPr bwMode="auto">
          <a:xfrm>
            <a:off x="5791994" y="1496654"/>
            <a:ext cx="2285999" cy="607311"/>
          </a:xfrm>
          <a:prstGeom prst="straightConnector1">
            <a:avLst/>
          </a:prstGeom>
          <a:noFill/>
          <a:ln w="12700">
            <a:solidFill>
              <a:schemeClr val="tx1"/>
            </a:solidFill>
            <a:round/>
            <a:headEnd/>
            <a:tailEnd type="triangle" w="med" len="med"/>
          </a:ln>
        </p:spPr>
      </p:cxnSp>
      <p:cxnSp>
        <p:nvCxnSpPr>
          <p:cNvPr id="20" name="AutoShape 21">
            <a:extLst>
              <a:ext uri="{FF2B5EF4-FFF2-40B4-BE49-F238E27FC236}">
                <a16:creationId xmlns:a16="http://schemas.microsoft.com/office/drawing/2014/main" id="{D9CEADC8-9233-8445-892F-C26556BA5645}"/>
              </a:ext>
            </a:extLst>
          </p:cNvPr>
          <p:cNvCxnSpPr>
            <a:cxnSpLocks noChangeShapeType="1"/>
          </p:cNvCxnSpPr>
          <p:nvPr/>
        </p:nvCxnSpPr>
        <p:spPr bwMode="auto">
          <a:xfrm>
            <a:off x="5791994" y="1496654"/>
            <a:ext cx="0" cy="607311"/>
          </a:xfrm>
          <a:prstGeom prst="straightConnector1">
            <a:avLst/>
          </a:prstGeom>
          <a:noFill/>
          <a:ln w="12700">
            <a:solidFill>
              <a:schemeClr val="tx1"/>
            </a:solidFill>
            <a:round/>
            <a:headEnd/>
            <a:tailEnd type="triangle" w="med" len="med"/>
          </a:ln>
        </p:spPr>
      </p:cxnSp>
      <p:sp>
        <p:nvSpPr>
          <p:cNvPr id="21" name="Rectangle 20">
            <a:extLst>
              <a:ext uri="{FF2B5EF4-FFF2-40B4-BE49-F238E27FC236}">
                <a16:creationId xmlns:a16="http://schemas.microsoft.com/office/drawing/2014/main" id="{2E8854C2-E340-9843-B178-8C80A81123C6}"/>
              </a:ext>
            </a:extLst>
          </p:cNvPr>
          <p:cNvSpPr/>
          <p:nvPr/>
        </p:nvSpPr>
        <p:spPr>
          <a:xfrm>
            <a:off x="2857498" y="2080279"/>
            <a:ext cx="399468" cy="307777"/>
          </a:xfrm>
          <a:prstGeom prst="rect">
            <a:avLst/>
          </a:prstGeom>
        </p:spPr>
        <p:txBody>
          <a:bodyPr wrap="none">
            <a:spAutoFit/>
          </a:bodyPr>
          <a:lstStyle/>
          <a:p>
            <a:r>
              <a:rPr lang="en-US" dirty="0">
                <a:latin typeface="Roboto Mono" panose="020B0604020202020204" charset="0"/>
                <a:ea typeface="Roboto Mono" panose="020B0604020202020204" charset="0"/>
                <a:cs typeface="Times New Roman" pitchFamily="18" charset="0"/>
              </a:rPr>
              <a:t>+∞</a:t>
            </a:r>
            <a:endParaRPr lang="en-US" dirty="0"/>
          </a:p>
        </p:txBody>
      </p:sp>
    </p:spTree>
    <p:extLst>
      <p:ext uri="{BB962C8B-B14F-4D97-AF65-F5344CB8AC3E}">
        <p14:creationId xmlns:p14="http://schemas.microsoft.com/office/powerpoint/2010/main" val="15623117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116" name="Content Placeholder 2">
            <a:extLst>
              <a:ext uri="{FF2B5EF4-FFF2-40B4-BE49-F238E27FC236}">
                <a16:creationId xmlns:a16="http://schemas.microsoft.com/office/drawing/2014/main" id="{1A0EBC81-D24D-B942-AB58-A4FD3979981F}"/>
              </a:ext>
            </a:extLst>
          </p:cNvPr>
          <p:cNvSpPr txBox="1">
            <a:spLocks/>
          </p:cNvSpPr>
          <p:nvPr/>
        </p:nvSpPr>
        <p:spPr bwMode="auto">
          <a:xfrm>
            <a:off x="226219" y="3653883"/>
            <a:ext cx="5262559" cy="2247425"/>
          </a:xfrm>
          <a:prstGeom prst="rect">
            <a:avLst/>
          </a:prstGeom>
          <a:noFill/>
          <a:ln w="9525">
            <a:noFill/>
            <a:miter lim="800000"/>
            <a:headEnd/>
            <a:tailEnd/>
          </a:ln>
        </p:spPr>
        <p:txBody>
          <a:bodyPr vert="horz" wrap="square" lIns="68577" tIns="34289" rIns="68577" bIns="34289" numCol="1" anchor="t" anchorCtr="0" compatLnSpc="1">
            <a:prstTxWarp prst="textNoShape">
              <a:avLst/>
            </a:prstTxWarp>
          </a:bodyPr>
          <a:lstStyle/>
          <a:p>
            <a:pPr marL="257162" indent="-257162" defTabSz="685800" eaLnBrk="1" hangingPunct="1">
              <a:lnSpc>
                <a:spcPct val="80000"/>
              </a:lnSpc>
              <a:spcBef>
                <a:spcPts val="900"/>
              </a:spcBef>
              <a:buClr>
                <a:schemeClr val="accent2"/>
              </a:buClr>
              <a:defRPr/>
            </a:pPr>
            <a:endParaRPr lang="en-US" sz="825" kern="0" dirty="0">
              <a:solidFill>
                <a:srgbClr val="00B0F0"/>
              </a:solidFill>
              <a:latin typeface="Roboto Mono" panose="020B0604020202020204" charset="0"/>
              <a:ea typeface="Roboto Mono" panose="020B0604020202020204" charset="0"/>
              <a:cs typeface="+mn-cs"/>
            </a:endParaRPr>
          </a:p>
          <a:p>
            <a:pPr marL="257162" indent="-257162" defTabSz="685800" eaLnBrk="1" hangingPunct="1">
              <a:lnSpc>
                <a:spcPct val="80000"/>
              </a:lnSpc>
              <a:spcBef>
                <a:spcPts val="900"/>
              </a:spcBef>
              <a:buClr>
                <a:schemeClr val="accent2"/>
              </a:buClr>
              <a:defRPr/>
            </a:pPr>
            <a:r>
              <a:rPr lang="en-US" sz="1800" kern="0" dirty="0">
                <a:solidFill>
                  <a:srgbClr val="0070C0"/>
                </a:solidFill>
                <a:latin typeface="Roboto Mono" panose="020B0604020202020204" charset="0"/>
                <a:ea typeface="Roboto Mono" panose="020B0604020202020204" charset="0"/>
                <a:cs typeface="+mn-cs"/>
              </a:rPr>
              <a:t>def max-value(state):</a:t>
            </a:r>
          </a:p>
          <a:p>
            <a:pPr marL="557185" lvl="1" indent="-214303" defTabSz="685800" eaLnBrk="1" hangingPunct="1">
              <a:lnSpc>
                <a:spcPct val="80000"/>
              </a:lnSpc>
              <a:spcBef>
                <a:spcPct val="20000"/>
              </a:spcBef>
              <a:buClr>
                <a:schemeClr val="tx1"/>
              </a:buClr>
              <a:defRPr/>
            </a:pPr>
            <a:r>
              <a:rPr lang="en-US" sz="1800" dirty="0">
                <a:latin typeface="Roboto Mono" panose="020B0604020202020204" charset="0"/>
                <a:ea typeface="Roboto Mono" panose="020B0604020202020204" charset="0"/>
              </a:rPr>
              <a:t>i</a:t>
            </a:r>
            <a:r>
              <a:rPr lang="en-US" sz="1800" kern="0" dirty="0">
                <a:latin typeface="Roboto Mono" panose="020B0604020202020204" charset="0"/>
                <a:ea typeface="Roboto Mono" panose="020B0604020202020204" charset="0"/>
              </a:rPr>
              <a:t>f the state is a terminal state:</a:t>
            </a:r>
          </a:p>
          <a:p>
            <a:pPr marL="557185" lvl="1" indent="-214303" defTabSz="685800" eaLnBrk="1" hangingPunct="1">
              <a:lnSpc>
                <a:spcPct val="80000"/>
              </a:lnSpc>
              <a:spcBef>
                <a:spcPct val="20000"/>
              </a:spcBef>
              <a:buClr>
                <a:schemeClr val="tx1"/>
              </a:buClr>
              <a:defRPr/>
            </a:pPr>
            <a:r>
              <a:rPr lang="en-US" sz="1800" dirty="0">
                <a:latin typeface="Roboto Mono" panose="020B0604020202020204" charset="0"/>
                <a:ea typeface="Roboto Mono" panose="020B0604020202020204" charset="0"/>
              </a:rPr>
              <a:t>		 return the state’s utility</a:t>
            </a:r>
            <a:endParaRPr lang="en-US" sz="1800" kern="0" dirty="0">
              <a:latin typeface="Roboto Mono" panose="020B0604020202020204" charset="0"/>
              <a:ea typeface="Roboto Mono" panose="020B0604020202020204" charset="0"/>
            </a:endParaRPr>
          </a:p>
          <a:p>
            <a:pPr marL="557185" lvl="1" indent="-214303" defTabSz="685800" eaLnBrk="1" hangingPunct="1">
              <a:lnSpc>
                <a:spcPct val="80000"/>
              </a:lnSpc>
              <a:spcBef>
                <a:spcPct val="20000"/>
              </a:spcBef>
              <a:buClr>
                <a:schemeClr val="tx1"/>
              </a:buClr>
              <a:defRPr/>
            </a:pPr>
            <a:r>
              <a:rPr lang="en-US" sz="1800" kern="0" dirty="0">
                <a:latin typeface="Roboto Mono" panose="020B0604020202020204" charset="0"/>
                <a:ea typeface="Roboto Mono" panose="020B0604020202020204" charset="0"/>
              </a:rPr>
              <a:t>initialize v = </a:t>
            </a:r>
            <a:r>
              <a:rPr lang="en-US" sz="1800" kern="0" dirty="0">
                <a:latin typeface="Roboto Mono" panose="020B0604020202020204" charset="0"/>
                <a:ea typeface="Roboto Mono" panose="020B0604020202020204" charset="0"/>
                <a:cs typeface="Times New Roman" pitchFamily="18" charset="0"/>
              </a:rPr>
              <a:t>-∞</a:t>
            </a:r>
          </a:p>
          <a:p>
            <a:pPr marL="557185" lvl="1" indent="-214303" defTabSz="685800" eaLnBrk="1" hangingPunct="1">
              <a:lnSpc>
                <a:spcPct val="80000"/>
              </a:lnSpc>
              <a:spcBef>
                <a:spcPct val="20000"/>
              </a:spcBef>
              <a:buClr>
                <a:schemeClr val="tx1"/>
              </a:buClr>
              <a:defRPr/>
            </a:pPr>
            <a:r>
              <a:rPr lang="en-US" sz="1800" kern="0" dirty="0">
                <a:latin typeface="Roboto Mono" panose="020B0604020202020204" charset="0"/>
                <a:ea typeface="Roboto Mono" panose="020B0604020202020204" charset="0"/>
              </a:rPr>
              <a:t>for each successor of state:</a:t>
            </a:r>
          </a:p>
          <a:p>
            <a:pPr marL="857207" lvl="2" indent="-171442" defTabSz="685800" eaLnBrk="1" hangingPunct="1">
              <a:lnSpc>
                <a:spcPct val="80000"/>
              </a:lnSpc>
              <a:spcBef>
                <a:spcPct val="20000"/>
              </a:spcBef>
              <a:buClr>
                <a:schemeClr val="accent2"/>
              </a:buClr>
              <a:defRPr/>
            </a:pPr>
            <a:r>
              <a:rPr lang="en-US" sz="1800" kern="0" dirty="0">
                <a:latin typeface="Roboto Mono" panose="020B0604020202020204" charset="0"/>
                <a:ea typeface="Roboto Mono" panose="020B0604020202020204" charset="0"/>
              </a:rPr>
              <a:t>v = max(v, </a:t>
            </a:r>
            <a:r>
              <a:rPr lang="en-US" sz="1800" kern="0" dirty="0">
                <a:solidFill>
                  <a:srgbClr val="C00000"/>
                </a:solidFill>
                <a:latin typeface="Roboto Mono" panose="020B0604020202020204" charset="0"/>
                <a:ea typeface="Roboto Mono" panose="020B0604020202020204" charset="0"/>
              </a:rPr>
              <a:t>min-value(successor)</a:t>
            </a:r>
            <a:r>
              <a:rPr lang="en-US" sz="1800" kern="0" dirty="0">
                <a:latin typeface="Roboto Mono" panose="020B0604020202020204" charset="0"/>
                <a:ea typeface="Roboto Mono" panose="020B0604020202020204" charset="0"/>
              </a:rPr>
              <a:t>)</a:t>
            </a:r>
          </a:p>
          <a:p>
            <a:pPr marL="557185" lvl="1" indent="-214303" defTabSz="685800" eaLnBrk="1" hangingPunct="1">
              <a:lnSpc>
                <a:spcPct val="80000"/>
              </a:lnSpc>
              <a:spcBef>
                <a:spcPct val="20000"/>
              </a:spcBef>
              <a:buClr>
                <a:schemeClr val="tx1"/>
              </a:buClr>
              <a:defRPr/>
            </a:pPr>
            <a:r>
              <a:rPr lang="en-US" sz="1800" kern="0" dirty="0">
                <a:latin typeface="Roboto Mono" panose="020B0604020202020204" charset="0"/>
                <a:ea typeface="Roboto Mono" panose="020B0604020202020204" charset="0"/>
              </a:rPr>
              <a:t>return v</a:t>
            </a:r>
          </a:p>
        </p:txBody>
      </p:sp>
      <p:sp>
        <p:nvSpPr>
          <p:cNvPr id="63" name="Google Shape;63;p2"/>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dirty="0">
                <a:sym typeface="Symbol" pitchFamily="18" charset="2"/>
              </a:rPr>
              <a:t>Minimax Example</a:t>
            </a:r>
            <a:endParaRPr sz="3400" b="1" dirty="0">
              <a:solidFill>
                <a:srgbClr val="370661"/>
              </a:solidFill>
              <a:latin typeface="Open Sans"/>
              <a:ea typeface="Open Sans"/>
              <a:cs typeface="Open Sans"/>
              <a:sym typeface="Open Sans"/>
            </a:endParaRPr>
          </a:p>
        </p:txBody>
      </p:sp>
      <p:sp>
        <p:nvSpPr>
          <p:cNvPr id="34" name="AutoShape 4">
            <a:extLst>
              <a:ext uri="{FF2B5EF4-FFF2-40B4-BE49-F238E27FC236}">
                <a16:creationId xmlns:a16="http://schemas.microsoft.com/office/drawing/2014/main" id="{E736D7FF-BD34-4A88-84A3-1D8F37182FDE}"/>
              </a:ext>
            </a:extLst>
          </p:cNvPr>
          <p:cNvSpPr>
            <a:spLocks noChangeArrowheads="1"/>
          </p:cNvSpPr>
          <p:nvPr/>
        </p:nvSpPr>
        <p:spPr bwMode="auto">
          <a:xfrm>
            <a:off x="5601494" y="1137177"/>
            <a:ext cx="381000" cy="359477"/>
          </a:xfrm>
          <a:prstGeom prst="triangle">
            <a:avLst>
              <a:gd name="adj" fmla="val 50000"/>
            </a:avLst>
          </a:prstGeom>
          <a:solidFill>
            <a:srgbClr val="CCECFF"/>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sp>
        <p:nvSpPr>
          <p:cNvPr id="72" name="Rounded Rectangle 58">
            <a:extLst>
              <a:ext uri="{FF2B5EF4-FFF2-40B4-BE49-F238E27FC236}">
                <a16:creationId xmlns:a16="http://schemas.microsoft.com/office/drawing/2014/main" id="{EF1F8FB1-77A7-470B-8369-70912ABFE2F7}"/>
              </a:ext>
            </a:extLst>
          </p:cNvPr>
          <p:cNvSpPr/>
          <p:nvPr/>
        </p:nvSpPr>
        <p:spPr>
          <a:xfrm>
            <a:off x="226219" y="3683366"/>
            <a:ext cx="5262559" cy="2187826"/>
          </a:xfrm>
          <a:prstGeom prst="roundRect">
            <a:avLst/>
          </a:prstGeom>
          <a:solidFill>
            <a:srgbClr val="0066CC">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74" name="Left-Right Arrow 62">
            <a:extLst>
              <a:ext uri="{FF2B5EF4-FFF2-40B4-BE49-F238E27FC236}">
                <a16:creationId xmlns:a16="http://schemas.microsoft.com/office/drawing/2014/main" id="{8162E336-5288-4360-8E22-242E50D27588}"/>
              </a:ext>
            </a:extLst>
          </p:cNvPr>
          <p:cNvSpPr/>
          <p:nvPr/>
        </p:nvSpPr>
        <p:spPr>
          <a:xfrm>
            <a:off x="5503070" y="4337488"/>
            <a:ext cx="742950" cy="514350"/>
          </a:xfrm>
          <a:prstGeom prst="leftRightArrow">
            <a:avLst/>
          </a:prstGeom>
          <a:solidFill>
            <a:srgbClr val="BD92D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75" name="Picture 74" descr="TP_tmp.png">
            <a:extLst>
              <a:ext uri="{FF2B5EF4-FFF2-40B4-BE49-F238E27FC236}">
                <a16:creationId xmlns:a16="http://schemas.microsoft.com/office/drawing/2014/main" id="{38160B1A-2555-4CA1-A742-52F596673E60}"/>
              </a:ext>
            </a:extLst>
          </p:cNvPr>
          <p:cNvPicPr>
            <a:picLocks noChangeAspect="1"/>
          </p:cNvPicPr>
          <p:nvPr>
            <p:custDataLst>
              <p:tags r:id="rId1"/>
            </p:custDataLst>
          </p:nvPr>
        </p:nvPicPr>
        <p:blipFill>
          <a:blip r:embed="rId5" cstate="print"/>
          <a:stretch>
            <a:fillRect/>
          </a:stretch>
        </p:blipFill>
        <p:spPr bwMode="auto">
          <a:xfrm>
            <a:off x="1315244" y="5924915"/>
            <a:ext cx="3143249" cy="491900"/>
          </a:xfrm>
          <a:prstGeom prst="rect">
            <a:avLst/>
          </a:prstGeom>
          <a:noFill/>
          <a:ln/>
          <a:effectLst/>
        </p:spPr>
      </p:pic>
      <p:pic>
        <p:nvPicPr>
          <p:cNvPr id="76" name="Picture 75" descr="TP_tmp.png">
            <a:extLst>
              <a:ext uri="{FF2B5EF4-FFF2-40B4-BE49-F238E27FC236}">
                <a16:creationId xmlns:a16="http://schemas.microsoft.com/office/drawing/2014/main" id="{A30B546D-18AD-4561-86FC-06C44687E357}"/>
              </a:ext>
            </a:extLst>
          </p:cNvPr>
          <p:cNvPicPr>
            <a:picLocks noChangeAspect="1"/>
          </p:cNvPicPr>
          <p:nvPr>
            <p:custDataLst>
              <p:tags r:id="rId2"/>
            </p:custDataLst>
          </p:nvPr>
        </p:nvPicPr>
        <p:blipFill>
          <a:blip r:embed="rId6" cstate="print"/>
          <a:stretch>
            <a:fillRect/>
          </a:stretch>
        </p:blipFill>
        <p:spPr bwMode="auto">
          <a:xfrm>
            <a:off x="7458867" y="5924915"/>
            <a:ext cx="3143251" cy="491900"/>
          </a:xfrm>
          <a:prstGeom prst="rect">
            <a:avLst/>
          </a:prstGeom>
          <a:noFill/>
          <a:ln/>
          <a:effectLst/>
        </p:spPr>
      </p:pic>
      <p:sp>
        <p:nvSpPr>
          <p:cNvPr id="18" name="TextBox 17">
            <a:extLst>
              <a:ext uri="{FF2B5EF4-FFF2-40B4-BE49-F238E27FC236}">
                <a16:creationId xmlns:a16="http://schemas.microsoft.com/office/drawing/2014/main" id="{97FA6B95-38DB-164F-A3BB-D53340EB840C}"/>
              </a:ext>
            </a:extLst>
          </p:cNvPr>
          <p:cNvSpPr txBox="1"/>
          <p:nvPr/>
        </p:nvSpPr>
        <p:spPr>
          <a:xfrm>
            <a:off x="6162805" y="1590805"/>
            <a:ext cx="184731" cy="307777"/>
          </a:xfrm>
          <a:prstGeom prst="rect">
            <a:avLst/>
          </a:prstGeom>
          <a:noFill/>
        </p:spPr>
        <p:txBody>
          <a:bodyPr wrap="none" rtlCol="0">
            <a:spAutoFit/>
          </a:bodyPr>
          <a:lstStyle/>
          <a:p>
            <a:endParaRPr lang="en-US" dirty="0"/>
          </a:p>
        </p:txBody>
      </p:sp>
      <p:sp>
        <p:nvSpPr>
          <p:cNvPr id="117" name="Rounded Rectangle 59">
            <a:extLst>
              <a:ext uri="{FF2B5EF4-FFF2-40B4-BE49-F238E27FC236}">
                <a16:creationId xmlns:a16="http://schemas.microsoft.com/office/drawing/2014/main" id="{D1FC192F-F2B3-DB4F-AA60-EB20B2A00134}"/>
              </a:ext>
            </a:extLst>
          </p:cNvPr>
          <p:cNvSpPr/>
          <p:nvPr/>
        </p:nvSpPr>
        <p:spPr>
          <a:xfrm>
            <a:off x="6260312" y="3693618"/>
            <a:ext cx="5262561" cy="2169928"/>
          </a:xfrm>
          <a:prstGeom prst="roundRect">
            <a:avLst/>
          </a:prstGeom>
          <a:solidFill>
            <a:srgbClr val="F6D7D9"/>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18" name="Content Placeholder 2">
            <a:extLst>
              <a:ext uri="{FF2B5EF4-FFF2-40B4-BE49-F238E27FC236}">
                <a16:creationId xmlns:a16="http://schemas.microsoft.com/office/drawing/2014/main" id="{0E2FAB55-9DBB-204F-8914-720EA7BBC647}"/>
              </a:ext>
            </a:extLst>
          </p:cNvPr>
          <p:cNvSpPr txBox="1">
            <a:spLocks/>
          </p:cNvSpPr>
          <p:nvPr/>
        </p:nvSpPr>
        <p:spPr bwMode="auto">
          <a:xfrm>
            <a:off x="6317463" y="3896818"/>
            <a:ext cx="5205410" cy="1974374"/>
          </a:xfrm>
          <a:prstGeom prst="rect">
            <a:avLst/>
          </a:prstGeom>
          <a:noFill/>
          <a:ln w="9525">
            <a:noFill/>
            <a:miter lim="800000"/>
            <a:headEnd/>
            <a:tailEnd/>
          </a:ln>
        </p:spPr>
        <p:txBody>
          <a:bodyPr vert="horz" wrap="square" lIns="68577" tIns="34289" rIns="68577" bIns="34289" numCol="1" anchor="t" anchorCtr="0" compatLnSpc="1">
            <a:prstTxWarp prst="textNoShape">
              <a:avLst/>
            </a:prstTxWarp>
          </a:bodyPr>
          <a:lstStyle/>
          <a:p>
            <a:pPr marL="257162" indent="-257162" defTabSz="685800" eaLnBrk="1" hangingPunct="1">
              <a:lnSpc>
                <a:spcPct val="80000"/>
              </a:lnSpc>
              <a:spcBef>
                <a:spcPts val="900"/>
              </a:spcBef>
              <a:buClr>
                <a:schemeClr val="accent2"/>
              </a:buClr>
              <a:defRPr/>
            </a:pPr>
            <a:r>
              <a:rPr lang="en-US" sz="1800" kern="0" dirty="0">
                <a:solidFill>
                  <a:srgbClr val="C00000"/>
                </a:solidFill>
                <a:latin typeface="Roboto Mono" panose="020B0604020202020204" charset="0"/>
                <a:ea typeface="Roboto Mono" panose="020B0604020202020204" charset="0"/>
                <a:cs typeface="+mn-cs"/>
              </a:rPr>
              <a:t>def min-value(state):</a:t>
            </a:r>
          </a:p>
          <a:p>
            <a:pPr marL="557185" lvl="1" indent="-214303" defTabSz="685800" eaLnBrk="1" hangingPunct="1">
              <a:lnSpc>
                <a:spcPct val="80000"/>
              </a:lnSpc>
              <a:spcBef>
                <a:spcPct val="20000"/>
              </a:spcBef>
              <a:buClr>
                <a:schemeClr val="tx1"/>
              </a:buClr>
              <a:defRPr/>
            </a:pPr>
            <a:r>
              <a:rPr lang="en-US" sz="1800" dirty="0">
                <a:latin typeface="Roboto Mono" panose="020B0604020202020204" charset="0"/>
                <a:ea typeface="Roboto Mono" panose="020B0604020202020204" charset="0"/>
              </a:rPr>
              <a:t>i</a:t>
            </a:r>
            <a:r>
              <a:rPr lang="en-US" sz="1800" kern="0" dirty="0">
                <a:latin typeface="Roboto Mono" panose="020B0604020202020204" charset="0"/>
                <a:ea typeface="Roboto Mono" panose="020B0604020202020204" charset="0"/>
              </a:rPr>
              <a:t>f the state is a terminal state:</a:t>
            </a:r>
          </a:p>
          <a:p>
            <a:pPr marL="557185" lvl="1" indent="-214303" defTabSz="685800" eaLnBrk="1" hangingPunct="1">
              <a:lnSpc>
                <a:spcPct val="80000"/>
              </a:lnSpc>
              <a:spcBef>
                <a:spcPct val="20000"/>
              </a:spcBef>
              <a:buClr>
                <a:schemeClr val="tx1"/>
              </a:buClr>
              <a:defRPr/>
            </a:pPr>
            <a:r>
              <a:rPr lang="en-US" sz="1800" dirty="0">
                <a:latin typeface="Roboto Mono" panose="020B0604020202020204" charset="0"/>
                <a:ea typeface="Roboto Mono" panose="020B0604020202020204" charset="0"/>
              </a:rPr>
              <a:t>		 return the state’s utility</a:t>
            </a:r>
            <a:endParaRPr lang="en-US" sz="1800" kern="0" dirty="0">
              <a:latin typeface="Roboto Mono" panose="020B0604020202020204" charset="0"/>
              <a:ea typeface="Roboto Mono" panose="020B0604020202020204" charset="0"/>
            </a:endParaRPr>
          </a:p>
          <a:p>
            <a:pPr marL="557185" lvl="1" indent="-214303" defTabSz="685800" eaLnBrk="1" hangingPunct="1">
              <a:lnSpc>
                <a:spcPct val="80000"/>
              </a:lnSpc>
              <a:spcBef>
                <a:spcPct val="20000"/>
              </a:spcBef>
              <a:buClr>
                <a:schemeClr val="tx1"/>
              </a:buClr>
              <a:defRPr/>
            </a:pPr>
            <a:r>
              <a:rPr lang="en-US" sz="1800" kern="0" dirty="0">
                <a:latin typeface="Roboto Mono" panose="020B0604020202020204" charset="0"/>
                <a:ea typeface="Roboto Mono" panose="020B0604020202020204" charset="0"/>
              </a:rPr>
              <a:t>initialize v = </a:t>
            </a:r>
            <a:r>
              <a:rPr lang="en-US" sz="1800" kern="0" dirty="0">
                <a:latin typeface="Roboto Mono" panose="020B0604020202020204" charset="0"/>
                <a:ea typeface="Roboto Mono" panose="020B0604020202020204" charset="0"/>
                <a:cs typeface="Times New Roman" pitchFamily="18" charset="0"/>
              </a:rPr>
              <a:t>+∞</a:t>
            </a:r>
          </a:p>
          <a:p>
            <a:pPr marL="557185" lvl="1" indent="-214303" defTabSz="685800" eaLnBrk="1" hangingPunct="1">
              <a:lnSpc>
                <a:spcPct val="80000"/>
              </a:lnSpc>
              <a:spcBef>
                <a:spcPct val="20000"/>
              </a:spcBef>
              <a:buClr>
                <a:schemeClr val="tx1"/>
              </a:buClr>
              <a:defRPr/>
            </a:pPr>
            <a:r>
              <a:rPr lang="en-US" sz="1800" b="1" kern="0" dirty="0">
                <a:latin typeface="Roboto Mono" panose="020B0604020202020204" charset="0"/>
                <a:ea typeface="Roboto Mono" panose="020B0604020202020204" charset="0"/>
              </a:rPr>
              <a:t>for each successor of state:</a:t>
            </a:r>
          </a:p>
          <a:p>
            <a:pPr marL="857207" lvl="2" indent="-171442" defTabSz="685800" eaLnBrk="1" hangingPunct="1">
              <a:lnSpc>
                <a:spcPct val="80000"/>
              </a:lnSpc>
              <a:spcBef>
                <a:spcPct val="20000"/>
              </a:spcBef>
              <a:buClr>
                <a:schemeClr val="accent2"/>
              </a:buClr>
              <a:defRPr/>
            </a:pPr>
            <a:r>
              <a:rPr lang="en-US" sz="1800" kern="0" dirty="0">
                <a:latin typeface="Roboto Mono" panose="020B0604020202020204" charset="0"/>
                <a:ea typeface="Roboto Mono" panose="020B0604020202020204" charset="0"/>
              </a:rPr>
              <a:t>v = min(v, </a:t>
            </a:r>
            <a:r>
              <a:rPr lang="en-US" sz="1800" kern="0" dirty="0">
                <a:solidFill>
                  <a:srgbClr val="0070C0"/>
                </a:solidFill>
                <a:latin typeface="Roboto Mono" panose="020B0604020202020204" charset="0"/>
                <a:ea typeface="Roboto Mono" panose="020B0604020202020204" charset="0"/>
              </a:rPr>
              <a:t>max-value(successor)</a:t>
            </a:r>
            <a:r>
              <a:rPr lang="en-US" sz="1800" kern="0" dirty="0">
                <a:latin typeface="Roboto Mono" panose="020B0604020202020204" charset="0"/>
                <a:ea typeface="Roboto Mono" panose="020B0604020202020204" charset="0"/>
              </a:rPr>
              <a:t>)</a:t>
            </a:r>
          </a:p>
          <a:p>
            <a:pPr marL="557185" lvl="1" indent="-214303" defTabSz="685800" eaLnBrk="1" hangingPunct="1">
              <a:lnSpc>
                <a:spcPct val="80000"/>
              </a:lnSpc>
              <a:spcBef>
                <a:spcPct val="20000"/>
              </a:spcBef>
              <a:buClr>
                <a:schemeClr val="tx1"/>
              </a:buClr>
              <a:defRPr/>
            </a:pPr>
            <a:r>
              <a:rPr lang="en-US" sz="1800" kern="0" dirty="0">
                <a:latin typeface="Roboto Mono" panose="020B0604020202020204" charset="0"/>
                <a:ea typeface="Roboto Mono" panose="020B0604020202020204" charset="0"/>
              </a:rPr>
              <a:t>return v</a:t>
            </a:r>
          </a:p>
        </p:txBody>
      </p:sp>
      <p:sp>
        <p:nvSpPr>
          <p:cNvPr id="55" name="Rectangle 54">
            <a:extLst>
              <a:ext uri="{FF2B5EF4-FFF2-40B4-BE49-F238E27FC236}">
                <a16:creationId xmlns:a16="http://schemas.microsoft.com/office/drawing/2014/main" id="{57B21973-64B2-0742-8D01-54B4212A8EE6}"/>
              </a:ext>
            </a:extLst>
          </p:cNvPr>
          <p:cNvSpPr/>
          <p:nvPr/>
        </p:nvSpPr>
        <p:spPr>
          <a:xfrm>
            <a:off x="0" y="3605421"/>
            <a:ext cx="6246020" cy="2811394"/>
          </a:xfrm>
          <a:prstGeom prst="rect">
            <a:avLst/>
          </a:prstGeom>
          <a:solidFill>
            <a:schemeClr val="bg1">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79C2D59-9E92-CF4E-9236-85AA2AEBC004}"/>
              </a:ext>
            </a:extLst>
          </p:cNvPr>
          <p:cNvSpPr/>
          <p:nvPr/>
        </p:nvSpPr>
        <p:spPr>
          <a:xfrm>
            <a:off x="5222345" y="1149868"/>
            <a:ext cx="399468" cy="307777"/>
          </a:xfrm>
          <a:prstGeom prst="rect">
            <a:avLst/>
          </a:prstGeom>
        </p:spPr>
        <p:txBody>
          <a:bodyPr wrap="none">
            <a:spAutoFit/>
          </a:bodyPr>
          <a:lstStyle/>
          <a:p>
            <a:r>
              <a:rPr lang="en-US" dirty="0">
                <a:latin typeface="Roboto Mono" panose="020B0604020202020204" charset="0"/>
                <a:ea typeface="Roboto Mono" panose="020B0604020202020204" charset="0"/>
                <a:cs typeface="Times New Roman" pitchFamily="18" charset="0"/>
              </a:rPr>
              <a:t>-∞</a:t>
            </a:r>
            <a:endParaRPr lang="en-US" dirty="0"/>
          </a:p>
        </p:txBody>
      </p:sp>
      <p:sp>
        <p:nvSpPr>
          <p:cNvPr id="14" name="AutoShape 6">
            <a:extLst>
              <a:ext uri="{FF2B5EF4-FFF2-40B4-BE49-F238E27FC236}">
                <a16:creationId xmlns:a16="http://schemas.microsoft.com/office/drawing/2014/main" id="{05349203-CB67-5C4A-B0EC-246ED83E1B0A}"/>
              </a:ext>
            </a:extLst>
          </p:cNvPr>
          <p:cNvSpPr>
            <a:spLocks noChangeArrowheads="1"/>
          </p:cNvSpPr>
          <p:nvPr/>
        </p:nvSpPr>
        <p:spPr bwMode="auto">
          <a:xfrm flipV="1">
            <a:off x="3315494" y="2103965"/>
            <a:ext cx="381000" cy="330902"/>
          </a:xfrm>
          <a:prstGeom prst="triangle">
            <a:avLst>
              <a:gd name="adj" fmla="val 50000"/>
            </a:avLst>
          </a:prstGeom>
          <a:solidFill>
            <a:srgbClr val="FF9A99"/>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cxnSp>
        <p:nvCxnSpPr>
          <p:cNvPr id="15" name="AutoShape 7">
            <a:extLst>
              <a:ext uri="{FF2B5EF4-FFF2-40B4-BE49-F238E27FC236}">
                <a16:creationId xmlns:a16="http://schemas.microsoft.com/office/drawing/2014/main" id="{C6C3AF7C-5779-ED49-8CCE-0B7DB7D74164}"/>
              </a:ext>
            </a:extLst>
          </p:cNvPr>
          <p:cNvCxnSpPr>
            <a:cxnSpLocks noChangeShapeType="1"/>
            <a:endCxn id="14" idx="3"/>
          </p:cNvCxnSpPr>
          <p:nvPr/>
        </p:nvCxnSpPr>
        <p:spPr bwMode="auto">
          <a:xfrm flipH="1">
            <a:off x="3505994" y="1496654"/>
            <a:ext cx="2286000" cy="607311"/>
          </a:xfrm>
          <a:prstGeom prst="straightConnector1">
            <a:avLst/>
          </a:prstGeom>
          <a:noFill/>
          <a:ln w="12700">
            <a:solidFill>
              <a:schemeClr val="tx1"/>
            </a:solidFill>
            <a:round/>
            <a:headEnd/>
            <a:tailEnd type="triangle" w="med" len="med"/>
          </a:ln>
        </p:spPr>
      </p:cxnSp>
      <p:sp>
        <p:nvSpPr>
          <p:cNvPr id="16" name="AutoShape 20">
            <a:extLst>
              <a:ext uri="{FF2B5EF4-FFF2-40B4-BE49-F238E27FC236}">
                <a16:creationId xmlns:a16="http://schemas.microsoft.com/office/drawing/2014/main" id="{6C65CC3C-F8B4-774F-9011-5FAFD965A4F2}"/>
              </a:ext>
            </a:extLst>
          </p:cNvPr>
          <p:cNvSpPr>
            <a:spLocks noChangeArrowheads="1"/>
          </p:cNvSpPr>
          <p:nvPr/>
        </p:nvSpPr>
        <p:spPr bwMode="auto">
          <a:xfrm flipV="1">
            <a:off x="5601494" y="2103965"/>
            <a:ext cx="381000" cy="318998"/>
          </a:xfrm>
          <a:prstGeom prst="triangle">
            <a:avLst>
              <a:gd name="adj" fmla="val 50000"/>
            </a:avLst>
          </a:prstGeom>
          <a:solidFill>
            <a:srgbClr val="FF9A99"/>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sp>
        <p:nvSpPr>
          <p:cNvPr id="17" name="AutoShape 26">
            <a:extLst>
              <a:ext uri="{FF2B5EF4-FFF2-40B4-BE49-F238E27FC236}">
                <a16:creationId xmlns:a16="http://schemas.microsoft.com/office/drawing/2014/main" id="{A457A0C3-CD44-6740-8065-68055CB3C4BB}"/>
              </a:ext>
            </a:extLst>
          </p:cNvPr>
          <p:cNvSpPr>
            <a:spLocks noChangeArrowheads="1"/>
          </p:cNvSpPr>
          <p:nvPr/>
        </p:nvSpPr>
        <p:spPr bwMode="auto">
          <a:xfrm flipV="1">
            <a:off x="7887493" y="2103965"/>
            <a:ext cx="381000" cy="330902"/>
          </a:xfrm>
          <a:prstGeom prst="triangle">
            <a:avLst>
              <a:gd name="adj" fmla="val 50000"/>
            </a:avLst>
          </a:prstGeom>
          <a:solidFill>
            <a:srgbClr val="FF9A99"/>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cxnSp>
        <p:nvCxnSpPr>
          <p:cNvPr id="19" name="AutoShape 27">
            <a:extLst>
              <a:ext uri="{FF2B5EF4-FFF2-40B4-BE49-F238E27FC236}">
                <a16:creationId xmlns:a16="http://schemas.microsoft.com/office/drawing/2014/main" id="{C7CC236B-543C-D942-8659-0352BFC5A796}"/>
              </a:ext>
            </a:extLst>
          </p:cNvPr>
          <p:cNvCxnSpPr>
            <a:cxnSpLocks noChangeShapeType="1"/>
          </p:cNvCxnSpPr>
          <p:nvPr/>
        </p:nvCxnSpPr>
        <p:spPr bwMode="auto">
          <a:xfrm>
            <a:off x="5791994" y="1496654"/>
            <a:ext cx="2285999" cy="607311"/>
          </a:xfrm>
          <a:prstGeom prst="straightConnector1">
            <a:avLst/>
          </a:prstGeom>
          <a:noFill/>
          <a:ln w="12700">
            <a:solidFill>
              <a:schemeClr val="tx1"/>
            </a:solidFill>
            <a:round/>
            <a:headEnd/>
            <a:tailEnd type="triangle" w="med" len="med"/>
          </a:ln>
        </p:spPr>
      </p:cxnSp>
      <p:cxnSp>
        <p:nvCxnSpPr>
          <p:cNvPr id="20" name="AutoShape 21">
            <a:extLst>
              <a:ext uri="{FF2B5EF4-FFF2-40B4-BE49-F238E27FC236}">
                <a16:creationId xmlns:a16="http://schemas.microsoft.com/office/drawing/2014/main" id="{D9CEADC8-9233-8445-892F-C26556BA5645}"/>
              </a:ext>
            </a:extLst>
          </p:cNvPr>
          <p:cNvCxnSpPr>
            <a:cxnSpLocks noChangeShapeType="1"/>
          </p:cNvCxnSpPr>
          <p:nvPr/>
        </p:nvCxnSpPr>
        <p:spPr bwMode="auto">
          <a:xfrm>
            <a:off x="5791994" y="1496654"/>
            <a:ext cx="0" cy="607311"/>
          </a:xfrm>
          <a:prstGeom prst="straightConnector1">
            <a:avLst/>
          </a:prstGeom>
          <a:noFill/>
          <a:ln w="12700">
            <a:solidFill>
              <a:schemeClr val="tx1"/>
            </a:solidFill>
            <a:round/>
            <a:headEnd/>
            <a:tailEnd type="triangle" w="med" len="med"/>
          </a:ln>
        </p:spPr>
      </p:cxnSp>
      <p:sp>
        <p:nvSpPr>
          <p:cNvPr id="21" name="Rectangle 20">
            <a:extLst>
              <a:ext uri="{FF2B5EF4-FFF2-40B4-BE49-F238E27FC236}">
                <a16:creationId xmlns:a16="http://schemas.microsoft.com/office/drawing/2014/main" id="{2E8854C2-E340-9843-B178-8C80A81123C6}"/>
              </a:ext>
            </a:extLst>
          </p:cNvPr>
          <p:cNvSpPr/>
          <p:nvPr/>
        </p:nvSpPr>
        <p:spPr>
          <a:xfrm>
            <a:off x="2857498" y="2080279"/>
            <a:ext cx="399468" cy="307777"/>
          </a:xfrm>
          <a:prstGeom prst="rect">
            <a:avLst/>
          </a:prstGeom>
        </p:spPr>
        <p:txBody>
          <a:bodyPr wrap="none">
            <a:spAutoFit/>
          </a:bodyPr>
          <a:lstStyle/>
          <a:p>
            <a:r>
              <a:rPr lang="en-US" dirty="0">
                <a:latin typeface="Roboto Mono" panose="020B0604020202020204" charset="0"/>
                <a:ea typeface="Roboto Mono" panose="020B0604020202020204" charset="0"/>
                <a:cs typeface="Times New Roman" pitchFamily="18" charset="0"/>
              </a:rPr>
              <a:t>+∞</a:t>
            </a:r>
            <a:endParaRPr lang="en-US" dirty="0"/>
          </a:p>
        </p:txBody>
      </p:sp>
      <p:cxnSp>
        <p:nvCxnSpPr>
          <p:cNvPr id="22" name="AutoShape 17">
            <a:extLst>
              <a:ext uri="{FF2B5EF4-FFF2-40B4-BE49-F238E27FC236}">
                <a16:creationId xmlns:a16="http://schemas.microsoft.com/office/drawing/2014/main" id="{3905C521-00EC-7547-A286-2F50E926FA6E}"/>
              </a:ext>
            </a:extLst>
          </p:cNvPr>
          <p:cNvCxnSpPr>
            <a:cxnSpLocks noChangeShapeType="1"/>
          </p:cNvCxnSpPr>
          <p:nvPr/>
        </p:nvCxnSpPr>
        <p:spPr bwMode="auto">
          <a:xfrm>
            <a:off x="3505994" y="2434867"/>
            <a:ext cx="761999" cy="616743"/>
          </a:xfrm>
          <a:prstGeom prst="straightConnector1">
            <a:avLst/>
          </a:prstGeom>
          <a:noFill/>
          <a:ln w="12700">
            <a:solidFill>
              <a:schemeClr val="tx1"/>
            </a:solidFill>
            <a:round/>
            <a:headEnd/>
            <a:tailEnd type="triangle" w="med" len="med"/>
          </a:ln>
        </p:spPr>
      </p:cxnSp>
      <p:cxnSp>
        <p:nvCxnSpPr>
          <p:cNvPr id="23" name="AutoShape 9">
            <a:extLst>
              <a:ext uri="{FF2B5EF4-FFF2-40B4-BE49-F238E27FC236}">
                <a16:creationId xmlns:a16="http://schemas.microsoft.com/office/drawing/2014/main" id="{2406BD59-3DEA-714A-9355-A9254C7411CB}"/>
              </a:ext>
            </a:extLst>
          </p:cNvPr>
          <p:cNvCxnSpPr>
            <a:cxnSpLocks noChangeShapeType="1"/>
          </p:cNvCxnSpPr>
          <p:nvPr/>
        </p:nvCxnSpPr>
        <p:spPr bwMode="auto">
          <a:xfrm flipH="1">
            <a:off x="2743996" y="2434867"/>
            <a:ext cx="761998" cy="616746"/>
          </a:xfrm>
          <a:prstGeom prst="straightConnector1">
            <a:avLst/>
          </a:prstGeom>
          <a:noFill/>
          <a:ln w="12700">
            <a:solidFill>
              <a:schemeClr val="tx1"/>
            </a:solidFill>
            <a:round/>
            <a:headEnd/>
            <a:tailEnd type="triangle" w="med" len="med"/>
          </a:ln>
        </p:spPr>
      </p:cxnSp>
      <p:sp>
        <p:nvSpPr>
          <p:cNvPr id="24" name="Rectangle 7">
            <a:extLst>
              <a:ext uri="{FF2B5EF4-FFF2-40B4-BE49-F238E27FC236}">
                <a16:creationId xmlns:a16="http://schemas.microsoft.com/office/drawing/2014/main" id="{DC90F633-5E86-2D46-BEA4-7F279854AC24}"/>
              </a:ext>
            </a:extLst>
          </p:cNvPr>
          <p:cNvSpPr>
            <a:spLocks noChangeArrowheads="1"/>
          </p:cNvSpPr>
          <p:nvPr/>
        </p:nvSpPr>
        <p:spPr bwMode="auto">
          <a:xfrm>
            <a:off x="3313909" y="3101711"/>
            <a:ext cx="384174" cy="330902"/>
          </a:xfrm>
          <a:prstGeom prst="rect">
            <a:avLst/>
          </a:prstGeom>
          <a:solidFill>
            <a:srgbClr val="BD92DE"/>
          </a:solidFill>
          <a:ln w="9525">
            <a:solidFill>
              <a:schemeClr val="tx1"/>
            </a:solidFill>
            <a:miter lim="800000"/>
            <a:headEnd/>
            <a:tailEnd/>
          </a:ln>
        </p:spPr>
        <p:txBody>
          <a:bodyPr wrap="none" anchor="ctr"/>
          <a:lstStyle/>
          <a:p>
            <a:pPr algn="ctr"/>
            <a:endParaRPr lang="en-US" sz="1800" dirty="0">
              <a:latin typeface="Open Sans" panose="020B0604020202020204" charset="0"/>
              <a:ea typeface="Open Sans" panose="020B0604020202020204" charset="0"/>
              <a:cs typeface="Open Sans" panose="020B0604020202020204" charset="0"/>
            </a:endParaRPr>
          </a:p>
        </p:txBody>
      </p:sp>
      <p:sp>
        <p:nvSpPr>
          <p:cNvPr id="25" name="Rectangle 7">
            <a:extLst>
              <a:ext uri="{FF2B5EF4-FFF2-40B4-BE49-F238E27FC236}">
                <a16:creationId xmlns:a16="http://schemas.microsoft.com/office/drawing/2014/main" id="{4A8D2FD8-AAAE-8941-98D1-3B5D3C53449B}"/>
              </a:ext>
            </a:extLst>
          </p:cNvPr>
          <p:cNvSpPr>
            <a:spLocks noChangeArrowheads="1"/>
          </p:cNvSpPr>
          <p:nvPr/>
        </p:nvSpPr>
        <p:spPr bwMode="auto">
          <a:xfrm>
            <a:off x="4075909" y="3101711"/>
            <a:ext cx="384174" cy="330902"/>
          </a:xfrm>
          <a:prstGeom prst="rect">
            <a:avLst/>
          </a:prstGeom>
          <a:solidFill>
            <a:srgbClr val="BD92DE"/>
          </a:solidFill>
          <a:ln w="9525">
            <a:solidFill>
              <a:schemeClr val="tx1"/>
            </a:solidFill>
            <a:miter lim="800000"/>
            <a:headEnd/>
            <a:tailEnd/>
          </a:ln>
        </p:spPr>
        <p:txBody>
          <a:bodyPr wrap="none" anchor="ctr"/>
          <a:lstStyle/>
          <a:p>
            <a:pPr algn="ctr"/>
            <a:endParaRPr lang="en-US" sz="1800" dirty="0">
              <a:latin typeface="Open Sans" panose="020B0604020202020204" charset="0"/>
              <a:ea typeface="Open Sans" panose="020B0604020202020204" charset="0"/>
              <a:cs typeface="Open Sans" panose="020B0604020202020204" charset="0"/>
            </a:endParaRPr>
          </a:p>
        </p:txBody>
      </p:sp>
      <p:sp>
        <p:nvSpPr>
          <p:cNvPr id="26" name="Rectangle 7">
            <a:extLst>
              <a:ext uri="{FF2B5EF4-FFF2-40B4-BE49-F238E27FC236}">
                <a16:creationId xmlns:a16="http://schemas.microsoft.com/office/drawing/2014/main" id="{8CFEC7EC-3381-6B42-B374-924BB123DD9D}"/>
              </a:ext>
            </a:extLst>
          </p:cNvPr>
          <p:cNvSpPr>
            <a:spLocks noChangeArrowheads="1"/>
          </p:cNvSpPr>
          <p:nvPr/>
        </p:nvSpPr>
        <p:spPr bwMode="auto">
          <a:xfrm>
            <a:off x="2551909" y="3101711"/>
            <a:ext cx="384174" cy="330902"/>
          </a:xfrm>
          <a:prstGeom prst="rect">
            <a:avLst/>
          </a:prstGeom>
          <a:solidFill>
            <a:srgbClr val="BD92DE"/>
          </a:solidFill>
          <a:ln w="9525">
            <a:solidFill>
              <a:schemeClr val="tx1"/>
            </a:solidFill>
            <a:miter lim="800000"/>
            <a:headEnd/>
            <a:tailEnd/>
          </a:ln>
        </p:spPr>
        <p:txBody>
          <a:bodyPr wrap="none" anchor="ctr"/>
          <a:lstStyle/>
          <a:p>
            <a:pPr algn="ctr"/>
            <a:endParaRPr lang="en-US" sz="1800" dirty="0">
              <a:latin typeface="Open Sans" panose="020B0604020202020204" charset="0"/>
              <a:ea typeface="Open Sans" panose="020B0604020202020204" charset="0"/>
              <a:cs typeface="Open Sans" panose="020B0604020202020204" charset="0"/>
            </a:endParaRPr>
          </a:p>
        </p:txBody>
      </p:sp>
      <p:cxnSp>
        <p:nvCxnSpPr>
          <p:cNvPr id="27" name="AutoShape 13">
            <a:extLst>
              <a:ext uri="{FF2B5EF4-FFF2-40B4-BE49-F238E27FC236}">
                <a16:creationId xmlns:a16="http://schemas.microsoft.com/office/drawing/2014/main" id="{D84C5290-A15F-FD48-A9DF-48DCD9312DA2}"/>
              </a:ext>
            </a:extLst>
          </p:cNvPr>
          <p:cNvCxnSpPr>
            <a:cxnSpLocks noChangeShapeType="1"/>
          </p:cNvCxnSpPr>
          <p:nvPr/>
        </p:nvCxnSpPr>
        <p:spPr bwMode="auto">
          <a:xfrm>
            <a:off x="3505994" y="2434867"/>
            <a:ext cx="1" cy="604837"/>
          </a:xfrm>
          <a:prstGeom prst="straightConnector1">
            <a:avLst/>
          </a:prstGeom>
          <a:noFill/>
          <a:ln w="12700">
            <a:solidFill>
              <a:schemeClr val="tx1"/>
            </a:solidFill>
            <a:round/>
            <a:headEnd/>
            <a:tailEnd type="triangle" w="med" len="med"/>
          </a:ln>
        </p:spPr>
      </p:cxnSp>
    </p:spTree>
    <p:extLst>
      <p:ext uri="{BB962C8B-B14F-4D97-AF65-F5344CB8AC3E}">
        <p14:creationId xmlns:p14="http://schemas.microsoft.com/office/powerpoint/2010/main" val="82995544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116" name="Content Placeholder 2">
            <a:extLst>
              <a:ext uri="{FF2B5EF4-FFF2-40B4-BE49-F238E27FC236}">
                <a16:creationId xmlns:a16="http://schemas.microsoft.com/office/drawing/2014/main" id="{1A0EBC81-D24D-B942-AB58-A4FD3979981F}"/>
              </a:ext>
            </a:extLst>
          </p:cNvPr>
          <p:cNvSpPr txBox="1">
            <a:spLocks/>
          </p:cNvSpPr>
          <p:nvPr/>
        </p:nvSpPr>
        <p:spPr bwMode="auto">
          <a:xfrm>
            <a:off x="226219" y="3653883"/>
            <a:ext cx="5262559" cy="2247425"/>
          </a:xfrm>
          <a:prstGeom prst="rect">
            <a:avLst/>
          </a:prstGeom>
          <a:noFill/>
          <a:ln w="9525">
            <a:noFill/>
            <a:miter lim="800000"/>
            <a:headEnd/>
            <a:tailEnd/>
          </a:ln>
        </p:spPr>
        <p:txBody>
          <a:bodyPr vert="horz" wrap="square" lIns="68577" tIns="34289" rIns="68577" bIns="34289" numCol="1" anchor="t" anchorCtr="0" compatLnSpc="1">
            <a:prstTxWarp prst="textNoShape">
              <a:avLst/>
            </a:prstTxWarp>
          </a:bodyPr>
          <a:lstStyle/>
          <a:p>
            <a:pPr marL="257162" indent="-257162" defTabSz="685800" eaLnBrk="1" hangingPunct="1">
              <a:lnSpc>
                <a:spcPct val="80000"/>
              </a:lnSpc>
              <a:spcBef>
                <a:spcPts val="900"/>
              </a:spcBef>
              <a:buClr>
                <a:schemeClr val="accent2"/>
              </a:buClr>
              <a:defRPr/>
            </a:pPr>
            <a:endParaRPr lang="en-US" sz="825" kern="0" dirty="0">
              <a:solidFill>
                <a:srgbClr val="00B0F0"/>
              </a:solidFill>
              <a:latin typeface="Roboto Mono" panose="020B0604020202020204" charset="0"/>
              <a:ea typeface="Roboto Mono" panose="020B0604020202020204" charset="0"/>
              <a:cs typeface="+mn-cs"/>
            </a:endParaRPr>
          </a:p>
          <a:p>
            <a:pPr marL="257162" indent="-257162" defTabSz="685800" eaLnBrk="1" hangingPunct="1">
              <a:lnSpc>
                <a:spcPct val="80000"/>
              </a:lnSpc>
              <a:spcBef>
                <a:spcPts val="900"/>
              </a:spcBef>
              <a:buClr>
                <a:schemeClr val="accent2"/>
              </a:buClr>
              <a:defRPr/>
            </a:pPr>
            <a:r>
              <a:rPr lang="en-US" sz="1800" kern="0" dirty="0">
                <a:solidFill>
                  <a:srgbClr val="0070C0"/>
                </a:solidFill>
                <a:latin typeface="Roboto Mono" panose="020B0604020202020204" charset="0"/>
                <a:ea typeface="Roboto Mono" panose="020B0604020202020204" charset="0"/>
                <a:cs typeface="+mn-cs"/>
              </a:rPr>
              <a:t>def max-value(state):</a:t>
            </a:r>
          </a:p>
          <a:p>
            <a:pPr marL="557185" lvl="1" indent="-214303" defTabSz="685800" eaLnBrk="1" hangingPunct="1">
              <a:lnSpc>
                <a:spcPct val="80000"/>
              </a:lnSpc>
              <a:spcBef>
                <a:spcPct val="20000"/>
              </a:spcBef>
              <a:buClr>
                <a:schemeClr val="tx1"/>
              </a:buClr>
              <a:defRPr/>
            </a:pPr>
            <a:r>
              <a:rPr lang="en-US" sz="1800" dirty="0">
                <a:latin typeface="Roboto Mono" panose="020B0604020202020204" charset="0"/>
                <a:ea typeface="Roboto Mono" panose="020B0604020202020204" charset="0"/>
              </a:rPr>
              <a:t>i</a:t>
            </a:r>
            <a:r>
              <a:rPr lang="en-US" sz="1800" kern="0" dirty="0">
                <a:latin typeface="Roboto Mono" panose="020B0604020202020204" charset="0"/>
                <a:ea typeface="Roboto Mono" panose="020B0604020202020204" charset="0"/>
              </a:rPr>
              <a:t>f the state is a terminal state:</a:t>
            </a:r>
          </a:p>
          <a:p>
            <a:pPr marL="557185" lvl="1" indent="-214303" defTabSz="685800" eaLnBrk="1" hangingPunct="1">
              <a:lnSpc>
                <a:spcPct val="80000"/>
              </a:lnSpc>
              <a:spcBef>
                <a:spcPct val="20000"/>
              </a:spcBef>
              <a:buClr>
                <a:schemeClr val="tx1"/>
              </a:buClr>
              <a:defRPr/>
            </a:pPr>
            <a:r>
              <a:rPr lang="en-US" sz="1800" dirty="0">
                <a:latin typeface="Roboto Mono" panose="020B0604020202020204" charset="0"/>
                <a:ea typeface="Roboto Mono" panose="020B0604020202020204" charset="0"/>
              </a:rPr>
              <a:t>		 return the state’s utility</a:t>
            </a:r>
            <a:endParaRPr lang="en-US" sz="1800" kern="0" dirty="0">
              <a:latin typeface="Roboto Mono" panose="020B0604020202020204" charset="0"/>
              <a:ea typeface="Roboto Mono" panose="020B0604020202020204" charset="0"/>
            </a:endParaRPr>
          </a:p>
          <a:p>
            <a:pPr marL="557185" lvl="1" indent="-214303" defTabSz="685800" eaLnBrk="1" hangingPunct="1">
              <a:lnSpc>
                <a:spcPct val="80000"/>
              </a:lnSpc>
              <a:spcBef>
                <a:spcPct val="20000"/>
              </a:spcBef>
              <a:buClr>
                <a:schemeClr val="tx1"/>
              </a:buClr>
              <a:defRPr/>
            </a:pPr>
            <a:r>
              <a:rPr lang="en-US" sz="1800" kern="0" dirty="0">
                <a:latin typeface="Roboto Mono" panose="020B0604020202020204" charset="0"/>
                <a:ea typeface="Roboto Mono" panose="020B0604020202020204" charset="0"/>
              </a:rPr>
              <a:t>initialize v = </a:t>
            </a:r>
            <a:r>
              <a:rPr lang="en-US" sz="1800" kern="0" dirty="0">
                <a:latin typeface="Roboto Mono" panose="020B0604020202020204" charset="0"/>
                <a:ea typeface="Roboto Mono" panose="020B0604020202020204" charset="0"/>
                <a:cs typeface="Times New Roman" pitchFamily="18" charset="0"/>
              </a:rPr>
              <a:t>-∞</a:t>
            </a:r>
          </a:p>
          <a:p>
            <a:pPr marL="557185" lvl="1" indent="-214303" defTabSz="685800" eaLnBrk="1" hangingPunct="1">
              <a:lnSpc>
                <a:spcPct val="80000"/>
              </a:lnSpc>
              <a:spcBef>
                <a:spcPct val="20000"/>
              </a:spcBef>
              <a:buClr>
                <a:schemeClr val="tx1"/>
              </a:buClr>
              <a:defRPr/>
            </a:pPr>
            <a:r>
              <a:rPr lang="en-US" sz="1800" kern="0" dirty="0">
                <a:latin typeface="Roboto Mono" panose="020B0604020202020204" charset="0"/>
                <a:ea typeface="Roboto Mono" panose="020B0604020202020204" charset="0"/>
              </a:rPr>
              <a:t>for each successor of state:</a:t>
            </a:r>
          </a:p>
          <a:p>
            <a:pPr marL="857207" lvl="2" indent="-171442" defTabSz="685800" eaLnBrk="1" hangingPunct="1">
              <a:lnSpc>
                <a:spcPct val="80000"/>
              </a:lnSpc>
              <a:spcBef>
                <a:spcPct val="20000"/>
              </a:spcBef>
              <a:buClr>
                <a:schemeClr val="accent2"/>
              </a:buClr>
              <a:defRPr/>
            </a:pPr>
            <a:r>
              <a:rPr lang="en-US" sz="1800" kern="0" dirty="0">
                <a:latin typeface="Roboto Mono" panose="020B0604020202020204" charset="0"/>
                <a:ea typeface="Roboto Mono" panose="020B0604020202020204" charset="0"/>
              </a:rPr>
              <a:t>v = max(v, </a:t>
            </a:r>
            <a:r>
              <a:rPr lang="en-US" sz="1800" kern="0" dirty="0">
                <a:solidFill>
                  <a:srgbClr val="C00000"/>
                </a:solidFill>
                <a:latin typeface="Roboto Mono" panose="020B0604020202020204" charset="0"/>
                <a:ea typeface="Roboto Mono" panose="020B0604020202020204" charset="0"/>
              </a:rPr>
              <a:t>min-value(successor)</a:t>
            </a:r>
            <a:r>
              <a:rPr lang="en-US" sz="1800" kern="0" dirty="0">
                <a:latin typeface="Roboto Mono" panose="020B0604020202020204" charset="0"/>
                <a:ea typeface="Roboto Mono" panose="020B0604020202020204" charset="0"/>
              </a:rPr>
              <a:t>)</a:t>
            </a:r>
          </a:p>
          <a:p>
            <a:pPr marL="557185" lvl="1" indent="-214303" defTabSz="685800" eaLnBrk="1" hangingPunct="1">
              <a:lnSpc>
                <a:spcPct val="80000"/>
              </a:lnSpc>
              <a:spcBef>
                <a:spcPct val="20000"/>
              </a:spcBef>
              <a:buClr>
                <a:schemeClr val="tx1"/>
              </a:buClr>
              <a:defRPr/>
            </a:pPr>
            <a:r>
              <a:rPr lang="en-US" sz="1800" kern="0" dirty="0">
                <a:latin typeface="Roboto Mono" panose="020B0604020202020204" charset="0"/>
                <a:ea typeface="Roboto Mono" panose="020B0604020202020204" charset="0"/>
              </a:rPr>
              <a:t>return v</a:t>
            </a:r>
          </a:p>
        </p:txBody>
      </p:sp>
      <p:sp>
        <p:nvSpPr>
          <p:cNvPr id="63" name="Google Shape;63;p2"/>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dirty="0">
                <a:sym typeface="Symbol" pitchFamily="18" charset="2"/>
              </a:rPr>
              <a:t>Minimax Example</a:t>
            </a:r>
            <a:endParaRPr sz="3400" b="1" dirty="0">
              <a:solidFill>
                <a:srgbClr val="370661"/>
              </a:solidFill>
              <a:latin typeface="Open Sans"/>
              <a:ea typeface="Open Sans"/>
              <a:cs typeface="Open Sans"/>
              <a:sym typeface="Open Sans"/>
            </a:endParaRPr>
          </a:p>
        </p:txBody>
      </p:sp>
      <p:sp>
        <p:nvSpPr>
          <p:cNvPr id="34" name="AutoShape 4">
            <a:extLst>
              <a:ext uri="{FF2B5EF4-FFF2-40B4-BE49-F238E27FC236}">
                <a16:creationId xmlns:a16="http://schemas.microsoft.com/office/drawing/2014/main" id="{E736D7FF-BD34-4A88-84A3-1D8F37182FDE}"/>
              </a:ext>
            </a:extLst>
          </p:cNvPr>
          <p:cNvSpPr>
            <a:spLocks noChangeArrowheads="1"/>
          </p:cNvSpPr>
          <p:nvPr/>
        </p:nvSpPr>
        <p:spPr bwMode="auto">
          <a:xfrm>
            <a:off x="5601494" y="1137177"/>
            <a:ext cx="381000" cy="359477"/>
          </a:xfrm>
          <a:prstGeom prst="triangle">
            <a:avLst>
              <a:gd name="adj" fmla="val 50000"/>
            </a:avLst>
          </a:prstGeom>
          <a:solidFill>
            <a:srgbClr val="CCECFF"/>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sp>
        <p:nvSpPr>
          <p:cNvPr id="72" name="Rounded Rectangle 58">
            <a:extLst>
              <a:ext uri="{FF2B5EF4-FFF2-40B4-BE49-F238E27FC236}">
                <a16:creationId xmlns:a16="http://schemas.microsoft.com/office/drawing/2014/main" id="{EF1F8FB1-77A7-470B-8369-70912ABFE2F7}"/>
              </a:ext>
            </a:extLst>
          </p:cNvPr>
          <p:cNvSpPr/>
          <p:nvPr/>
        </p:nvSpPr>
        <p:spPr>
          <a:xfrm>
            <a:off x="226219" y="3683366"/>
            <a:ext cx="5262559" cy="2187826"/>
          </a:xfrm>
          <a:prstGeom prst="roundRect">
            <a:avLst/>
          </a:prstGeom>
          <a:solidFill>
            <a:srgbClr val="0066CC">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74" name="Left-Right Arrow 62">
            <a:extLst>
              <a:ext uri="{FF2B5EF4-FFF2-40B4-BE49-F238E27FC236}">
                <a16:creationId xmlns:a16="http://schemas.microsoft.com/office/drawing/2014/main" id="{8162E336-5288-4360-8E22-242E50D27588}"/>
              </a:ext>
            </a:extLst>
          </p:cNvPr>
          <p:cNvSpPr/>
          <p:nvPr/>
        </p:nvSpPr>
        <p:spPr>
          <a:xfrm>
            <a:off x="5503070" y="4337488"/>
            <a:ext cx="742950" cy="514350"/>
          </a:xfrm>
          <a:prstGeom prst="leftRightArrow">
            <a:avLst/>
          </a:prstGeom>
          <a:solidFill>
            <a:srgbClr val="BD92D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75" name="Picture 74" descr="TP_tmp.png">
            <a:extLst>
              <a:ext uri="{FF2B5EF4-FFF2-40B4-BE49-F238E27FC236}">
                <a16:creationId xmlns:a16="http://schemas.microsoft.com/office/drawing/2014/main" id="{38160B1A-2555-4CA1-A742-52F596673E60}"/>
              </a:ext>
            </a:extLst>
          </p:cNvPr>
          <p:cNvPicPr>
            <a:picLocks noChangeAspect="1"/>
          </p:cNvPicPr>
          <p:nvPr>
            <p:custDataLst>
              <p:tags r:id="rId1"/>
            </p:custDataLst>
          </p:nvPr>
        </p:nvPicPr>
        <p:blipFill>
          <a:blip r:embed="rId5" cstate="print"/>
          <a:stretch>
            <a:fillRect/>
          </a:stretch>
        </p:blipFill>
        <p:spPr bwMode="auto">
          <a:xfrm>
            <a:off x="1315244" y="5924915"/>
            <a:ext cx="3143249" cy="491900"/>
          </a:xfrm>
          <a:prstGeom prst="rect">
            <a:avLst/>
          </a:prstGeom>
          <a:noFill/>
          <a:ln/>
          <a:effectLst/>
        </p:spPr>
      </p:pic>
      <p:pic>
        <p:nvPicPr>
          <p:cNvPr id="76" name="Picture 75" descr="TP_tmp.png">
            <a:extLst>
              <a:ext uri="{FF2B5EF4-FFF2-40B4-BE49-F238E27FC236}">
                <a16:creationId xmlns:a16="http://schemas.microsoft.com/office/drawing/2014/main" id="{A30B546D-18AD-4561-86FC-06C44687E357}"/>
              </a:ext>
            </a:extLst>
          </p:cNvPr>
          <p:cNvPicPr>
            <a:picLocks noChangeAspect="1"/>
          </p:cNvPicPr>
          <p:nvPr>
            <p:custDataLst>
              <p:tags r:id="rId2"/>
            </p:custDataLst>
          </p:nvPr>
        </p:nvPicPr>
        <p:blipFill>
          <a:blip r:embed="rId6" cstate="print"/>
          <a:stretch>
            <a:fillRect/>
          </a:stretch>
        </p:blipFill>
        <p:spPr bwMode="auto">
          <a:xfrm>
            <a:off x="7458867" y="5924915"/>
            <a:ext cx="3143251" cy="491900"/>
          </a:xfrm>
          <a:prstGeom prst="rect">
            <a:avLst/>
          </a:prstGeom>
          <a:noFill/>
          <a:ln/>
          <a:effectLst/>
        </p:spPr>
      </p:pic>
      <p:sp>
        <p:nvSpPr>
          <p:cNvPr id="18" name="TextBox 17">
            <a:extLst>
              <a:ext uri="{FF2B5EF4-FFF2-40B4-BE49-F238E27FC236}">
                <a16:creationId xmlns:a16="http://schemas.microsoft.com/office/drawing/2014/main" id="{97FA6B95-38DB-164F-A3BB-D53340EB840C}"/>
              </a:ext>
            </a:extLst>
          </p:cNvPr>
          <p:cNvSpPr txBox="1"/>
          <p:nvPr/>
        </p:nvSpPr>
        <p:spPr>
          <a:xfrm>
            <a:off x="6162805" y="1590805"/>
            <a:ext cx="184731" cy="307777"/>
          </a:xfrm>
          <a:prstGeom prst="rect">
            <a:avLst/>
          </a:prstGeom>
          <a:noFill/>
        </p:spPr>
        <p:txBody>
          <a:bodyPr wrap="none" rtlCol="0">
            <a:spAutoFit/>
          </a:bodyPr>
          <a:lstStyle/>
          <a:p>
            <a:endParaRPr lang="en-US" dirty="0"/>
          </a:p>
        </p:txBody>
      </p:sp>
      <p:sp>
        <p:nvSpPr>
          <p:cNvPr id="117" name="Rounded Rectangle 59">
            <a:extLst>
              <a:ext uri="{FF2B5EF4-FFF2-40B4-BE49-F238E27FC236}">
                <a16:creationId xmlns:a16="http://schemas.microsoft.com/office/drawing/2014/main" id="{D1FC192F-F2B3-DB4F-AA60-EB20B2A00134}"/>
              </a:ext>
            </a:extLst>
          </p:cNvPr>
          <p:cNvSpPr/>
          <p:nvPr/>
        </p:nvSpPr>
        <p:spPr>
          <a:xfrm>
            <a:off x="6260312" y="3693618"/>
            <a:ext cx="5262561" cy="2169928"/>
          </a:xfrm>
          <a:prstGeom prst="roundRect">
            <a:avLst/>
          </a:prstGeom>
          <a:solidFill>
            <a:srgbClr val="F6D7D9"/>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18" name="Content Placeholder 2">
            <a:extLst>
              <a:ext uri="{FF2B5EF4-FFF2-40B4-BE49-F238E27FC236}">
                <a16:creationId xmlns:a16="http://schemas.microsoft.com/office/drawing/2014/main" id="{0E2FAB55-9DBB-204F-8914-720EA7BBC647}"/>
              </a:ext>
            </a:extLst>
          </p:cNvPr>
          <p:cNvSpPr txBox="1">
            <a:spLocks/>
          </p:cNvSpPr>
          <p:nvPr/>
        </p:nvSpPr>
        <p:spPr bwMode="auto">
          <a:xfrm>
            <a:off x="6317463" y="3896818"/>
            <a:ext cx="5205410" cy="1974374"/>
          </a:xfrm>
          <a:prstGeom prst="rect">
            <a:avLst/>
          </a:prstGeom>
          <a:noFill/>
          <a:ln w="9525">
            <a:noFill/>
            <a:miter lim="800000"/>
            <a:headEnd/>
            <a:tailEnd/>
          </a:ln>
        </p:spPr>
        <p:txBody>
          <a:bodyPr vert="horz" wrap="square" lIns="68577" tIns="34289" rIns="68577" bIns="34289" numCol="1" anchor="t" anchorCtr="0" compatLnSpc="1">
            <a:prstTxWarp prst="textNoShape">
              <a:avLst/>
            </a:prstTxWarp>
          </a:bodyPr>
          <a:lstStyle/>
          <a:p>
            <a:pPr marL="257162" indent="-257162" defTabSz="685800" eaLnBrk="1" hangingPunct="1">
              <a:lnSpc>
                <a:spcPct val="80000"/>
              </a:lnSpc>
              <a:spcBef>
                <a:spcPts val="900"/>
              </a:spcBef>
              <a:buClr>
                <a:schemeClr val="accent2"/>
              </a:buClr>
              <a:defRPr/>
            </a:pPr>
            <a:r>
              <a:rPr lang="en-US" sz="1800" kern="0" dirty="0">
                <a:solidFill>
                  <a:srgbClr val="C00000"/>
                </a:solidFill>
                <a:latin typeface="Roboto Mono" panose="020B0604020202020204" charset="0"/>
                <a:ea typeface="Roboto Mono" panose="020B0604020202020204" charset="0"/>
                <a:cs typeface="+mn-cs"/>
              </a:rPr>
              <a:t>def min-value(state):</a:t>
            </a:r>
          </a:p>
          <a:p>
            <a:pPr marL="557185" lvl="1" indent="-214303" defTabSz="685800" eaLnBrk="1" hangingPunct="1">
              <a:lnSpc>
                <a:spcPct val="80000"/>
              </a:lnSpc>
              <a:spcBef>
                <a:spcPct val="20000"/>
              </a:spcBef>
              <a:buClr>
                <a:schemeClr val="tx1"/>
              </a:buClr>
              <a:defRPr/>
            </a:pPr>
            <a:r>
              <a:rPr lang="en-US" sz="1800" dirty="0">
                <a:latin typeface="Roboto Mono" panose="020B0604020202020204" charset="0"/>
                <a:ea typeface="Roboto Mono" panose="020B0604020202020204" charset="0"/>
              </a:rPr>
              <a:t>i</a:t>
            </a:r>
            <a:r>
              <a:rPr lang="en-US" sz="1800" kern="0" dirty="0">
                <a:latin typeface="Roboto Mono" panose="020B0604020202020204" charset="0"/>
                <a:ea typeface="Roboto Mono" panose="020B0604020202020204" charset="0"/>
              </a:rPr>
              <a:t>f the state is a terminal state:</a:t>
            </a:r>
          </a:p>
          <a:p>
            <a:pPr marL="557185" lvl="1" indent="-214303" defTabSz="685800" eaLnBrk="1" hangingPunct="1">
              <a:lnSpc>
                <a:spcPct val="80000"/>
              </a:lnSpc>
              <a:spcBef>
                <a:spcPct val="20000"/>
              </a:spcBef>
              <a:buClr>
                <a:schemeClr val="tx1"/>
              </a:buClr>
              <a:defRPr/>
            </a:pPr>
            <a:r>
              <a:rPr lang="en-US" sz="1800" dirty="0">
                <a:latin typeface="Roboto Mono" panose="020B0604020202020204" charset="0"/>
                <a:ea typeface="Roboto Mono" panose="020B0604020202020204" charset="0"/>
              </a:rPr>
              <a:t>		 return the state’s utility</a:t>
            </a:r>
            <a:endParaRPr lang="en-US" sz="1800" kern="0" dirty="0">
              <a:latin typeface="Roboto Mono" panose="020B0604020202020204" charset="0"/>
              <a:ea typeface="Roboto Mono" panose="020B0604020202020204" charset="0"/>
            </a:endParaRPr>
          </a:p>
          <a:p>
            <a:pPr marL="557185" lvl="1" indent="-214303" defTabSz="685800" eaLnBrk="1" hangingPunct="1">
              <a:lnSpc>
                <a:spcPct val="80000"/>
              </a:lnSpc>
              <a:spcBef>
                <a:spcPct val="20000"/>
              </a:spcBef>
              <a:buClr>
                <a:schemeClr val="tx1"/>
              </a:buClr>
              <a:defRPr/>
            </a:pPr>
            <a:r>
              <a:rPr lang="en-US" sz="1800" kern="0" dirty="0">
                <a:latin typeface="Roboto Mono" panose="020B0604020202020204" charset="0"/>
                <a:ea typeface="Roboto Mono" panose="020B0604020202020204" charset="0"/>
              </a:rPr>
              <a:t>initialize v = </a:t>
            </a:r>
            <a:r>
              <a:rPr lang="en-US" sz="1800" kern="0" dirty="0">
                <a:latin typeface="Roboto Mono" panose="020B0604020202020204" charset="0"/>
                <a:ea typeface="Roboto Mono" panose="020B0604020202020204" charset="0"/>
                <a:cs typeface="Times New Roman" pitchFamily="18" charset="0"/>
              </a:rPr>
              <a:t>+∞</a:t>
            </a:r>
          </a:p>
          <a:p>
            <a:pPr marL="557185" lvl="1" indent="-214303" defTabSz="685800" eaLnBrk="1" hangingPunct="1">
              <a:lnSpc>
                <a:spcPct val="80000"/>
              </a:lnSpc>
              <a:spcBef>
                <a:spcPct val="20000"/>
              </a:spcBef>
              <a:buClr>
                <a:schemeClr val="tx1"/>
              </a:buClr>
              <a:defRPr/>
            </a:pPr>
            <a:r>
              <a:rPr lang="en-US" sz="1800" kern="0" dirty="0">
                <a:latin typeface="Roboto Mono" panose="020B0604020202020204" charset="0"/>
                <a:ea typeface="Roboto Mono" panose="020B0604020202020204" charset="0"/>
              </a:rPr>
              <a:t>for each successor of state:</a:t>
            </a:r>
          </a:p>
          <a:p>
            <a:pPr marL="857207" lvl="2" indent="-171442" defTabSz="685800" eaLnBrk="1" hangingPunct="1">
              <a:lnSpc>
                <a:spcPct val="80000"/>
              </a:lnSpc>
              <a:spcBef>
                <a:spcPct val="20000"/>
              </a:spcBef>
              <a:buClr>
                <a:schemeClr val="accent2"/>
              </a:buClr>
              <a:defRPr/>
            </a:pPr>
            <a:r>
              <a:rPr lang="en-US" sz="1800" b="1" kern="0" dirty="0">
                <a:latin typeface="Roboto Mono" panose="020B0604020202020204" charset="0"/>
                <a:ea typeface="Roboto Mono" panose="020B0604020202020204" charset="0"/>
              </a:rPr>
              <a:t>v = min(v, </a:t>
            </a:r>
            <a:r>
              <a:rPr lang="en-US" sz="1800" b="1" kern="0" dirty="0">
                <a:solidFill>
                  <a:srgbClr val="0070C0"/>
                </a:solidFill>
                <a:latin typeface="Roboto Mono" panose="020B0604020202020204" charset="0"/>
                <a:ea typeface="Roboto Mono" panose="020B0604020202020204" charset="0"/>
              </a:rPr>
              <a:t>max-value(successor)</a:t>
            </a:r>
            <a:r>
              <a:rPr lang="en-US" sz="1800" b="1" kern="0" dirty="0">
                <a:latin typeface="Roboto Mono" panose="020B0604020202020204" charset="0"/>
                <a:ea typeface="Roboto Mono" panose="020B0604020202020204" charset="0"/>
              </a:rPr>
              <a:t>)</a:t>
            </a:r>
          </a:p>
          <a:p>
            <a:pPr marL="557185" lvl="1" indent="-214303" defTabSz="685800" eaLnBrk="1" hangingPunct="1">
              <a:lnSpc>
                <a:spcPct val="80000"/>
              </a:lnSpc>
              <a:spcBef>
                <a:spcPct val="20000"/>
              </a:spcBef>
              <a:buClr>
                <a:schemeClr val="tx1"/>
              </a:buClr>
              <a:defRPr/>
            </a:pPr>
            <a:r>
              <a:rPr lang="en-US" sz="1800" kern="0" dirty="0">
                <a:latin typeface="Roboto Mono" panose="020B0604020202020204" charset="0"/>
                <a:ea typeface="Roboto Mono" panose="020B0604020202020204" charset="0"/>
              </a:rPr>
              <a:t>return v</a:t>
            </a:r>
          </a:p>
        </p:txBody>
      </p:sp>
      <p:sp>
        <p:nvSpPr>
          <p:cNvPr id="55" name="Rectangle 54">
            <a:extLst>
              <a:ext uri="{FF2B5EF4-FFF2-40B4-BE49-F238E27FC236}">
                <a16:creationId xmlns:a16="http://schemas.microsoft.com/office/drawing/2014/main" id="{57B21973-64B2-0742-8D01-54B4212A8EE6}"/>
              </a:ext>
            </a:extLst>
          </p:cNvPr>
          <p:cNvSpPr/>
          <p:nvPr/>
        </p:nvSpPr>
        <p:spPr>
          <a:xfrm>
            <a:off x="0" y="3605421"/>
            <a:ext cx="6246020" cy="2811394"/>
          </a:xfrm>
          <a:prstGeom prst="rect">
            <a:avLst/>
          </a:prstGeom>
          <a:solidFill>
            <a:schemeClr val="bg1">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79C2D59-9E92-CF4E-9236-85AA2AEBC004}"/>
              </a:ext>
            </a:extLst>
          </p:cNvPr>
          <p:cNvSpPr/>
          <p:nvPr/>
        </p:nvSpPr>
        <p:spPr>
          <a:xfrm>
            <a:off x="5222345" y="1149868"/>
            <a:ext cx="399468" cy="307777"/>
          </a:xfrm>
          <a:prstGeom prst="rect">
            <a:avLst/>
          </a:prstGeom>
        </p:spPr>
        <p:txBody>
          <a:bodyPr wrap="none">
            <a:spAutoFit/>
          </a:bodyPr>
          <a:lstStyle/>
          <a:p>
            <a:r>
              <a:rPr lang="en-US" dirty="0">
                <a:latin typeface="Roboto Mono" panose="020B0604020202020204" charset="0"/>
                <a:ea typeface="Roboto Mono" panose="020B0604020202020204" charset="0"/>
                <a:cs typeface="Times New Roman" pitchFamily="18" charset="0"/>
              </a:rPr>
              <a:t>-∞</a:t>
            </a:r>
            <a:endParaRPr lang="en-US" dirty="0"/>
          </a:p>
        </p:txBody>
      </p:sp>
      <p:sp>
        <p:nvSpPr>
          <p:cNvPr id="14" name="AutoShape 6">
            <a:extLst>
              <a:ext uri="{FF2B5EF4-FFF2-40B4-BE49-F238E27FC236}">
                <a16:creationId xmlns:a16="http://schemas.microsoft.com/office/drawing/2014/main" id="{05349203-CB67-5C4A-B0EC-246ED83E1B0A}"/>
              </a:ext>
            </a:extLst>
          </p:cNvPr>
          <p:cNvSpPr>
            <a:spLocks noChangeArrowheads="1"/>
          </p:cNvSpPr>
          <p:nvPr/>
        </p:nvSpPr>
        <p:spPr bwMode="auto">
          <a:xfrm flipV="1">
            <a:off x="3315494" y="2103965"/>
            <a:ext cx="381000" cy="330902"/>
          </a:xfrm>
          <a:prstGeom prst="triangle">
            <a:avLst>
              <a:gd name="adj" fmla="val 50000"/>
            </a:avLst>
          </a:prstGeom>
          <a:solidFill>
            <a:srgbClr val="FF9A99"/>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cxnSp>
        <p:nvCxnSpPr>
          <p:cNvPr id="15" name="AutoShape 7">
            <a:extLst>
              <a:ext uri="{FF2B5EF4-FFF2-40B4-BE49-F238E27FC236}">
                <a16:creationId xmlns:a16="http://schemas.microsoft.com/office/drawing/2014/main" id="{C6C3AF7C-5779-ED49-8CCE-0B7DB7D74164}"/>
              </a:ext>
            </a:extLst>
          </p:cNvPr>
          <p:cNvCxnSpPr>
            <a:cxnSpLocks noChangeShapeType="1"/>
            <a:endCxn id="14" idx="3"/>
          </p:cNvCxnSpPr>
          <p:nvPr/>
        </p:nvCxnSpPr>
        <p:spPr bwMode="auto">
          <a:xfrm flipH="1">
            <a:off x="3505994" y="1496654"/>
            <a:ext cx="2286000" cy="607311"/>
          </a:xfrm>
          <a:prstGeom prst="straightConnector1">
            <a:avLst/>
          </a:prstGeom>
          <a:noFill/>
          <a:ln w="12700">
            <a:solidFill>
              <a:schemeClr val="tx1"/>
            </a:solidFill>
            <a:round/>
            <a:headEnd/>
            <a:tailEnd type="triangle" w="med" len="med"/>
          </a:ln>
        </p:spPr>
      </p:cxnSp>
      <p:sp>
        <p:nvSpPr>
          <p:cNvPr id="16" name="AutoShape 20">
            <a:extLst>
              <a:ext uri="{FF2B5EF4-FFF2-40B4-BE49-F238E27FC236}">
                <a16:creationId xmlns:a16="http://schemas.microsoft.com/office/drawing/2014/main" id="{6C65CC3C-F8B4-774F-9011-5FAFD965A4F2}"/>
              </a:ext>
            </a:extLst>
          </p:cNvPr>
          <p:cNvSpPr>
            <a:spLocks noChangeArrowheads="1"/>
          </p:cNvSpPr>
          <p:nvPr/>
        </p:nvSpPr>
        <p:spPr bwMode="auto">
          <a:xfrm flipV="1">
            <a:off x="5601494" y="2103965"/>
            <a:ext cx="381000" cy="318998"/>
          </a:xfrm>
          <a:prstGeom prst="triangle">
            <a:avLst>
              <a:gd name="adj" fmla="val 50000"/>
            </a:avLst>
          </a:prstGeom>
          <a:solidFill>
            <a:srgbClr val="FF9A99"/>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sp>
        <p:nvSpPr>
          <p:cNvPr id="17" name="AutoShape 26">
            <a:extLst>
              <a:ext uri="{FF2B5EF4-FFF2-40B4-BE49-F238E27FC236}">
                <a16:creationId xmlns:a16="http://schemas.microsoft.com/office/drawing/2014/main" id="{A457A0C3-CD44-6740-8065-68055CB3C4BB}"/>
              </a:ext>
            </a:extLst>
          </p:cNvPr>
          <p:cNvSpPr>
            <a:spLocks noChangeArrowheads="1"/>
          </p:cNvSpPr>
          <p:nvPr/>
        </p:nvSpPr>
        <p:spPr bwMode="auto">
          <a:xfrm flipV="1">
            <a:off x="7887493" y="2103965"/>
            <a:ext cx="381000" cy="330902"/>
          </a:xfrm>
          <a:prstGeom prst="triangle">
            <a:avLst>
              <a:gd name="adj" fmla="val 50000"/>
            </a:avLst>
          </a:prstGeom>
          <a:solidFill>
            <a:srgbClr val="FF9A99"/>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cxnSp>
        <p:nvCxnSpPr>
          <p:cNvPr id="19" name="AutoShape 27">
            <a:extLst>
              <a:ext uri="{FF2B5EF4-FFF2-40B4-BE49-F238E27FC236}">
                <a16:creationId xmlns:a16="http://schemas.microsoft.com/office/drawing/2014/main" id="{C7CC236B-543C-D942-8659-0352BFC5A796}"/>
              </a:ext>
            </a:extLst>
          </p:cNvPr>
          <p:cNvCxnSpPr>
            <a:cxnSpLocks noChangeShapeType="1"/>
          </p:cNvCxnSpPr>
          <p:nvPr/>
        </p:nvCxnSpPr>
        <p:spPr bwMode="auto">
          <a:xfrm>
            <a:off x="5791994" y="1496654"/>
            <a:ext cx="2285999" cy="607311"/>
          </a:xfrm>
          <a:prstGeom prst="straightConnector1">
            <a:avLst/>
          </a:prstGeom>
          <a:noFill/>
          <a:ln w="12700">
            <a:solidFill>
              <a:schemeClr val="tx1"/>
            </a:solidFill>
            <a:round/>
            <a:headEnd/>
            <a:tailEnd type="triangle" w="med" len="med"/>
          </a:ln>
        </p:spPr>
      </p:cxnSp>
      <p:cxnSp>
        <p:nvCxnSpPr>
          <p:cNvPr id="20" name="AutoShape 21">
            <a:extLst>
              <a:ext uri="{FF2B5EF4-FFF2-40B4-BE49-F238E27FC236}">
                <a16:creationId xmlns:a16="http://schemas.microsoft.com/office/drawing/2014/main" id="{D9CEADC8-9233-8445-892F-C26556BA5645}"/>
              </a:ext>
            </a:extLst>
          </p:cNvPr>
          <p:cNvCxnSpPr>
            <a:cxnSpLocks noChangeShapeType="1"/>
          </p:cNvCxnSpPr>
          <p:nvPr/>
        </p:nvCxnSpPr>
        <p:spPr bwMode="auto">
          <a:xfrm>
            <a:off x="5791994" y="1496654"/>
            <a:ext cx="0" cy="607311"/>
          </a:xfrm>
          <a:prstGeom prst="straightConnector1">
            <a:avLst/>
          </a:prstGeom>
          <a:noFill/>
          <a:ln w="12700">
            <a:solidFill>
              <a:schemeClr val="tx1"/>
            </a:solidFill>
            <a:round/>
            <a:headEnd/>
            <a:tailEnd type="triangle" w="med" len="med"/>
          </a:ln>
        </p:spPr>
      </p:cxnSp>
      <p:sp>
        <p:nvSpPr>
          <p:cNvPr id="21" name="Rectangle 20">
            <a:extLst>
              <a:ext uri="{FF2B5EF4-FFF2-40B4-BE49-F238E27FC236}">
                <a16:creationId xmlns:a16="http://schemas.microsoft.com/office/drawing/2014/main" id="{2E8854C2-E340-9843-B178-8C80A81123C6}"/>
              </a:ext>
            </a:extLst>
          </p:cNvPr>
          <p:cNvSpPr/>
          <p:nvPr/>
        </p:nvSpPr>
        <p:spPr>
          <a:xfrm>
            <a:off x="2857498" y="2080279"/>
            <a:ext cx="399468" cy="307777"/>
          </a:xfrm>
          <a:prstGeom prst="rect">
            <a:avLst/>
          </a:prstGeom>
        </p:spPr>
        <p:txBody>
          <a:bodyPr wrap="none">
            <a:spAutoFit/>
          </a:bodyPr>
          <a:lstStyle/>
          <a:p>
            <a:r>
              <a:rPr lang="en-US" dirty="0">
                <a:latin typeface="Roboto Mono" panose="020B0604020202020204" charset="0"/>
                <a:ea typeface="Roboto Mono" panose="020B0604020202020204" charset="0"/>
                <a:cs typeface="Times New Roman" pitchFamily="18" charset="0"/>
              </a:rPr>
              <a:t>+∞</a:t>
            </a:r>
            <a:endParaRPr lang="en-US" dirty="0"/>
          </a:p>
        </p:txBody>
      </p:sp>
      <p:cxnSp>
        <p:nvCxnSpPr>
          <p:cNvPr id="22" name="AutoShape 17">
            <a:extLst>
              <a:ext uri="{FF2B5EF4-FFF2-40B4-BE49-F238E27FC236}">
                <a16:creationId xmlns:a16="http://schemas.microsoft.com/office/drawing/2014/main" id="{3905C521-00EC-7547-A286-2F50E926FA6E}"/>
              </a:ext>
            </a:extLst>
          </p:cNvPr>
          <p:cNvCxnSpPr>
            <a:cxnSpLocks noChangeShapeType="1"/>
          </p:cNvCxnSpPr>
          <p:nvPr/>
        </p:nvCxnSpPr>
        <p:spPr bwMode="auto">
          <a:xfrm>
            <a:off x="3505994" y="2434867"/>
            <a:ext cx="761999" cy="616743"/>
          </a:xfrm>
          <a:prstGeom prst="straightConnector1">
            <a:avLst/>
          </a:prstGeom>
          <a:noFill/>
          <a:ln w="12700">
            <a:solidFill>
              <a:schemeClr val="tx1"/>
            </a:solidFill>
            <a:round/>
            <a:headEnd/>
            <a:tailEnd type="triangle" w="med" len="med"/>
          </a:ln>
        </p:spPr>
      </p:cxnSp>
      <p:cxnSp>
        <p:nvCxnSpPr>
          <p:cNvPr id="23" name="AutoShape 9">
            <a:extLst>
              <a:ext uri="{FF2B5EF4-FFF2-40B4-BE49-F238E27FC236}">
                <a16:creationId xmlns:a16="http://schemas.microsoft.com/office/drawing/2014/main" id="{2406BD59-3DEA-714A-9355-A9254C7411CB}"/>
              </a:ext>
            </a:extLst>
          </p:cNvPr>
          <p:cNvCxnSpPr>
            <a:cxnSpLocks noChangeShapeType="1"/>
          </p:cNvCxnSpPr>
          <p:nvPr/>
        </p:nvCxnSpPr>
        <p:spPr bwMode="auto">
          <a:xfrm flipH="1">
            <a:off x="2743996" y="2434867"/>
            <a:ext cx="761998" cy="616746"/>
          </a:xfrm>
          <a:prstGeom prst="straightConnector1">
            <a:avLst/>
          </a:prstGeom>
          <a:noFill/>
          <a:ln w="12700">
            <a:solidFill>
              <a:schemeClr val="tx1"/>
            </a:solidFill>
            <a:round/>
            <a:headEnd/>
            <a:tailEnd type="triangle" w="med" len="med"/>
          </a:ln>
        </p:spPr>
      </p:cxnSp>
      <p:sp>
        <p:nvSpPr>
          <p:cNvPr id="24" name="Rectangle 7">
            <a:extLst>
              <a:ext uri="{FF2B5EF4-FFF2-40B4-BE49-F238E27FC236}">
                <a16:creationId xmlns:a16="http://schemas.microsoft.com/office/drawing/2014/main" id="{DC90F633-5E86-2D46-BEA4-7F279854AC24}"/>
              </a:ext>
            </a:extLst>
          </p:cNvPr>
          <p:cNvSpPr>
            <a:spLocks noChangeArrowheads="1"/>
          </p:cNvSpPr>
          <p:nvPr/>
        </p:nvSpPr>
        <p:spPr bwMode="auto">
          <a:xfrm>
            <a:off x="3313909" y="3101711"/>
            <a:ext cx="384174" cy="330902"/>
          </a:xfrm>
          <a:prstGeom prst="rect">
            <a:avLst/>
          </a:prstGeom>
          <a:solidFill>
            <a:srgbClr val="BD92DE"/>
          </a:solidFill>
          <a:ln w="9525">
            <a:solidFill>
              <a:schemeClr val="tx1"/>
            </a:solidFill>
            <a:miter lim="800000"/>
            <a:headEnd/>
            <a:tailEnd/>
          </a:ln>
        </p:spPr>
        <p:txBody>
          <a:bodyPr wrap="none" anchor="ctr"/>
          <a:lstStyle/>
          <a:p>
            <a:pPr algn="ctr"/>
            <a:endParaRPr lang="en-US" sz="1800" dirty="0">
              <a:latin typeface="Open Sans" panose="020B0604020202020204" charset="0"/>
              <a:ea typeface="Open Sans" panose="020B0604020202020204" charset="0"/>
              <a:cs typeface="Open Sans" panose="020B0604020202020204" charset="0"/>
            </a:endParaRPr>
          </a:p>
        </p:txBody>
      </p:sp>
      <p:sp>
        <p:nvSpPr>
          <p:cNvPr id="25" name="Rectangle 7">
            <a:extLst>
              <a:ext uri="{FF2B5EF4-FFF2-40B4-BE49-F238E27FC236}">
                <a16:creationId xmlns:a16="http://schemas.microsoft.com/office/drawing/2014/main" id="{4A8D2FD8-AAAE-8941-98D1-3B5D3C53449B}"/>
              </a:ext>
            </a:extLst>
          </p:cNvPr>
          <p:cNvSpPr>
            <a:spLocks noChangeArrowheads="1"/>
          </p:cNvSpPr>
          <p:nvPr/>
        </p:nvSpPr>
        <p:spPr bwMode="auto">
          <a:xfrm>
            <a:off x="4075909" y="3101711"/>
            <a:ext cx="384174" cy="330902"/>
          </a:xfrm>
          <a:prstGeom prst="rect">
            <a:avLst/>
          </a:prstGeom>
          <a:solidFill>
            <a:srgbClr val="BD92DE"/>
          </a:solidFill>
          <a:ln w="9525">
            <a:solidFill>
              <a:schemeClr val="tx1"/>
            </a:solidFill>
            <a:miter lim="800000"/>
            <a:headEnd/>
            <a:tailEnd/>
          </a:ln>
        </p:spPr>
        <p:txBody>
          <a:bodyPr wrap="none" anchor="ctr"/>
          <a:lstStyle/>
          <a:p>
            <a:pPr algn="ctr"/>
            <a:endParaRPr lang="en-US" sz="1800" dirty="0">
              <a:latin typeface="Open Sans" panose="020B0604020202020204" charset="0"/>
              <a:ea typeface="Open Sans" panose="020B0604020202020204" charset="0"/>
              <a:cs typeface="Open Sans" panose="020B0604020202020204" charset="0"/>
            </a:endParaRPr>
          </a:p>
        </p:txBody>
      </p:sp>
      <p:sp>
        <p:nvSpPr>
          <p:cNvPr id="26" name="Rectangle 7">
            <a:extLst>
              <a:ext uri="{FF2B5EF4-FFF2-40B4-BE49-F238E27FC236}">
                <a16:creationId xmlns:a16="http://schemas.microsoft.com/office/drawing/2014/main" id="{8CFEC7EC-3381-6B42-B374-924BB123DD9D}"/>
              </a:ext>
            </a:extLst>
          </p:cNvPr>
          <p:cNvSpPr>
            <a:spLocks noChangeArrowheads="1"/>
          </p:cNvSpPr>
          <p:nvPr/>
        </p:nvSpPr>
        <p:spPr bwMode="auto">
          <a:xfrm>
            <a:off x="2551909" y="3101711"/>
            <a:ext cx="384174" cy="330902"/>
          </a:xfrm>
          <a:prstGeom prst="rect">
            <a:avLst/>
          </a:prstGeom>
          <a:solidFill>
            <a:srgbClr val="BD92DE"/>
          </a:solidFill>
          <a:ln w="9525">
            <a:solidFill>
              <a:schemeClr val="tx1"/>
            </a:solidFill>
            <a:miter lim="800000"/>
            <a:headEnd/>
            <a:tailEnd/>
          </a:ln>
        </p:spPr>
        <p:txBody>
          <a:bodyPr wrap="none" anchor="ctr"/>
          <a:lstStyle/>
          <a:p>
            <a:pPr algn="ctr"/>
            <a:endParaRPr lang="en-US" sz="1800" dirty="0">
              <a:latin typeface="Open Sans" panose="020B0604020202020204" charset="0"/>
              <a:ea typeface="Open Sans" panose="020B0604020202020204" charset="0"/>
              <a:cs typeface="Open Sans" panose="020B0604020202020204" charset="0"/>
            </a:endParaRPr>
          </a:p>
        </p:txBody>
      </p:sp>
      <p:cxnSp>
        <p:nvCxnSpPr>
          <p:cNvPr id="27" name="AutoShape 13">
            <a:extLst>
              <a:ext uri="{FF2B5EF4-FFF2-40B4-BE49-F238E27FC236}">
                <a16:creationId xmlns:a16="http://schemas.microsoft.com/office/drawing/2014/main" id="{D84C5290-A15F-FD48-A9DF-48DCD9312DA2}"/>
              </a:ext>
            </a:extLst>
          </p:cNvPr>
          <p:cNvCxnSpPr>
            <a:cxnSpLocks noChangeShapeType="1"/>
          </p:cNvCxnSpPr>
          <p:nvPr/>
        </p:nvCxnSpPr>
        <p:spPr bwMode="auto">
          <a:xfrm>
            <a:off x="3505994" y="2434867"/>
            <a:ext cx="1" cy="604837"/>
          </a:xfrm>
          <a:prstGeom prst="straightConnector1">
            <a:avLst/>
          </a:prstGeom>
          <a:noFill/>
          <a:ln w="12700">
            <a:solidFill>
              <a:schemeClr val="tx1"/>
            </a:solidFill>
            <a:round/>
            <a:headEnd/>
            <a:tailEnd type="triangle" w="med" len="med"/>
          </a:ln>
        </p:spPr>
      </p:cxnSp>
    </p:spTree>
    <p:extLst>
      <p:ext uri="{BB962C8B-B14F-4D97-AF65-F5344CB8AC3E}">
        <p14:creationId xmlns:p14="http://schemas.microsoft.com/office/powerpoint/2010/main" val="80956442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72" name="Rounded Rectangle 58">
            <a:extLst>
              <a:ext uri="{FF2B5EF4-FFF2-40B4-BE49-F238E27FC236}">
                <a16:creationId xmlns:a16="http://schemas.microsoft.com/office/drawing/2014/main" id="{EF1F8FB1-77A7-470B-8369-70912ABFE2F7}"/>
              </a:ext>
            </a:extLst>
          </p:cNvPr>
          <p:cNvSpPr/>
          <p:nvPr/>
        </p:nvSpPr>
        <p:spPr>
          <a:xfrm>
            <a:off x="226219" y="3683366"/>
            <a:ext cx="5262559" cy="2187826"/>
          </a:xfrm>
          <a:prstGeom prst="roundRect">
            <a:avLst/>
          </a:prstGeom>
          <a:solidFill>
            <a:srgbClr val="0066CC">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16" name="Content Placeholder 2">
            <a:extLst>
              <a:ext uri="{FF2B5EF4-FFF2-40B4-BE49-F238E27FC236}">
                <a16:creationId xmlns:a16="http://schemas.microsoft.com/office/drawing/2014/main" id="{1A0EBC81-D24D-B942-AB58-A4FD3979981F}"/>
              </a:ext>
            </a:extLst>
          </p:cNvPr>
          <p:cNvSpPr txBox="1">
            <a:spLocks/>
          </p:cNvSpPr>
          <p:nvPr/>
        </p:nvSpPr>
        <p:spPr bwMode="auto">
          <a:xfrm>
            <a:off x="226219" y="3653883"/>
            <a:ext cx="5262559" cy="2247425"/>
          </a:xfrm>
          <a:prstGeom prst="rect">
            <a:avLst/>
          </a:prstGeom>
          <a:noFill/>
          <a:ln w="9525">
            <a:noFill/>
            <a:miter lim="800000"/>
            <a:headEnd/>
            <a:tailEnd/>
          </a:ln>
        </p:spPr>
        <p:txBody>
          <a:bodyPr vert="horz" wrap="square" lIns="68577" tIns="34289" rIns="68577" bIns="34289" numCol="1" anchor="t" anchorCtr="0" compatLnSpc="1">
            <a:prstTxWarp prst="textNoShape">
              <a:avLst/>
            </a:prstTxWarp>
          </a:bodyPr>
          <a:lstStyle/>
          <a:p>
            <a:pPr marL="257162" indent="-257162" defTabSz="685800" eaLnBrk="1" hangingPunct="1">
              <a:lnSpc>
                <a:spcPct val="80000"/>
              </a:lnSpc>
              <a:spcBef>
                <a:spcPts val="900"/>
              </a:spcBef>
              <a:buClr>
                <a:schemeClr val="accent2"/>
              </a:buClr>
              <a:defRPr/>
            </a:pPr>
            <a:endParaRPr lang="en-US" sz="825" kern="0" dirty="0">
              <a:solidFill>
                <a:srgbClr val="00B0F0"/>
              </a:solidFill>
              <a:latin typeface="Roboto Mono" panose="020B0604020202020204" charset="0"/>
              <a:ea typeface="Roboto Mono" panose="020B0604020202020204" charset="0"/>
              <a:cs typeface="+mn-cs"/>
            </a:endParaRPr>
          </a:p>
          <a:p>
            <a:pPr marL="257162" indent="-257162" defTabSz="685800" eaLnBrk="1" hangingPunct="1">
              <a:lnSpc>
                <a:spcPct val="80000"/>
              </a:lnSpc>
              <a:spcBef>
                <a:spcPts val="900"/>
              </a:spcBef>
              <a:buClr>
                <a:schemeClr val="accent2"/>
              </a:buClr>
              <a:defRPr/>
            </a:pPr>
            <a:r>
              <a:rPr lang="en-US" sz="1800" kern="0" dirty="0">
                <a:solidFill>
                  <a:srgbClr val="0070C0"/>
                </a:solidFill>
                <a:latin typeface="Roboto Mono" panose="020B0604020202020204" charset="0"/>
                <a:ea typeface="Roboto Mono" panose="020B0604020202020204" charset="0"/>
                <a:cs typeface="+mn-cs"/>
              </a:rPr>
              <a:t>def max-value(state):</a:t>
            </a:r>
          </a:p>
          <a:p>
            <a:pPr marL="557185" lvl="1" indent="-214303" defTabSz="685800" eaLnBrk="1" hangingPunct="1">
              <a:lnSpc>
                <a:spcPct val="80000"/>
              </a:lnSpc>
              <a:spcBef>
                <a:spcPct val="20000"/>
              </a:spcBef>
              <a:buClr>
                <a:schemeClr val="tx1"/>
              </a:buClr>
              <a:defRPr/>
            </a:pPr>
            <a:r>
              <a:rPr lang="en-US" sz="1800" b="1" dirty="0">
                <a:latin typeface="Roboto Mono" panose="020B0604020202020204" charset="0"/>
                <a:ea typeface="Roboto Mono" panose="020B0604020202020204" charset="0"/>
              </a:rPr>
              <a:t>i</a:t>
            </a:r>
            <a:r>
              <a:rPr lang="en-US" sz="1800" b="1" kern="0" dirty="0">
                <a:latin typeface="Roboto Mono" panose="020B0604020202020204" charset="0"/>
                <a:ea typeface="Roboto Mono" panose="020B0604020202020204" charset="0"/>
              </a:rPr>
              <a:t>f the state is a terminal state:</a:t>
            </a:r>
          </a:p>
          <a:p>
            <a:pPr marL="557185" lvl="1" indent="-214303" defTabSz="685800" eaLnBrk="1" hangingPunct="1">
              <a:lnSpc>
                <a:spcPct val="80000"/>
              </a:lnSpc>
              <a:spcBef>
                <a:spcPct val="20000"/>
              </a:spcBef>
              <a:buClr>
                <a:schemeClr val="tx1"/>
              </a:buClr>
              <a:defRPr/>
            </a:pPr>
            <a:r>
              <a:rPr lang="en-US" sz="1800" dirty="0">
                <a:latin typeface="Roboto Mono" panose="020B0604020202020204" charset="0"/>
                <a:ea typeface="Roboto Mono" panose="020B0604020202020204" charset="0"/>
              </a:rPr>
              <a:t>		 </a:t>
            </a:r>
            <a:r>
              <a:rPr lang="en-US" sz="1800" b="1" dirty="0">
                <a:latin typeface="Roboto Mono" panose="020B0604020202020204" charset="0"/>
                <a:ea typeface="Roboto Mono" panose="020B0604020202020204" charset="0"/>
              </a:rPr>
              <a:t>return the state’s utility</a:t>
            </a:r>
            <a:endParaRPr lang="en-US" sz="1800" b="1" kern="0" dirty="0">
              <a:latin typeface="Roboto Mono" panose="020B0604020202020204" charset="0"/>
              <a:ea typeface="Roboto Mono" panose="020B0604020202020204" charset="0"/>
            </a:endParaRPr>
          </a:p>
          <a:p>
            <a:pPr marL="557185" lvl="1" indent="-214303" defTabSz="685800" eaLnBrk="1" hangingPunct="1">
              <a:lnSpc>
                <a:spcPct val="80000"/>
              </a:lnSpc>
              <a:spcBef>
                <a:spcPct val="20000"/>
              </a:spcBef>
              <a:buClr>
                <a:schemeClr val="tx1"/>
              </a:buClr>
              <a:defRPr/>
            </a:pPr>
            <a:r>
              <a:rPr lang="en-US" sz="1800" kern="0" dirty="0">
                <a:latin typeface="Roboto Mono" panose="020B0604020202020204" charset="0"/>
                <a:ea typeface="Roboto Mono" panose="020B0604020202020204" charset="0"/>
              </a:rPr>
              <a:t>initialize v = </a:t>
            </a:r>
            <a:r>
              <a:rPr lang="en-US" sz="1800" kern="0" dirty="0">
                <a:latin typeface="Roboto Mono" panose="020B0604020202020204" charset="0"/>
                <a:ea typeface="Roboto Mono" panose="020B0604020202020204" charset="0"/>
                <a:cs typeface="Times New Roman" pitchFamily="18" charset="0"/>
              </a:rPr>
              <a:t>-∞</a:t>
            </a:r>
          </a:p>
          <a:p>
            <a:pPr marL="557185" lvl="1" indent="-214303" defTabSz="685800" eaLnBrk="1" hangingPunct="1">
              <a:lnSpc>
                <a:spcPct val="80000"/>
              </a:lnSpc>
              <a:spcBef>
                <a:spcPct val="20000"/>
              </a:spcBef>
              <a:buClr>
                <a:schemeClr val="tx1"/>
              </a:buClr>
              <a:defRPr/>
            </a:pPr>
            <a:r>
              <a:rPr lang="en-US" sz="1800" kern="0" dirty="0">
                <a:latin typeface="Roboto Mono" panose="020B0604020202020204" charset="0"/>
                <a:ea typeface="Roboto Mono" panose="020B0604020202020204" charset="0"/>
              </a:rPr>
              <a:t>for each successor of state:</a:t>
            </a:r>
          </a:p>
          <a:p>
            <a:pPr marL="857207" lvl="2" indent="-171442" defTabSz="685800" eaLnBrk="1" hangingPunct="1">
              <a:lnSpc>
                <a:spcPct val="80000"/>
              </a:lnSpc>
              <a:spcBef>
                <a:spcPct val="20000"/>
              </a:spcBef>
              <a:buClr>
                <a:schemeClr val="accent2"/>
              </a:buClr>
              <a:defRPr/>
            </a:pPr>
            <a:r>
              <a:rPr lang="en-US" sz="1800" kern="0" dirty="0">
                <a:latin typeface="Roboto Mono" panose="020B0604020202020204" charset="0"/>
                <a:ea typeface="Roboto Mono" panose="020B0604020202020204" charset="0"/>
              </a:rPr>
              <a:t>v = max(v, </a:t>
            </a:r>
            <a:r>
              <a:rPr lang="en-US" sz="1800" kern="0" dirty="0">
                <a:solidFill>
                  <a:srgbClr val="C00000"/>
                </a:solidFill>
                <a:latin typeface="Roboto Mono" panose="020B0604020202020204" charset="0"/>
                <a:ea typeface="Roboto Mono" panose="020B0604020202020204" charset="0"/>
              </a:rPr>
              <a:t>min-value(successor)</a:t>
            </a:r>
            <a:r>
              <a:rPr lang="en-US" sz="1800" kern="0" dirty="0">
                <a:latin typeface="Roboto Mono" panose="020B0604020202020204" charset="0"/>
                <a:ea typeface="Roboto Mono" panose="020B0604020202020204" charset="0"/>
              </a:rPr>
              <a:t>)</a:t>
            </a:r>
          </a:p>
          <a:p>
            <a:pPr marL="557185" lvl="1" indent="-214303" defTabSz="685800" eaLnBrk="1" hangingPunct="1">
              <a:lnSpc>
                <a:spcPct val="80000"/>
              </a:lnSpc>
              <a:spcBef>
                <a:spcPct val="20000"/>
              </a:spcBef>
              <a:buClr>
                <a:schemeClr val="tx1"/>
              </a:buClr>
              <a:defRPr/>
            </a:pPr>
            <a:r>
              <a:rPr lang="en-US" sz="1800" kern="0" dirty="0">
                <a:latin typeface="Roboto Mono" panose="020B0604020202020204" charset="0"/>
                <a:ea typeface="Roboto Mono" panose="020B0604020202020204" charset="0"/>
              </a:rPr>
              <a:t>return v</a:t>
            </a:r>
          </a:p>
        </p:txBody>
      </p:sp>
      <p:sp>
        <p:nvSpPr>
          <p:cNvPr id="63" name="Google Shape;63;p2"/>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dirty="0">
                <a:sym typeface="Symbol" pitchFamily="18" charset="2"/>
              </a:rPr>
              <a:t>Minimax Example</a:t>
            </a:r>
            <a:endParaRPr sz="3400" b="1" dirty="0">
              <a:solidFill>
                <a:srgbClr val="370661"/>
              </a:solidFill>
              <a:latin typeface="Open Sans"/>
              <a:ea typeface="Open Sans"/>
              <a:cs typeface="Open Sans"/>
              <a:sym typeface="Open Sans"/>
            </a:endParaRPr>
          </a:p>
        </p:txBody>
      </p:sp>
      <p:sp>
        <p:nvSpPr>
          <p:cNvPr id="34" name="AutoShape 4">
            <a:extLst>
              <a:ext uri="{FF2B5EF4-FFF2-40B4-BE49-F238E27FC236}">
                <a16:creationId xmlns:a16="http://schemas.microsoft.com/office/drawing/2014/main" id="{E736D7FF-BD34-4A88-84A3-1D8F37182FDE}"/>
              </a:ext>
            </a:extLst>
          </p:cNvPr>
          <p:cNvSpPr>
            <a:spLocks noChangeArrowheads="1"/>
          </p:cNvSpPr>
          <p:nvPr/>
        </p:nvSpPr>
        <p:spPr bwMode="auto">
          <a:xfrm>
            <a:off x="5601494" y="1137177"/>
            <a:ext cx="381000" cy="359477"/>
          </a:xfrm>
          <a:prstGeom prst="triangle">
            <a:avLst>
              <a:gd name="adj" fmla="val 50000"/>
            </a:avLst>
          </a:prstGeom>
          <a:solidFill>
            <a:srgbClr val="CCECFF"/>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sp>
        <p:nvSpPr>
          <p:cNvPr id="74" name="Left-Right Arrow 62">
            <a:extLst>
              <a:ext uri="{FF2B5EF4-FFF2-40B4-BE49-F238E27FC236}">
                <a16:creationId xmlns:a16="http://schemas.microsoft.com/office/drawing/2014/main" id="{8162E336-5288-4360-8E22-242E50D27588}"/>
              </a:ext>
            </a:extLst>
          </p:cNvPr>
          <p:cNvSpPr/>
          <p:nvPr/>
        </p:nvSpPr>
        <p:spPr>
          <a:xfrm>
            <a:off x="5503070" y="4337488"/>
            <a:ext cx="742950" cy="514350"/>
          </a:xfrm>
          <a:prstGeom prst="leftRightArrow">
            <a:avLst/>
          </a:prstGeom>
          <a:solidFill>
            <a:srgbClr val="BD92D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75" name="Picture 74" descr="TP_tmp.png">
            <a:extLst>
              <a:ext uri="{FF2B5EF4-FFF2-40B4-BE49-F238E27FC236}">
                <a16:creationId xmlns:a16="http://schemas.microsoft.com/office/drawing/2014/main" id="{38160B1A-2555-4CA1-A742-52F596673E60}"/>
              </a:ext>
            </a:extLst>
          </p:cNvPr>
          <p:cNvPicPr>
            <a:picLocks noChangeAspect="1"/>
          </p:cNvPicPr>
          <p:nvPr>
            <p:custDataLst>
              <p:tags r:id="rId1"/>
            </p:custDataLst>
          </p:nvPr>
        </p:nvPicPr>
        <p:blipFill>
          <a:blip r:embed="rId5" cstate="print"/>
          <a:stretch>
            <a:fillRect/>
          </a:stretch>
        </p:blipFill>
        <p:spPr bwMode="auto">
          <a:xfrm>
            <a:off x="1315244" y="5924915"/>
            <a:ext cx="3143249" cy="491900"/>
          </a:xfrm>
          <a:prstGeom prst="rect">
            <a:avLst/>
          </a:prstGeom>
          <a:noFill/>
          <a:ln/>
          <a:effectLst/>
        </p:spPr>
      </p:pic>
      <p:pic>
        <p:nvPicPr>
          <p:cNvPr id="76" name="Picture 75" descr="TP_tmp.png">
            <a:extLst>
              <a:ext uri="{FF2B5EF4-FFF2-40B4-BE49-F238E27FC236}">
                <a16:creationId xmlns:a16="http://schemas.microsoft.com/office/drawing/2014/main" id="{A30B546D-18AD-4561-86FC-06C44687E357}"/>
              </a:ext>
            </a:extLst>
          </p:cNvPr>
          <p:cNvPicPr>
            <a:picLocks noChangeAspect="1"/>
          </p:cNvPicPr>
          <p:nvPr>
            <p:custDataLst>
              <p:tags r:id="rId2"/>
            </p:custDataLst>
          </p:nvPr>
        </p:nvPicPr>
        <p:blipFill>
          <a:blip r:embed="rId6" cstate="print"/>
          <a:stretch>
            <a:fillRect/>
          </a:stretch>
        </p:blipFill>
        <p:spPr bwMode="auto">
          <a:xfrm>
            <a:off x="7458867" y="5924915"/>
            <a:ext cx="3143251" cy="491900"/>
          </a:xfrm>
          <a:prstGeom prst="rect">
            <a:avLst/>
          </a:prstGeom>
          <a:noFill/>
          <a:ln/>
          <a:effectLst/>
        </p:spPr>
      </p:pic>
      <p:sp>
        <p:nvSpPr>
          <p:cNvPr id="18" name="TextBox 17">
            <a:extLst>
              <a:ext uri="{FF2B5EF4-FFF2-40B4-BE49-F238E27FC236}">
                <a16:creationId xmlns:a16="http://schemas.microsoft.com/office/drawing/2014/main" id="{97FA6B95-38DB-164F-A3BB-D53340EB840C}"/>
              </a:ext>
            </a:extLst>
          </p:cNvPr>
          <p:cNvSpPr txBox="1"/>
          <p:nvPr/>
        </p:nvSpPr>
        <p:spPr>
          <a:xfrm>
            <a:off x="6162805" y="1590805"/>
            <a:ext cx="184731" cy="307777"/>
          </a:xfrm>
          <a:prstGeom prst="rect">
            <a:avLst/>
          </a:prstGeom>
          <a:noFill/>
        </p:spPr>
        <p:txBody>
          <a:bodyPr wrap="none" rtlCol="0">
            <a:spAutoFit/>
          </a:bodyPr>
          <a:lstStyle/>
          <a:p>
            <a:endParaRPr lang="en-US" dirty="0"/>
          </a:p>
        </p:txBody>
      </p:sp>
      <p:sp>
        <p:nvSpPr>
          <p:cNvPr id="117" name="Rounded Rectangle 59">
            <a:extLst>
              <a:ext uri="{FF2B5EF4-FFF2-40B4-BE49-F238E27FC236}">
                <a16:creationId xmlns:a16="http://schemas.microsoft.com/office/drawing/2014/main" id="{D1FC192F-F2B3-DB4F-AA60-EB20B2A00134}"/>
              </a:ext>
            </a:extLst>
          </p:cNvPr>
          <p:cNvSpPr/>
          <p:nvPr/>
        </p:nvSpPr>
        <p:spPr>
          <a:xfrm>
            <a:off x="6260312" y="3693618"/>
            <a:ext cx="5262561" cy="2169928"/>
          </a:xfrm>
          <a:prstGeom prst="roundRect">
            <a:avLst/>
          </a:prstGeom>
          <a:solidFill>
            <a:srgbClr val="F6D7D9"/>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18" name="Content Placeholder 2">
            <a:extLst>
              <a:ext uri="{FF2B5EF4-FFF2-40B4-BE49-F238E27FC236}">
                <a16:creationId xmlns:a16="http://schemas.microsoft.com/office/drawing/2014/main" id="{0E2FAB55-9DBB-204F-8914-720EA7BBC647}"/>
              </a:ext>
            </a:extLst>
          </p:cNvPr>
          <p:cNvSpPr txBox="1">
            <a:spLocks/>
          </p:cNvSpPr>
          <p:nvPr/>
        </p:nvSpPr>
        <p:spPr bwMode="auto">
          <a:xfrm>
            <a:off x="6317463" y="3896818"/>
            <a:ext cx="5205410" cy="1974374"/>
          </a:xfrm>
          <a:prstGeom prst="rect">
            <a:avLst/>
          </a:prstGeom>
          <a:noFill/>
          <a:ln w="9525">
            <a:noFill/>
            <a:miter lim="800000"/>
            <a:headEnd/>
            <a:tailEnd/>
          </a:ln>
        </p:spPr>
        <p:txBody>
          <a:bodyPr vert="horz" wrap="square" lIns="68577" tIns="34289" rIns="68577" bIns="34289" numCol="1" anchor="t" anchorCtr="0" compatLnSpc="1">
            <a:prstTxWarp prst="textNoShape">
              <a:avLst/>
            </a:prstTxWarp>
          </a:bodyPr>
          <a:lstStyle/>
          <a:p>
            <a:pPr marL="257162" indent="-257162" defTabSz="685800" eaLnBrk="1" hangingPunct="1">
              <a:lnSpc>
                <a:spcPct val="80000"/>
              </a:lnSpc>
              <a:spcBef>
                <a:spcPts val="900"/>
              </a:spcBef>
              <a:buClr>
                <a:schemeClr val="accent2"/>
              </a:buClr>
              <a:defRPr/>
            </a:pPr>
            <a:r>
              <a:rPr lang="en-US" sz="1800" kern="0" dirty="0">
                <a:solidFill>
                  <a:srgbClr val="C00000"/>
                </a:solidFill>
                <a:latin typeface="Roboto Mono" panose="020B0604020202020204" charset="0"/>
                <a:ea typeface="Roboto Mono" panose="020B0604020202020204" charset="0"/>
                <a:cs typeface="+mn-cs"/>
              </a:rPr>
              <a:t>def min-value(state):</a:t>
            </a:r>
          </a:p>
          <a:p>
            <a:pPr marL="557185" lvl="1" indent="-214303" defTabSz="685800" eaLnBrk="1" hangingPunct="1">
              <a:lnSpc>
                <a:spcPct val="80000"/>
              </a:lnSpc>
              <a:spcBef>
                <a:spcPct val="20000"/>
              </a:spcBef>
              <a:buClr>
                <a:schemeClr val="tx1"/>
              </a:buClr>
              <a:defRPr/>
            </a:pPr>
            <a:r>
              <a:rPr lang="en-US" sz="1800" dirty="0">
                <a:latin typeface="Roboto Mono" panose="020B0604020202020204" charset="0"/>
                <a:ea typeface="Roboto Mono" panose="020B0604020202020204" charset="0"/>
              </a:rPr>
              <a:t>i</a:t>
            </a:r>
            <a:r>
              <a:rPr lang="en-US" sz="1800" kern="0" dirty="0">
                <a:latin typeface="Roboto Mono" panose="020B0604020202020204" charset="0"/>
                <a:ea typeface="Roboto Mono" panose="020B0604020202020204" charset="0"/>
              </a:rPr>
              <a:t>f the state is a terminal state:</a:t>
            </a:r>
          </a:p>
          <a:p>
            <a:pPr marL="557185" lvl="1" indent="-214303" defTabSz="685800" eaLnBrk="1" hangingPunct="1">
              <a:lnSpc>
                <a:spcPct val="80000"/>
              </a:lnSpc>
              <a:spcBef>
                <a:spcPct val="20000"/>
              </a:spcBef>
              <a:buClr>
                <a:schemeClr val="tx1"/>
              </a:buClr>
              <a:defRPr/>
            </a:pPr>
            <a:r>
              <a:rPr lang="en-US" sz="1800" dirty="0">
                <a:latin typeface="Roboto Mono" panose="020B0604020202020204" charset="0"/>
                <a:ea typeface="Roboto Mono" panose="020B0604020202020204" charset="0"/>
              </a:rPr>
              <a:t>		 return the state’s utility</a:t>
            </a:r>
            <a:endParaRPr lang="en-US" sz="1800" kern="0" dirty="0">
              <a:latin typeface="Roboto Mono" panose="020B0604020202020204" charset="0"/>
              <a:ea typeface="Roboto Mono" panose="020B0604020202020204" charset="0"/>
            </a:endParaRPr>
          </a:p>
          <a:p>
            <a:pPr marL="557185" lvl="1" indent="-214303" defTabSz="685800" eaLnBrk="1" hangingPunct="1">
              <a:lnSpc>
                <a:spcPct val="80000"/>
              </a:lnSpc>
              <a:spcBef>
                <a:spcPct val="20000"/>
              </a:spcBef>
              <a:buClr>
                <a:schemeClr val="tx1"/>
              </a:buClr>
              <a:defRPr/>
            </a:pPr>
            <a:r>
              <a:rPr lang="en-US" sz="1800" kern="0" dirty="0">
                <a:latin typeface="Roboto Mono" panose="020B0604020202020204" charset="0"/>
                <a:ea typeface="Roboto Mono" panose="020B0604020202020204" charset="0"/>
              </a:rPr>
              <a:t>initialize v = </a:t>
            </a:r>
            <a:r>
              <a:rPr lang="en-US" sz="1800" kern="0" dirty="0">
                <a:latin typeface="Roboto Mono" panose="020B0604020202020204" charset="0"/>
                <a:ea typeface="Roboto Mono" panose="020B0604020202020204" charset="0"/>
                <a:cs typeface="Times New Roman" pitchFamily="18" charset="0"/>
              </a:rPr>
              <a:t>+∞</a:t>
            </a:r>
          </a:p>
          <a:p>
            <a:pPr marL="557185" lvl="1" indent="-214303" defTabSz="685800" eaLnBrk="1" hangingPunct="1">
              <a:lnSpc>
                <a:spcPct val="80000"/>
              </a:lnSpc>
              <a:spcBef>
                <a:spcPct val="20000"/>
              </a:spcBef>
              <a:buClr>
                <a:schemeClr val="tx1"/>
              </a:buClr>
              <a:defRPr/>
            </a:pPr>
            <a:r>
              <a:rPr lang="en-US" sz="1800" kern="0" dirty="0">
                <a:latin typeface="Roboto Mono" panose="020B0604020202020204" charset="0"/>
                <a:ea typeface="Roboto Mono" panose="020B0604020202020204" charset="0"/>
              </a:rPr>
              <a:t>for each successor of state:</a:t>
            </a:r>
          </a:p>
          <a:p>
            <a:pPr marL="857207" lvl="2" indent="-171442" defTabSz="685800" eaLnBrk="1" hangingPunct="1">
              <a:lnSpc>
                <a:spcPct val="80000"/>
              </a:lnSpc>
              <a:spcBef>
                <a:spcPct val="20000"/>
              </a:spcBef>
              <a:buClr>
                <a:schemeClr val="accent2"/>
              </a:buClr>
              <a:defRPr/>
            </a:pPr>
            <a:r>
              <a:rPr lang="en-US" sz="1800" kern="0" dirty="0">
                <a:latin typeface="Roboto Mono" panose="020B0604020202020204" charset="0"/>
                <a:ea typeface="Roboto Mono" panose="020B0604020202020204" charset="0"/>
              </a:rPr>
              <a:t>v = min(v, </a:t>
            </a:r>
            <a:r>
              <a:rPr lang="en-US" sz="1800" kern="0" dirty="0">
                <a:solidFill>
                  <a:srgbClr val="0070C0"/>
                </a:solidFill>
                <a:latin typeface="Roboto Mono" panose="020B0604020202020204" charset="0"/>
                <a:ea typeface="Roboto Mono" panose="020B0604020202020204" charset="0"/>
              </a:rPr>
              <a:t>max-value(successor)</a:t>
            </a:r>
            <a:r>
              <a:rPr lang="en-US" sz="1800" kern="0" dirty="0">
                <a:latin typeface="Roboto Mono" panose="020B0604020202020204" charset="0"/>
                <a:ea typeface="Roboto Mono" panose="020B0604020202020204" charset="0"/>
              </a:rPr>
              <a:t>)</a:t>
            </a:r>
          </a:p>
          <a:p>
            <a:pPr marL="557185" lvl="1" indent="-214303" defTabSz="685800" eaLnBrk="1" hangingPunct="1">
              <a:lnSpc>
                <a:spcPct val="80000"/>
              </a:lnSpc>
              <a:spcBef>
                <a:spcPct val="20000"/>
              </a:spcBef>
              <a:buClr>
                <a:schemeClr val="tx1"/>
              </a:buClr>
              <a:defRPr/>
            </a:pPr>
            <a:r>
              <a:rPr lang="en-US" sz="1800" kern="0" dirty="0">
                <a:latin typeface="Roboto Mono" panose="020B0604020202020204" charset="0"/>
                <a:ea typeface="Roboto Mono" panose="020B0604020202020204" charset="0"/>
              </a:rPr>
              <a:t>return v</a:t>
            </a:r>
          </a:p>
        </p:txBody>
      </p:sp>
      <p:sp>
        <p:nvSpPr>
          <p:cNvPr id="55" name="Rectangle 54">
            <a:extLst>
              <a:ext uri="{FF2B5EF4-FFF2-40B4-BE49-F238E27FC236}">
                <a16:creationId xmlns:a16="http://schemas.microsoft.com/office/drawing/2014/main" id="{57B21973-64B2-0742-8D01-54B4212A8EE6}"/>
              </a:ext>
            </a:extLst>
          </p:cNvPr>
          <p:cNvSpPr/>
          <p:nvPr/>
        </p:nvSpPr>
        <p:spPr>
          <a:xfrm>
            <a:off x="6246020" y="3605421"/>
            <a:ext cx="6246020" cy="2811394"/>
          </a:xfrm>
          <a:prstGeom prst="rect">
            <a:avLst/>
          </a:prstGeom>
          <a:solidFill>
            <a:schemeClr val="bg1">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79C2D59-9E92-CF4E-9236-85AA2AEBC004}"/>
              </a:ext>
            </a:extLst>
          </p:cNvPr>
          <p:cNvSpPr/>
          <p:nvPr/>
        </p:nvSpPr>
        <p:spPr>
          <a:xfrm>
            <a:off x="5222345" y="1149868"/>
            <a:ext cx="399468" cy="307777"/>
          </a:xfrm>
          <a:prstGeom prst="rect">
            <a:avLst/>
          </a:prstGeom>
        </p:spPr>
        <p:txBody>
          <a:bodyPr wrap="none">
            <a:spAutoFit/>
          </a:bodyPr>
          <a:lstStyle/>
          <a:p>
            <a:r>
              <a:rPr lang="en-US" dirty="0">
                <a:latin typeface="Roboto Mono" panose="020B0604020202020204" charset="0"/>
                <a:ea typeface="Roboto Mono" panose="020B0604020202020204" charset="0"/>
                <a:cs typeface="Times New Roman" pitchFamily="18" charset="0"/>
              </a:rPr>
              <a:t>-∞</a:t>
            </a:r>
            <a:endParaRPr lang="en-US" dirty="0"/>
          </a:p>
        </p:txBody>
      </p:sp>
      <p:sp>
        <p:nvSpPr>
          <p:cNvPr id="14" name="AutoShape 6">
            <a:extLst>
              <a:ext uri="{FF2B5EF4-FFF2-40B4-BE49-F238E27FC236}">
                <a16:creationId xmlns:a16="http://schemas.microsoft.com/office/drawing/2014/main" id="{05349203-CB67-5C4A-B0EC-246ED83E1B0A}"/>
              </a:ext>
            </a:extLst>
          </p:cNvPr>
          <p:cNvSpPr>
            <a:spLocks noChangeArrowheads="1"/>
          </p:cNvSpPr>
          <p:nvPr/>
        </p:nvSpPr>
        <p:spPr bwMode="auto">
          <a:xfrm flipV="1">
            <a:off x="3315494" y="2103965"/>
            <a:ext cx="381000" cy="330902"/>
          </a:xfrm>
          <a:prstGeom prst="triangle">
            <a:avLst>
              <a:gd name="adj" fmla="val 50000"/>
            </a:avLst>
          </a:prstGeom>
          <a:solidFill>
            <a:srgbClr val="FF9A99"/>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cxnSp>
        <p:nvCxnSpPr>
          <p:cNvPr id="15" name="AutoShape 7">
            <a:extLst>
              <a:ext uri="{FF2B5EF4-FFF2-40B4-BE49-F238E27FC236}">
                <a16:creationId xmlns:a16="http://schemas.microsoft.com/office/drawing/2014/main" id="{C6C3AF7C-5779-ED49-8CCE-0B7DB7D74164}"/>
              </a:ext>
            </a:extLst>
          </p:cNvPr>
          <p:cNvCxnSpPr>
            <a:cxnSpLocks noChangeShapeType="1"/>
            <a:endCxn id="14" idx="3"/>
          </p:cNvCxnSpPr>
          <p:nvPr/>
        </p:nvCxnSpPr>
        <p:spPr bwMode="auto">
          <a:xfrm flipH="1">
            <a:off x="3505994" y="1496654"/>
            <a:ext cx="2286000" cy="607311"/>
          </a:xfrm>
          <a:prstGeom prst="straightConnector1">
            <a:avLst/>
          </a:prstGeom>
          <a:noFill/>
          <a:ln w="12700">
            <a:solidFill>
              <a:schemeClr val="tx1"/>
            </a:solidFill>
            <a:round/>
            <a:headEnd/>
            <a:tailEnd type="triangle" w="med" len="med"/>
          </a:ln>
        </p:spPr>
      </p:cxnSp>
      <p:sp>
        <p:nvSpPr>
          <p:cNvPr id="16" name="AutoShape 20">
            <a:extLst>
              <a:ext uri="{FF2B5EF4-FFF2-40B4-BE49-F238E27FC236}">
                <a16:creationId xmlns:a16="http://schemas.microsoft.com/office/drawing/2014/main" id="{6C65CC3C-F8B4-774F-9011-5FAFD965A4F2}"/>
              </a:ext>
            </a:extLst>
          </p:cNvPr>
          <p:cNvSpPr>
            <a:spLocks noChangeArrowheads="1"/>
          </p:cNvSpPr>
          <p:nvPr/>
        </p:nvSpPr>
        <p:spPr bwMode="auto">
          <a:xfrm flipV="1">
            <a:off x="5601494" y="2103965"/>
            <a:ext cx="381000" cy="318998"/>
          </a:xfrm>
          <a:prstGeom prst="triangle">
            <a:avLst>
              <a:gd name="adj" fmla="val 50000"/>
            </a:avLst>
          </a:prstGeom>
          <a:solidFill>
            <a:srgbClr val="FF9A99"/>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sp>
        <p:nvSpPr>
          <p:cNvPr id="17" name="AutoShape 26">
            <a:extLst>
              <a:ext uri="{FF2B5EF4-FFF2-40B4-BE49-F238E27FC236}">
                <a16:creationId xmlns:a16="http://schemas.microsoft.com/office/drawing/2014/main" id="{A457A0C3-CD44-6740-8065-68055CB3C4BB}"/>
              </a:ext>
            </a:extLst>
          </p:cNvPr>
          <p:cNvSpPr>
            <a:spLocks noChangeArrowheads="1"/>
          </p:cNvSpPr>
          <p:nvPr/>
        </p:nvSpPr>
        <p:spPr bwMode="auto">
          <a:xfrm flipV="1">
            <a:off x="7887493" y="2103965"/>
            <a:ext cx="381000" cy="330902"/>
          </a:xfrm>
          <a:prstGeom prst="triangle">
            <a:avLst>
              <a:gd name="adj" fmla="val 50000"/>
            </a:avLst>
          </a:prstGeom>
          <a:solidFill>
            <a:srgbClr val="FF9A99"/>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cxnSp>
        <p:nvCxnSpPr>
          <p:cNvPr id="19" name="AutoShape 27">
            <a:extLst>
              <a:ext uri="{FF2B5EF4-FFF2-40B4-BE49-F238E27FC236}">
                <a16:creationId xmlns:a16="http://schemas.microsoft.com/office/drawing/2014/main" id="{C7CC236B-543C-D942-8659-0352BFC5A796}"/>
              </a:ext>
            </a:extLst>
          </p:cNvPr>
          <p:cNvCxnSpPr>
            <a:cxnSpLocks noChangeShapeType="1"/>
          </p:cNvCxnSpPr>
          <p:nvPr/>
        </p:nvCxnSpPr>
        <p:spPr bwMode="auto">
          <a:xfrm>
            <a:off x="5791994" y="1496654"/>
            <a:ext cx="2285999" cy="607311"/>
          </a:xfrm>
          <a:prstGeom prst="straightConnector1">
            <a:avLst/>
          </a:prstGeom>
          <a:noFill/>
          <a:ln w="12700">
            <a:solidFill>
              <a:schemeClr val="tx1"/>
            </a:solidFill>
            <a:round/>
            <a:headEnd/>
            <a:tailEnd type="triangle" w="med" len="med"/>
          </a:ln>
        </p:spPr>
      </p:cxnSp>
      <p:cxnSp>
        <p:nvCxnSpPr>
          <p:cNvPr id="20" name="AutoShape 21">
            <a:extLst>
              <a:ext uri="{FF2B5EF4-FFF2-40B4-BE49-F238E27FC236}">
                <a16:creationId xmlns:a16="http://schemas.microsoft.com/office/drawing/2014/main" id="{D9CEADC8-9233-8445-892F-C26556BA5645}"/>
              </a:ext>
            </a:extLst>
          </p:cNvPr>
          <p:cNvCxnSpPr>
            <a:cxnSpLocks noChangeShapeType="1"/>
          </p:cNvCxnSpPr>
          <p:nvPr/>
        </p:nvCxnSpPr>
        <p:spPr bwMode="auto">
          <a:xfrm>
            <a:off x="5791994" y="1496654"/>
            <a:ext cx="0" cy="607311"/>
          </a:xfrm>
          <a:prstGeom prst="straightConnector1">
            <a:avLst/>
          </a:prstGeom>
          <a:noFill/>
          <a:ln w="12700">
            <a:solidFill>
              <a:schemeClr val="tx1"/>
            </a:solidFill>
            <a:round/>
            <a:headEnd/>
            <a:tailEnd type="triangle" w="med" len="med"/>
          </a:ln>
        </p:spPr>
      </p:cxnSp>
      <p:sp>
        <p:nvSpPr>
          <p:cNvPr id="21" name="Rectangle 20">
            <a:extLst>
              <a:ext uri="{FF2B5EF4-FFF2-40B4-BE49-F238E27FC236}">
                <a16:creationId xmlns:a16="http://schemas.microsoft.com/office/drawing/2014/main" id="{2E8854C2-E340-9843-B178-8C80A81123C6}"/>
              </a:ext>
            </a:extLst>
          </p:cNvPr>
          <p:cNvSpPr/>
          <p:nvPr/>
        </p:nvSpPr>
        <p:spPr>
          <a:xfrm>
            <a:off x="2857498" y="2080279"/>
            <a:ext cx="399468" cy="307777"/>
          </a:xfrm>
          <a:prstGeom prst="rect">
            <a:avLst/>
          </a:prstGeom>
        </p:spPr>
        <p:txBody>
          <a:bodyPr wrap="none">
            <a:spAutoFit/>
          </a:bodyPr>
          <a:lstStyle/>
          <a:p>
            <a:r>
              <a:rPr lang="en-US" dirty="0">
                <a:latin typeface="Roboto Mono" panose="020B0604020202020204" charset="0"/>
                <a:ea typeface="Roboto Mono" panose="020B0604020202020204" charset="0"/>
                <a:cs typeface="Times New Roman" pitchFamily="18" charset="0"/>
              </a:rPr>
              <a:t>+∞</a:t>
            </a:r>
            <a:endParaRPr lang="en-US" dirty="0"/>
          </a:p>
        </p:txBody>
      </p:sp>
      <p:cxnSp>
        <p:nvCxnSpPr>
          <p:cNvPr id="22" name="AutoShape 17">
            <a:extLst>
              <a:ext uri="{FF2B5EF4-FFF2-40B4-BE49-F238E27FC236}">
                <a16:creationId xmlns:a16="http://schemas.microsoft.com/office/drawing/2014/main" id="{3905C521-00EC-7547-A286-2F50E926FA6E}"/>
              </a:ext>
            </a:extLst>
          </p:cNvPr>
          <p:cNvCxnSpPr>
            <a:cxnSpLocks noChangeShapeType="1"/>
          </p:cNvCxnSpPr>
          <p:nvPr/>
        </p:nvCxnSpPr>
        <p:spPr bwMode="auto">
          <a:xfrm>
            <a:off x="3505994" y="2434867"/>
            <a:ext cx="761999" cy="616743"/>
          </a:xfrm>
          <a:prstGeom prst="straightConnector1">
            <a:avLst/>
          </a:prstGeom>
          <a:noFill/>
          <a:ln w="12700">
            <a:solidFill>
              <a:schemeClr val="tx1"/>
            </a:solidFill>
            <a:round/>
            <a:headEnd/>
            <a:tailEnd type="triangle" w="med" len="med"/>
          </a:ln>
        </p:spPr>
      </p:cxnSp>
      <p:cxnSp>
        <p:nvCxnSpPr>
          <p:cNvPr id="23" name="AutoShape 9">
            <a:extLst>
              <a:ext uri="{FF2B5EF4-FFF2-40B4-BE49-F238E27FC236}">
                <a16:creationId xmlns:a16="http://schemas.microsoft.com/office/drawing/2014/main" id="{2406BD59-3DEA-714A-9355-A9254C7411CB}"/>
              </a:ext>
            </a:extLst>
          </p:cNvPr>
          <p:cNvCxnSpPr>
            <a:cxnSpLocks noChangeShapeType="1"/>
          </p:cNvCxnSpPr>
          <p:nvPr/>
        </p:nvCxnSpPr>
        <p:spPr bwMode="auto">
          <a:xfrm flipH="1">
            <a:off x="2743996" y="2434867"/>
            <a:ext cx="761998" cy="616746"/>
          </a:xfrm>
          <a:prstGeom prst="straightConnector1">
            <a:avLst/>
          </a:prstGeom>
          <a:noFill/>
          <a:ln w="12700">
            <a:solidFill>
              <a:schemeClr val="tx1"/>
            </a:solidFill>
            <a:round/>
            <a:headEnd/>
            <a:tailEnd type="triangle" w="med" len="med"/>
          </a:ln>
        </p:spPr>
      </p:cxnSp>
      <p:sp>
        <p:nvSpPr>
          <p:cNvPr id="24" name="Rectangle 7">
            <a:extLst>
              <a:ext uri="{FF2B5EF4-FFF2-40B4-BE49-F238E27FC236}">
                <a16:creationId xmlns:a16="http://schemas.microsoft.com/office/drawing/2014/main" id="{DC90F633-5E86-2D46-BEA4-7F279854AC24}"/>
              </a:ext>
            </a:extLst>
          </p:cNvPr>
          <p:cNvSpPr>
            <a:spLocks noChangeArrowheads="1"/>
          </p:cNvSpPr>
          <p:nvPr/>
        </p:nvSpPr>
        <p:spPr bwMode="auto">
          <a:xfrm>
            <a:off x="3313909" y="3101711"/>
            <a:ext cx="384174" cy="330902"/>
          </a:xfrm>
          <a:prstGeom prst="rect">
            <a:avLst/>
          </a:prstGeom>
          <a:solidFill>
            <a:srgbClr val="BD92DE"/>
          </a:solidFill>
          <a:ln w="9525">
            <a:solidFill>
              <a:schemeClr val="tx1"/>
            </a:solidFill>
            <a:miter lim="800000"/>
            <a:headEnd/>
            <a:tailEnd/>
          </a:ln>
        </p:spPr>
        <p:txBody>
          <a:bodyPr wrap="none" anchor="ctr"/>
          <a:lstStyle/>
          <a:p>
            <a:pPr algn="ctr"/>
            <a:endParaRPr lang="en-US" sz="1800" dirty="0">
              <a:latin typeface="Open Sans" panose="020B0604020202020204" charset="0"/>
              <a:ea typeface="Open Sans" panose="020B0604020202020204" charset="0"/>
              <a:cs typeface="Open Sans" panose="020B0604020202020204" charset="0"/>
            </a:endParaRPr>
          </a:p>
        </p:txBody>
      </p:sp>
      <p:sp>
        <p:nvSpPr>
          <p:cNvPr id="25" name="Rectangle 7">
            <a:extLst>
              <a:ext uri="{FF2B5EF4-FFF2-40B4-BE49-F238E27FC236}">
                <a16:creationId xmlns:a16="http://schemas.microsoft.com/office/drawing/2014/main" id="{4A8D2FD8-AAAE-8941-98D1-3B5D3C53449B}"/>
              </a:ext>
            </a:extLst>
          </p:cNvPr>
          <p:cNvSpPr>
            <a:spLocks noChangeArrowheads="1"/>
          </p:cNvSpPr>
          <p:nvPr/>
        </p:nvSpPr>
        <p:spPr bwMode="auto">
          <a:xfrm>
            <a:off x="4075909" y="3101711"/>
            <a:ext cx="384174" cy="330902"/>
          </a:xfrm>
          <a:prstGeom prst="rect">
            <a:avLst/>
          </a:prstGeom>
          <a:solidFill>
            <a:srgbClr val="BD92DE"/>
          </a:solidFill>
          <a:ln w="9525">
            <a:solidFill>
              <a:schemeClr val="tx1"/>
            </a:solidFill>
            <a:miter lim="800000"/>
            <a:headEnd/>
            <a:tailEnd/>
          </a:ln>
        </p:spPr>
        <p:txBody>
          <a:bodyPr wrap="none" anchor="ctr"/>
          <a:lstStyle/>
          <a:p>
            <a:pPr algn="ctr"/>
            <a:endParaRPr lang="en-US" sz="1800" dirty="0">
              <a:latin typeface="Open Sans" panose="020B0604020202020204" charset="0"/>
              <a:ea typeface="Open Sans" panose="020B0604020202020204" charset="0"/>
              <a:cs typeface="Open Sans" panose="020B0604020202020204" charset="0"/>
            </a:endParaRPr>
          </a:p>
        </p:txBody>
      </p:sp>
      <p:sp>
        <p:nvSpPr>
          <p:cNvPr id="26" name="Rectangle 7">
            <a:extLst>
              <a:ext uri="{FF2B5EF4-FFF2-40B4-BE49-F238E27FC236}">
                <a16:creationId xmlns:a16="http://schemas.microsoft.com/office/drawing/2014/main" id="{8CFEC7EC-3381-6B42-B374-924BB123DD9D}"/>
              </a:ext>
            </a:extLst>
          </p:cNvPr>
          <p:cNvSpPr>
            <a:spLocks noChangeArrowheads="1"/>
          </p:cNvSpPr>
          <p:nvPr/>
        </p:nvSpPr>
        <p:spPr bwMode="auto">
          <a:xfrm>
            <a:off x="2551909" y="3101711"/>
            <a:ext cx="384174" cy="330902"/>
          </a:xfrm>
          <a:prstGeom prst="rect">
            <a:avLst/>
          </a:prstGeom>
          <a:solidFill>
            <a:srgbClr val="BD92DE"/>
          </a:solidFill>
          <a:ln w="9525">
            <a:solidFill>
              <a:schemeClr val="tx1"/>
            </a:solidFill>
            <a:miter lim="800000"/>
            <a:headEnd/>
            <a:tailEnd/>
          </a:ln>
        </p:spPr>
        <p:txBody>
          <a:bodyPr wrap="none" anchor="ctr"/>
          <a:lstStyle/>
          <a:p>
            <a:pPr algn="ctr"/>
            <a:endParaRPr lang="en-US" sz="1800" dirty="0">
              <a:latin typeface="Open Sans" panose="020B0604020202020204" charset="0"/>
              <a:ea typeface="Open Sans" panose="020B0604020202020204" charset="0"/>
              <a:cs typeface="Open Sans" panose="020B0604020202020204" charset="0"/>
            </a:endParaRPr>
          </a:p>
        </p:txBody>
      </p:sp>
      <p:cxnSp>
        <p:nvCxnSpPr>
          <p:cNvPr id="27" name="AutoShape 13">
            <a:extLst>
              <a:ext uri="{FF2B5EF4-FFF2-40B4-BE49-F238E27FC236}">
                <a16:creationId xmlns:a16="http://schemas.microsoft.com/office/drawing/2014/main" id="{D84C5290-A15F-FD48-A9DF-48DCD9312DA2}"/>
              </a:ext>
            </a:extLst>
          </p:cNvPr>
          <p:cNvCxnSpPr>
            <a:cxnSpLocks noChangeShapeType="1"/>
          </p:cNvCxnSpPr>
          <p:nvPr/>
        </p:nvCxnSpPr>
        <p:spPr bwMode="auto">
          <a:xfrm>
            <a:off x="3505994" y="2434867"/>
            <a:ext cx="1" cy="604837"/>
          </a:xfrm>
          <a:prstGeom prst="straightConnector1">
            <a:avLst/>
          </a:prstGeom>
          <a:noFill/>
          <a:ln w="12700">
            <a:solidFill>
              <a:schemeClr val="tx1"/>
            </a:solidFill>
            <a:round/>
            <a:headEnd/>
            <a:tailEnd type="triangle" w="med" len="med"/>
          </a:ln>
        </p:spPr>
      </p:cxnSp>
    </p:spTree>
    <p:extLst>
      <p:ext uri="{BB962C8B-B14F-4D97-AF65-F5344CB8AC3E}">
        <p14:creationId xmlns:p14="http://schemas.microsoft.com/office/powerpoint/2010/main" val="214486959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116" name="Content Placeholder 2">
            <a:extLst>
              <a:ext uri="{FF2B5EF4-FFF2-40B4-BE49-F238E27FC236}">
                <a16:creationId xmlns:a16="http://schemas.microsoft.com/office/drawing/2014/main" id="{1A0EBC81-D24D-B942-AB58-A4FD3979981F}"/>
              </a:ext>
            </a:extLst>
          </p:cNvPr>
          <p:cNvSpPr txBox="1">
            <a:spLocks/>
          </p:cNvSpPr>
          <p:nvPr/>
        </p:nvSpPr>
        <p:spPr bwMode="auto">
          <a:xfrm>
            <a:off x="226219" y="3653883"/>
            <a:ext cx="5262559" cy="2247425"/>
          </a:xfrm>
          <a:prstGeom prst="rect">
            <a:avLst/>
          </a:prstGeom>
          <a:noFill/>
          <a:ln w="9525">
            <a:noFill/>
            <a:miter lim="800000"/>
            <a:headEnd/>
            <a:tailEnd/>
          </a:ln>
        </p:spPr>
        <p:txBody>
          <a:bodyPr vert="horz" wrap="square" lIns="68577" tIns="34289" rIns="68577" bIns="34289" numCol="1" anchor="t" anchorCtr="0" compatLnSpc="1">
            <a:prstTxWarp prst="textNoShape">
              <a:avLst/>
            </a:prstTxWarp>
          </a:bodyPr>
          <a:lstStyle/>
          <a:p>
            <a:pPr marL="257162" indent="-257162" defTabSz="685800" eaLnBrk="1" hangingPunct="1">
              <a:lnSpc>
                <a:spcPct val="80000"/>
              </a:lnSpc>
              <a:spcBef>
                <a:spcPts val="900"/>
              </a:spcBef>
              <a:buClr>
                <a:schemeClr val="accent2"/>
              </a:buClr>
              <a:defRPr/>
            </a:pPr>
            <a:endParaRPr lang="en-US" sz="825" kern="0" dirty="0">
              <a:solidFill>
                <a:srgbClr val="00B0F0"/>
              </a:solidFill>
              <a:latin typeface="Roboto Mono" panose="020B0604020202020204" charset="0"/>
              <a:ea typeface="Roboto Mono" panose="020B0604020202020204" charset="0"/>
              <a:cs typeface="+mn-cs"/>
            </a:endParaRPr>
          </a:p>
          <a:p>
            <a:pPr marL="257162" indent="-257162" defTabSz="685800" eaLnBrk="1" hangingPunct="1">
              <a:lnSpc>
                <a:spcPct val="80000"/>
              </a:lnSpc>
              <a:spcBef>
                <a:spcPts val="900"/>
              </a:spcBef>
              <a:buClr>
                <a:schemeClr val="accent2"/>
              </a:buClr>
              <a:defRPr/>
            </a:pPr>
            <a:r>
              <a:rPr lang="en-US" sz="1800" kern="0" dirty="0">
                <a:solidFill>
                  <a:srgbClr val="0070C0"/>
                </a:solidFill>
                <a:latin typeface="Roboto Mono" panose="020B0604020202020204" charset="0"/>
                <a:ea typeface="Roboto Mono" panose="020B0604020202020204" charset="0"/>
                <a:cs typeface="+mn-cs"/>
              </a:rPr>
              <a:t>def max-value(state):</a:t>
            </a:r>
          </a:p>
          <a:p>
            <a:pPr marL="557185" lvl="1" indent="-214303" defTabSz="685800" eaLnBrk="1" hangingPunct="1">
              <a:lnSpc>
                <a:spcPct val="80000"/>
              </a:lnSpc>
              <a:spcBef>
                <a:spcPct val="20000"/>
              </a:spcBef>
              <a:buClr>
                <a:schemeClr val="tx1"/>
              </a:buClr>
              <a:defRPr/>
            </a:pPr>
            <a:r>
              <a:rPr lang="en-US" sz="1800" dirty="0">
                <a:latin typeface="Roboto Mono" panose="020B0604020202020204" charset="0"/>
                <a:ea typeface="Roboto Mono" panose="020B0604020202020204" charset="0"/>
              </a:rPr>
              <a:t>i</a:t>
            </a:r>
            <a:r>
              <a:rPr lang="en-US" sz="1800" kern="0" dirty="0">
                <a:latin typeface="Roboto Mono" panose="020B0604020202020204" charset="0"/>
                <a:ea typeface="Roboto Mono" panose="020B0604020202020204" charset="0"/>
              </a:rPr>
              <a:t>f the state is a terminal state:</a:t>
            </a:r>
          </a:p>
          <a:p>
            <a:pPr marL="557185" lvl="1" indent="-214303" defTabSz="685800" eaLnBrk="1" hangingPunct="1">
              <a:lnSpc>
                <a:spcPct val="80000"/>
              </a:lnSpc>
              <a:spcBef>
                <a:spcPct val="20000"/>
              </a:spcBef>
              <a:buClr>
                <a:schemeClr val="tx1"/>
              </a:buClr>
              <a:defRPr/>
            </a:pPr>
            <a:r>
              <a:rPr lang="en-US" sz="1800" dirty="0">
                <a:latin typeface="Roboto Mono" panose="020B0604020202020204" charset="0"/>
                <a:ea typeface="Roboto Mono" panose="020B0604020202020204" charset="0"/>
              </a:rPr>
              <a:t>		 return the state’s utility</a:t>
            </a:r>
            <a:endParaRPr lang="en-US" sz="1800" kern="0" dirty="0">
              <a:latin typeface="Roboto Mono" panose="020B0604020202020204" charset="0"/>
              <a:ea typeface="Roboto Mono" panose="020B0604020202020204" charset="0"/>
            </a:endParaRPr>
          </a:p>
          <a:p>
            <a:pPr marL="557185" lvl="1" indent="-214303" defTabSz="685800" eaLnBrk="1" hangingPunct="1">
              <a:lnSpc>
                <a:spcPct val="80000"/>
              </a:lnSpc>
              <a:spcBef>
                <a:spcPct val="20000"/>
              </a:spcBef>
              <a:buClr>
                <a:schemeClr val="tx1"/>
              </a:buClr>
              <a:defRPr/>
            </a:pPr>
            <a:r>
              <a:rPr lang="en-US" sz="1800" kern="0" dirty="0">
                <a:latin typeface="Roboto Mono" panose="020B0604020202020204" charset="0"/>
                <a:ea typeface="Roboto Mono" panose="020B0604020202020204" charset="0"/>
              </a:rPr>
              <a:t>initialize v = </a:t>
            </a:r>
            <a:r>
              <a:rPr lang="en-US" sz="1800" kern="0" dirty="0">
                <a:latin typeface="Roboto Mono" panose="020B0604020202020204" charset="0"/>
                <a:ea typeface="Roboto Mono" panose="020B0604020202020204" charset="0"/>
                <a:cs typeface="Times New Roman" pitchFamily="18" charset="0"/>
              </a:rPr>
              <a:t>-∞</a:t>
            </a:r>
          </a:p>
          <a:p>
            <a:pPr marL="557185" lvl="1" indent="-214303" defTabSz="685800" eaLnBrk="1" hangingPunct="1">
              <a:lnSpc>
                <a:spcPct val="80000"/>
              </a:lnSpc>
              <a:spcBef>
                <a:spcPct val="20000"/>
              </a:spcBef>
              <a:buClr>
                <a:schemeClr val="tx1"/>
              </a:buClr>
              <a:defRPr/>
            </a:pPr>
            <a:r>
              <a:rPr lang="en-US" sz="1800" kern="0" dirty="0">
                <a:latin typeface="Roboto Mono" panose="020B0604020202020204" charset="0"/>
                <a:ea typeface="Roboto Mono" panose="020B0604020202020204" charset="0"/>
              </a:rPr>
              <a:t>for each successor of state:</a:t>
            </a:r>
          </a:p>
          <a:p>
            <a:pPr marL="857207" lvl="2" indent="-171442" defTabSz="685800" eaLnBrk="1" hangingPunct="1">
              <a:lnSpc>
                <a:spcPct val="80000"/>
              </a:lnSpc>
              <a:spcBef>
                <a:spcPct val="20000"/>
              </a:spcBef>
              <a:buClr>
                <a:schemeClr val="accent2"/>
              </a:buClr>
              <a:defRPr/>
            </a:pPr>
            <a:r>
              <a:rPr lang="en-US" sz="1800" kern="0" dirty="0">
                <a:latin typeface="Roboto Mono" panose="020B0604020202020204" charset="0"/>
                <a:ea typeface="Roboto Mono" panose="020B0604020202020204" charset="0"/>
              </a:rPr>
              <a:t>v = max(v, </a:t>
            </a:r>
            <a:r>
              <a:rPr lang="en-US" sz="1800" kern="0" dirty="0">
                <a:solidFill>
                  <a:srgbClr val="C00000"/>
                </a:solidFill>
                <a:latin typeface="Roboto Mono" panose="020B0604020202020204" charset="0"/>
                <a:ea typeface="Roboto Mono" panose="020B0604020202020204" charset="0"/>
              </a:rPr>
              <a:t>min-value(successor)</a:t>
            </a:r>
            <a:r>
              <a:rPr lang="en-US" sz="1800" kern="0" dirty="0">
                <a:latin typeface="Roboto Mono" panose="020B0604020202020204" charset="0"/>
                <a:ea typeface="Roboto Mono" panose="020B0604020202020204" charset="0"/>
              </a:rPr>
              <a:t>)</a:t>
            </a:r>
          </a:p>
          <a:p>
            <a:pPr marL="557185" lvl="1" indent="-214303" defTabSz="685800" eaLnBrk="1" hangingPunct="1">
              <a:lnSpc>
                <a:spcPct val="80000"/>
              </a:lnSpc>
              <a:spcBef>
                <a:spcPct val="20000"/>
              </a:spcBef>
              <a:buClr>
                <a:schemeClr val="tx1"/>
              </a:buClr>
              <a:defRPr/>
            </a:pPr>
            <a:r>
              <a:rPr lang="en-US" sz="1800" kern="0" dirty="0">
                <a:latin typeface="Roboto Mono" panose="020B0604020202020204" charset="0"/>
                <a:ea typeface="Roboto Mono" panose="020B0604020202020204" charset="0"/>
              </a:rPr>
              <a:t>return v</a:t>
            </a:r>
          </a:p>
        </p:txBody>
      </p:sp>
      <p:sp>
        <p:nvSpPr>
          <p:cNvPr id="63" name="Google Shape;63;p2"/>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dirty="0">
                <a:sym typeface="Symbol" pitchFamily="18" charset="2"/>
              </a:rPr>
              <a:t>Minimax Example</a:t>
            </a:r>
            <a:endParaRPr sz="3400" b="1" dirty="0">
              <a:solidFill>
                <a:srgbClr val="370661"/>
              </a:solidFill>
              <a:latin typeface="Open Sans"/>
              <a:ea typeface="Open Sans"/>
              <a:cs typeface="Open Sans"/>
              <a:sym typeface="Open Sans"/>
            </a:endParaRPr>
          </a:p>
        </p:txBody>
      </p:sp>
      <p:sp>
        <p:nvSpPr>
          <p:cNvPr id="34" name="AutoShape 4">
            <a:extLst>
              <a:ext uri="{FF2B5EF4-FFF2-40B4-BE49-F238E27FC236}">
                <a16:creationId xmlns:a16="http://schemas.microsoft.com/office/drawing/2014/main" id="{E736D7FF-BD34-4A88-84A3-1D8F37182FDE}"/>
              </a:ext>
            </a:extLst>
          </p:cNvPr>
          <p:cNvSpPr>
            <a:spLocks noChangeArrowheads="1"/>
          </p:cNvSpPr>
          <p:nvPr/>
        </p:nvSpPr>
        <p:spPr bwMode="auto">
          <a:xfrm>
            <a:off x="5601494" y="1137177"/>
            <a:ext cx="381000" cy="359477"/>
          </a:xfrm>
          <a:prstGeom prst="triangle">
            <a:avLst>
              <a:gd name="adj" fmla="val 50000"/>
            </a:avLst>
          </a:prstGeom>
          <a:solidFill>
            <a:srgbClr val="CCECFF"/>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sp>
        <p:nvSpPr>
          <p:cNvPr id="72" name="Rounded Rectangle 58">
            <a:extLst>
              <a:ext uri="{FF2B5EF4-FFF2-40B4-BE49-F238E27FC236}">
                <a16:creationId xmlns:a16="http://schemas.microsoft.com/office/drawing/2014/main" id="{EF1F8FB1-77A7-470B-8369-70912ABFE2F7}"/>
              </a:ext>
            </a:extLst>
          </p:cNvPr>
          <p:cNvSpPr/>
          <p:nvPr/>
        </p:nvSpPr>
        <p:spPr>
          <a:xfrm>
            <a:off x="226219" y="3683366"/>
            <a:ext cx="5262559" cy="2187826"/>
          </a:xfrm>
          <a:prstGeom prst="roundRect">
            <a:avLst/>
          </a:prstGeom>
          <a:solidFill>
            <a:srgbClr val="0066CC">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74" name="Left-Right Arrow 62">
            <a:extLst>
              <a:ext uri="{FF2B5EF4-FFF2-40B4-BE49-F238E27FC236}">
                <a16:creationId xmlns:a16="http://schemas.microsoft.com/office/drawing/2014/main" id="{8162E336-5288-4360-8E22-242E50D27588}"/>
              </a:ext>
            </a:extLst>
          </p:cNvPr>
          <p:cNvSpPr/>
          <p:nvPr/>
        </p:nvSpPr>
        <p:spPr>
          <a:xfrm>
            <a:off x="5503070" y="4337488"/>
            <a:ext cx="742950" cy="514350"/>
          </a:xfrm>
          <a:prstGeom prst="leftRightArrow">
            <a:avLst/>
          </a:prstGeom>
          <a:solidFill>
            <a:srgbClr val="BD92D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75" name="Picture 74" descr="TP_tmp.png">
            <a:extLst>
              <a:ext uri="{FF2B5EF4-FFF2-40B4-BE49-F238E27FC236}">
                <a16:creationId xmlns:a16="http://schemas.microsoft.com/office/drawing/2014/main" id="{38160B1A-2555-4CA1-A742-52F596673E60}"/>
              </a:ext>
            </a:extLst>
          </p:cNvPr>
          <p:cNvPicPr>
            <a:picLocks noChangeAspect="1"/>
          </p:cNvPicPr>
          <p:nvPr>
            <p:custDataLst>
              <p:tags r:id="rId1"/>
            </p:custDataLst>
          </p:nvPr>
        </p:nvPicPr>
        <p:blipFill>
          <a:blip r:embed="rId5" cstate="print"/>
          <a:stretch>
            <a:fillRect/>
          </a:stretch>
        </p:blipFill>
        <p:spPr bwMode="auto">
          <a:xfrm>
            <a:off x="1315244" y="5924915"/>
            <a:ext cx="3143249" cy="491900"/>
          </a:xfrm>
          <a:prstGeom prst="rect">
            <a:avLst/>
          </a:prstGeom>
          <a:noFill/>
          <a:ln/>
          <a:effectLst/>
        </p:spPr>
      </p:pic>
      <p:pic>
        <p:nvPicPr>
          <p:cNvPr id="76" name="Picture 75" descr="TP_tmp.png">
            <a:extLst>
              <a:ext uri="{FF2B5EF4-FFF2-40B4-BE49-F238E27FC236}">
                <a16:creationId xmlns:a16="http://schemas.microsoft.com/office/drawing/2014/main" id="{A30B546D-18AD-4561-86FC-06C44687E357}"/>
              </a:ext>
            </a:extLst>
          </p:cNvPr>
          <p:cNvPicPr>
            <a:picLocks noChangeAspect="1"/>
          </p:cNvPicPr>
          <p:nvPr>
            <p:custDataLst>
              <p:tags r:id="rId2"/>
            </p:custDataLst>
          </p:nvPr>
        </p:nvPicPr>
        <p:blipFill>
          <a:blip r:embed="rId6" cstate="print"/>
          <a:stretch>
            <a:fillRect/>
          </a:stretch>
        </p:blipFill>
        <p:spPr bwMode="auto">
          <a:xfrm>
            <a:off x="7458867" y="5924915"/>
            <a:ext cx="3143251" cy="491900"/>
          </a:xfrm>
          <a:prstGeom prst="rect">
            <a:avLst/>
          </a:prstGeom>
          <a:noFill/>
          <a:ln/>
          <a:effectLst/>
        </p:spPr>
      </p:pic>
      <p:sp>
        <p:nvSpPr>
          <p:cNvPr id="18" name="TextBox 17">
            <a:extLst>
              <a:ext uri="{FF2B5EF4-FFF2-40B4-BE49-F238E27FC236}">
                <a16:creationId xmlns:a16="http://schemas.microsoft.com/office/drawing/2014/main" id="{97FA6B95-38DB-164F-A3BB-D53340EB840C}"/>
              </a:ext>
            </a:extLst>
          </p:cNvPr>
          <p:cNvSpPr txBox="1"/>
          <p:nvPr/>
        </p:nvSpPr>
        <p:spPr>
          <a:xfrm>
            <a:off x="6162805" y="1590805"/>
            <a:ext cx="184731" cy="307777"/>
          </a:xfrm>
          <a:prstGeom prst="rect">
            <a:avLst/>
          </a:prstGeom>
          <a:noFill/>
        </p:spPr>
        <p:txBody>
          <a:bodyPr wrap="none" rtlCol="0">
            <a:spAutoFit/>
          </a:bodyPr>
          <a:lstStyle/>
          <a:p>
            <a:endParaRPr lang="en-US" dirty="0"/>
          </a:p>
        </p:txBody>
      </p:sp>
      <p:sp>
        <p:nvSpPr>
          <p:cNvPr id="117" name="Rounded Rectangle 59">
            <a:extLst>
              <a:ext uri="{FF2B5EF4-FFF2-40B4-BE49-F238E27FC236}">
                <a16:creationId xmlns:a16="http://schemas.microsoft.com/office/drawing/2014/main" id="{D1FC192F-F2B3-DB4F-AA60-EB20B2A00134}"/>
              </a:ext>
            </a:extLst>
          </p:cNvPr>
          <p:cNvSpPr/>
          <p:nvPr/>
        </p:nvSpPr>
        <p:spPr>
          <a:xfrm>
            <a:off x="6260312" y="3693618"/>
            <a:ext cx="5262561" cy="2169928"/>
          </a:xfrm>
          <a:prstGeom prst="roundRect">
            <a:avLst/>
          </a:prstGeom>
          <a:solidFill>
            <a:srgbClr val="F6D7D9"/>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18" name="Content Placeholder 2">
            <a:extLst>
              <a:ext uri="{FF2B5EF4-FFF2-40B4-BE49-F238E27FC236}">
                <a16:creationId xmlns:a16="http://schemas.microsoft.com/office/drawing/2014/main" id="{0E2FAB55-9DBB-204F-8914-720EA7BBC647}"/>
              </a:ext>
            </a:extLst>
          </p:cNvPr>
          <p:cNvSpPr txBox="1">
            <a:spLocks/>
          </p:cNvSpPr>
          <p:nvPr/>
        </p:nvSpPr>
        <p:spPr bwMode="auto">
          <a:xfrm>
            <a:off x="6317463" y="3896818"/>
            <a:ext cx="5205410" cy="1974374"/>
          </a:xfrm>
          <a:prstGeom prst="rect">
            <a:avLst/>
          </a:prstGeom>
          <a:noFill/>
          <a:ln w="9525">
            <a:noFill/>
            <a:miter lim="800000"/>
            <a:headEnd/>
            <a:tailEnd/>
          </a:ln>
        </p:spPr>
        <p:txBody>
          <a:bodyPr vert="horz" wrap="square" lIns="68577" tIns="34289" rIns="68577" bIns="34289" numCol="1" anchor="t" anchorCtr="0" compatLnSpc="1">
            <a:prstTxWarp prst="textNoShape">
              <a:avLst/>
            </a:prstTxWarp>
          </a:bodyPr>
          <a:lstStyle/>
          <a:p>
            <a:pPr marL="257162" indent="-257162" defTabSz="685800" eaLnBrk="1" hangingPunct="1">
              <a:lnSpc>
                <a:spcPct val="80000"/>
              </a:lnSpc>
              <a:spcBef>
                <a:spcPts val="900"/>
              </a:spcBef>
              <a:buClr>
                <a:schemeClr val="accent2"/>
              </a:buClr>
              <a:defRPr/>
            </a:pPr>
            <a:r>
              <a:rPr lang="en-US" sz="1800" kern="0" dirty="0">
                <a:solidFill>
                  <a:srgbClr val="C00000"/>
                </a:solidFill>
                <a:latin typeface="Roboto Mono" panose="020B0604020202020204" charset="0"/>
                <a:ea typeface="Roboto Mono" panose="020B0604020202020204" charset="0"/>
                <a:cs typeface="+mn-cs"/>
              </a:rPr>
              <a:t>def min-value(state):</a:t>
            </a:r>
          </a:p>
          <a:p>
            <a:pPr marL="557185" lvl="1" indent="-214303" defTabSz="685800" eaLnBrk="1" hangingPunct="1">
              <a:lnSpc>
                <a:spcPct val="80000"/>
              </a:lnSpc>
              <a:spcBef>
                <a:spcPct val="20000"/>
              </a:spcBef>
              <a:buClr>
                <a:schemeClr val="tx1"/>
              </a:buClr>
              <a:defRPr/>
            </a:pPr>
            <a:r>
              <a:rPr lang="en-US" sz="1800" dirty="0">
                <a:latin typeface="Roboto Mono" panose="020B0604020202020204" charset="0"/>
                <a:ea typeface="Roboto Mono" panose="020B0604020202020204" charset="0"/>
              </a:rPr>
              <a:t>i</a:t>
            </a:r>
            <a:r>
              <a:rPr lang="en-US" sz="1800" kern="0" dirty="0">
                <a:latin typeface="Roboto Mono" panose="020B0604020202020204" charset="0"/>
                <a:ea typeface="Roboto Mono" panose="020B0604020202020204" charset="0"/>
              </a:rPr>
              <a:t>f the state is a terminal state:</a:t>
            </a:r>
          </a:p>
          <a:p>
            <a:pPr marL="557185" lvl="1" indent="-214303" defTabSz="685800" eaLnBrk="1" hangingPunct="1">
              <a:lnSpc>
                <a:spcPct val="80000"/>
              </a:lnSpc>
              <a:spcBef>
                <a:spcPct val="20000"/>
              </a:spcBef>
              <a:buClr>
                <a:schemeClr val="tx1"/>
              </a:buClr>
              <a:defRPr/>
            </a:pPr>
            <a:r>
              <a:rPr lang="en-US" sz="1800" dirty="0">
                <a:latin typeface="Roboto Mono" panose="020B0604020202020204" charset="0"/>
                <a:ea typeface="Roboto Mono" panose="020B0604020202020204" charset="0"/>
              </a:rPr>
              <a:t>		 return the state’s utility</a:t>
            </a:r>
            <a:endParaRPr lang="en-US" sz="1800" kern="0" dirty="0">
              <a:latin typeface="Roboto Mono" panose="020B0604020202020204" charset="0"/>
              <a:ea typeface="Roboto Mono" panose="020B0604020202020204" charset="0"/>
            </a:endParaRPr>
          </a:p>
          <a:p>
            <a:pPr marL="557185" lvl="1" indent="-214303" defTabSz="685800" eaLnBrk="1" hangingPunct="1">
              <a:lnSpc>
                <a:spcPct val="80000"/>
              </a:lnSpc>
              <a:spcBef>
                <a:spcPct val="20000"/>
              </a:spcBef>
              <a:buClr>
                <a:schemeClr val="tx1"/>
              </a:buClr>
              <a:defRPr/>
            </a:pPr>
            <a:r>
              <a:rPr lang="en-US" sz="1800" kern="0" dirty="0">
                <a:latin typeface="Roboto Mono" panose="020B0604020202020204" charset="0"/>
                <a:ea typeface="Roboto Mono" panose="020B0604020202020204" charset="0"/>
              </a:rPr>
              <a:t>initialize v = </a:t>
            </a:r>
            <a:r>
              <a:rPr lang="en-US" sz="1800" kern="0" dirty="0">
                <a:latin typeface="Roboto Mono" panose="020B0604020202020204" charset="0"/>
                <a:ea typeface="Roboto Mono" panose="020B0604020202020204" charset="0"/>
                <a:cs typeface="Times New Roman" pitchFamily="18" charset="0"/>
              </a:rPr>
              <a:t>+∞</a:t>
            </a:r>
          </a:p>
          <a:p>
            <a:pPr marL="557185" lvl="1" indent="-214303" defTabSz="685800" eaLnBrk="1" hangingPunct="1">
              <a:lnSpc>
                <a:spcPct val="80000"/>
              </a:lnSpc>
              <a:spcBef>
                <a:spcPct val="20000"/>
              </a:spcBef>
              <a:buClr>
                <a:schemeClr val="tx1"/>
              </a:buClr>
              <a:defRPr/>
            </a:pPr>
            <a:r>
              <a:rPr lang="en-US" sz="1800" kern="0" dirty="0">
                <a:latin typeface="Roboto Mono" panose="020B0604020202020204" charset="0"/>
                <a:ea typeface="Roboto Mono" panose="020B0604020202020204" charset="0"/>
              </a:rPr>
              <a:t>for each successor of state:</a:t>
            </a:r>
          </a:p>
          <a:p>
            <a:pPr marL="857207" lvl="2" indent="-171442" defTabSz="685800" eaLnBrk="1" hangingPunct="1">
              <a:lnSpc>
                <a:spcPct val="80000"/>
              </a:lnSpc>
              <a:spcBef>
                <a:spcPct val="20000"/>
              </a:spcBef>
              <a:buClr>
                <a:schemeClr val="accent2"/>
              </a:buClr>
              <a:defRPr/>
            </a:pPr>
            <a:r>
              <a:rPr lang="en-US" sz="1800" b="1" kern="0" dirty="0">
                <a:latin typeface="Roboto Mono" panose="020B0604020202020204" charset="0"/>
                <a:ea typeface="Roboto Mono" panose="020B0604020202020204" charset="0"/>
              </a:rPr>
              <a:t>v = min(v, </a:t>
            </a:r>
            <a:r>
              <a:rPr lang="en-US" sz="1800" b="1" kern="0" dirty="0">
                <a:solidFill>
                  <a:srgbClr val="0070C0"/>
                </a:solidFill>
                <a:latin typeface="Roboto Mono" panose="020B0604020202020204" charset="0"/>
                <a:ea typeface="Roboto Mono" panose="020B0604020202020204" charset="0"/>
              </a:rPr>
              <a:t>max-value(successor)</a:t>
            </a:r>
            <a:r>
              <a:rPr lang="en-US" sz="1800" b="1" kern="0" dirty="0">
                <a:latin typeface="Roboto Mono" panose="020B0604020202020204" charset="0"/>
                <a:ea typeface="Roboto Mono" panose="020B0604020202020204" charset="0"/>
              </a:rPr>
              <a:t>)</a:t>
            </a:r>
          </a:p>
          <a:p>
            <a:pPr marL="557185" lvl="1" indent="-214303" defTabSz="685800" eaLnBrk="1" hangingPunct="1">
              <a:lnSpc>
                <a:spcPct val="80000"/>
              </a:lnSpc>
              <a:spcBef>
                <a:spcPct val="20000"/>
              </a:spcBef>
              <a:buClr>
                <a:schemeClr val="tx1"/>
              </a:buClr>
              <a:defRPr/>
            </a:pPr>
            <a:r>
              <a:rPr lang="en-US" sz="1800" kern="0" dirty="0">
                <a:latin typeface="Roboto Mono" panose="020B0604020202020204" charset="0"/>
                <a:ea typeface="Roboto Mono" panose="020B0604020202020204" charset="0"/>
              </a:rPr>
              <a:t>return v</a:t>
            </a:r>
          </a:p>
        </p:txBody>
      </p:sp>
      <p:sp>
        <p:nvSpPr>
          <p:cNvPr id="55" name="Rectangle 54">
            <a:extLst>
              <a:ext uri="{FF2B5EF4-FFF2-40B4-BE49-F238E27FC236}">
                <a16:creationId xmlns:a16="http://schemas.microsoft.com/office/drawing/2014/main" id="{57B21973-64B2-0742-8D01-54B4212A8EE6}"/>
              </a:ext>
            </a:extLst>
          </p:cNvPr>
          <p:cNvSpPr/>
          <p:nvPr/>
        </p:nvSpPr>
        <p:spPr>
          <a:xfrm>
            <a:off x="9150" y="3560429"/>
            <a:ext cx="6236870" cy="2811394"/>
          </a:xfrm>
          <a:prstGeom prst="rect">
            <a:avLst/>
          </a:prstGeom>
          <a:solidFill>
            <a:schemeClr val="bg1">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79C2D59-9E92-CF4E-9236-85AA2AEBC004}"/>
              </a:ext>
            </a:extLst>
          </p:cNvPr>
          <p:cNvSpPr/>
          <p:nvPr/>
        </p:nvSpPr>
        <p:spPr>
          <a:xfrm>
            <a:off x="5222345" y="1149868"/>
            <a:ext cx="399468" cy="307777"/>
          </a:xfrm>
          <a:prstGeom prst="rect">
            <a:avLst/>
          </a:prstGeom>
        </p:spPr>
        <p:txBody>
          <a:bodyPr wrap="none">
            <a:spAutoFit/>
          </a:bodyPr>
          <a:lstStyle/>
          <a:p>
            <a:r>
              <a:rPr lang="en-US" dirty="0">
                <a:latin typeface="Roboto Mono" panose="020B0604020202020204" charset="0"/>
                <a:ea typeface="Roboto Mono" panose="020B0604020202020204" charset="0"/>
                <a:cs typeface="Times New Roman" pitchFamily="18" charset="0"/>
              </a:rPr>
              <a:t>-∞</a:t>
            </a:r>
            <a:endParaRPr lang="en-US" dirty="0"/>
          </a:p>
        </p:txBody>
      </p:sp>
      <p:sp>
        <p:nvSpPr>
          <p:cNvPr id="14" name="AutoShape 6">
            <a:extLst>
              <a:ext uri="{FF2B5EF4-FFF2-40B4-BE49-F238E27FC236}">
                <a16:creationId xmlns:a16="http://schemas.microsoft.com/office/drawing/2014/main" id="{05349203-CB67-5C4A-B0EC-246ED83E1B0A}"/>
              </a:ext>
            </a:extLst>
          </p:cNvPr>
          <p:cNvSpPr>
            <a:spLocks noChangeArrowheads="1"/>
          </p:cNvSpPr>
          <p:nvPr/>
        </p:nvSpPr>
        <p:spPr bwMode="auto">
          <a:xfrm flipV="1">
            <a:off x="3315494" y="2103965"/>
            <a:ext cx="381000" cy="330902"/>
          </a:xfrm>
          <a:prstGeom prst="triangle">
            <a:avLst>
              <a:gd name="adj" fmla="val 50000"/>
            </a:avLst>
          </a:prstGeom>
          <a:solidFill>
            <a:srgbClr val="FF9A99"/>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cxnSp>
        <p:nvCxnSpPr>
          <p:cNvPr id="15" name="AutoShape 7">
            <a:extLst>
              <a:ext uri="{FF2B5EF4-FFF2-40B4-BE49-F238E27FC236}">
                <a16:creationId xmlns:a16="http://schemas.microsoft.com/office/drawing/2014/main" id="{C6C3AF7C-5779-ED49-8CCE-0B7DB7D74164}"/>
              </a:ext>
            </a:extLst>
          </p:cNvPr>
          <p:cNvCxnSpPr>
            <a:cxnSpLocks noChangeShapeType="1"/>
            <a:endCxn id="14" idx="3"/>
          </p:cNvCxnSpPr>
          <p:nvPr/>
        </p:nvCxnSpPr>
        <p:spPr bwMode="auto">
          <a:xfrm flipH="1">
            <a:off x="3505994" y="1496654"/>
            <a:ext cx="2286000" cy="607311"/>
          </a:xfrm>
          <a:prstGeom prst="straightConnector1">
            <a:avLst/>
          </a:prstGeom>
          <a:noFill/>
          <a:ln w="12700">
            <a:solidFill>
              <a:schemeClr val="tx1"/>
            </a:solidFill>
            <a:round/>
            <a:headEnd/>
            <a:tailEnd type="triangle" w="med" len="med"/>
          </a:ln>
        </p:spPr>
      </p:cxnSp>
      <p:sp>
        <p:nvSpPr>
          <p:cNvPr id="16" name="AutoShape 20">
            <a:extLst>
              <a:ext uri="{FF2B5EF4-FFF2-40B4-BE49-F238E27FC236}">
                <a16:creationId xmlns:a16="http://schemas.microsoft.com/office/drawing/2014/main" id="{6C65CC3C-F8B4-774F-9011-5FAFD965A4F2}"/>
              </a:ext>
            </a:extLst>
          </p:cNvPr>
          <p:cNvSpPr>
            <a:spLocks noChangeArrowheads="1"/>
          </p:cNvSpPr>
          <p:nvPr/>
        </p:nvSpPr>
        <p:spPr bwMode="auto">
          <a:xfrm flipV="1">
            <a:off x="5601494" y="2103965"/>
            <a:ext cx="381000" cy="318998"/>
          </a:xfrm>
          <a:prstGeom prst="triangle">
            <a:avLst>
              <a:gd name="adj" fmla="val 50000"/>
            </a:avLst>
          </a:prstGeom>
          <a:solidFill>
            <a:srgbClr val="FF9A99"/>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sp>
        <p:nvSpPr>
          <p:cNvPr id="17" name="AutoShape 26">
            <a:extLst>
              <a:ext uri="{FF2B5EF4-FFF2-40B4-BE49-F238E27FC236}">
                <a16:creationId xmlns:a16="http://schemas.microsoft.com/office/drawing/2014/main" id="{A457A0C3-CD44-6740-8065-68055CB3C4BB}"/>
              </a:ext>
            </a:extLst>
          </p:cNvPr>
          <p:cNvSpPr>
            <a:spLocks noChangeArrowheads="1"/>
          </p:cNvSpPr>
          <p:nvPr/>
        </p:nvSpPr>
        <p:spPr bwMode="auto">
          <a:xfrm flipV="1">
            <a:off x="7887493" y="2103965"/>
            <a:ext cx="381000" cy="330902"/>
          </a:xfrm>
          <a:prstGeom prst="triangle">
            <a:avLst>
              <a:gd name="adj" fmla="val 50000"/>
            </a:avLst>
          </a:prstGeom>
          <a:solidFill>
            <a:srgbClr val="FF9A99"/>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cxnSp>
        <p:nvCxnSpPr>
          <p:cNvPr id="19" name="AutoShape 27">
            <a:extLst>
              <a:ext uri="{FF2B5EF4-FFF2-40B4-BE49-F238E27FC236}">
                <a16:creationId xmlns:a16="http://schemas.microsoft.com/office/drawing/2014/main" id="{C7CC236B-543C-D942-8659-0352BFC5A796}"/>
              </a:ext>
            </a:extLst>
          </p:cNvPr>
          <p:cNvCxnSpPr>
            <a:cxnSpLocks noChangeShapeType="1"/>
          </p:cNvCxnSpPr>
          <p:nvPr/>
        </p:nvCxnSpPr>
        <p:spPr bwMode="auto">
          <a:xfrm>
            <a:off x="5791994" y="1496654"/>
            <a:ext cx="2285999" cy="607311"/>
          </a:xfrm>
          <a:prstGeom prst="straightConnector1">
            <a:avLst/>
          </a:prstGeom>
          <a:noFill/>
          <a:ln w="12700">
            <a:solidFill>
              <a:schemeClr val="tx1"/>
            </a:solidFill>
            <a:round/>
            <a:headEnd/>
            <a:tailEnd type="triangle" w="med" len="med"/>
          </a:ln>
        </p:spPr>
      </p:cxnSp>
      <p:cxnSp>
        <p:nvCxnSpPr>
          <p:cNvPr id="20" name="AutoShape 21">
            <a:extLst>
              <a:ext uri="{FF2B5EF4-FFF2-40B4-BE49-F238E27FC236}">
                <a16:creationId xmlns:a16="http://schemas.microsoft.com/office/drawing/2014/main" id="{D9CEADC8-9233-8445-892F-C26556BA5645}"/>
              </a:ext>
            </a:extLst>
          </p:cNvPr>
          <p:cNvCxnSpPr>
            <a:cxnSpLocks noChangeShapeType="1"/>
          </p:cNvCxnSpPr>
          <p:nvPr/>
        </p:nvCxnSpPr>
        <p:spPr bwMode="auto">
          <a:xfrm>
            <a:off x="5791994" y="1496654"/>
            <a:ext cx="0" cy="607311"/>
          </a:xfrm>
          <a:prstGeom prst="straightConnector1">
            <a:avLst/>
          </a:prstGeom>
          <a:noFill/>
          <a:ln w="12700">
            <a:solidFill>
              <a:schemeClr val="tx1"/>
            </a:solidFill>
            <a:round/>
            <a:headEnd/>
            <a:tailEnd type="triangle" w="med" len="med"/>
          </a:ln>
        </p:spPr>
      </p:cxnSp>
      <p:cxnSp>
        <p:nvCxnSpPr>
          <p:cNvPr id="22" name="AutoShape 17">
            <a:extLst>
              <a:ext uri="{FF2B5EF4-FFF2-40B4-BE49-F238E27FC236}">
                <a16:creationId xmlns:a16="http://schemas.microsoft.com/office/drawing/2014/main" id="{3905C521-00EC-7547-A286-2F50E926FA6E}"/>
              </a:ext>
            </a:extLst>
          </p:cNvPr>
          <p:cNvCxnSpPr>
            <a:cxnSpLocks noChangeShapeType="1"/>
          </p:cNvCxnSpPr>
          <p:nvPr/>
        </p:nvCxnSpPr>
        <p:spPr bwMode="auto">
          <a:xfrm>
            <a:off x="3505994" y="2434867"/>
            <a:ext cx="761999" cy="616743"/>
          </a:xfrm>
          <a:prstGeom prst="straightConnector1">
            <a:avLst/>
          </a:prstGeom>
          <a:noFill/>
          <a:ln w="12700">
            <a:solidFill>
              <a:schemeClr val="tx1"/>
            </a:solidFill>
            <a:round/>
            <a:headEnd/>
            <a:tailEnd type="triangle" w="med" len="med"/>
          </a:ln>
        </p:spPr>
      </p:cxnSp>
      <p:cxnSp>
        <p:nvCxnSpPr>
          <p:cNvPr id="23" name="AutoShape 9">
            <a:extLst>
              <a:ext uri="{FF2B5EF4-FFF2-40B4-BE49-F238E27FC236}">
                <a16:creationId xmlns:a16="http://schemas.microsoft.com/office/drawing/2014/main" id="{2406BD59-3DEA-714A-9355-A9254C7411CB}"/>
              </a:ext>
            </a:extLst>
          </p:cNvPr>
          <p:cNvCxnSpPr>
            <a:cxnSpLocks noChangeShapeType="1"/>
          </p:cNvCxnSpPr>
          <p:nvPr/>
        </p:nvCxnSpPr>
        <p:spPr bwMode="auto">
          <a:xfrm flipH="1">
            <a:off x="2743996" y="2434867"/>
            <a:ext cx="761998" cy="616746"/>
          </a:xfrm>
          <a:prstGeom prst="straightConnector1">
            <a:avLst/>
          </a:prstGeom>
          <a:noFill/>
          <a:ln w="12700">
            <a:solidFill>
              <a:schemeClr val="tx1"/>
            </a:solidFill>
            <a:round/>
            <a:headEnd/>
            <a:tailEnd type="triangle" w="med" len="med"/>
          </a:ln>
        </p:spPr>
      </p:cxnSp>
      <p:sp>
        <p:nvSpPr>
          <p:cNvPr id="24" name="Rectangle 7">
            <a:extLst>
              <a:ext uri="{FF2B5EF4-FFF2-40B4-BE49-F238E27FC236}">
                <a16:creationId xmlns:a16="http://schemas.microsoft.com/office/drawing/2014/main" id="{DC90F633-5E86-2D46-BEA4-7F279854AC24}"/>
              </a:ext>
            </a:extLst>
          </p:cNvPr>
          <p:cNvSpPr>
            <a:spLocks noChangeArrowheads="1"/>
          </p:cNvSpPr>
          <p:nvPr/>
        </p:nvSpPr>
        <p:spPr bwMode="auto">
          <a:xfrm>
            <a:off x="3313909" y="3101711"/>
            <a:ext cx="384174" cy="330902"/>
          </a:xfrm>
          <a:prstGeom prst="rect">
            <a:avLst/>
          </a:prstGeom>
          <a:solidFill>
            <a:srgbClr val="BD92DE"/>
          </a:solidFill>
          <a:ln w="9525">
            <a:solidFill>
              <a:schemeClr val="tx1"/>
            </a:solidFill>
            <a:miter lim="800000"/>
            <a:headEnd/>
            <a:tailEnd/>
          </a:ln>
        </p:spPr>
        <p:txBody>
          <a:bodyPr wrap="none" anchor="ctr"/>
          <a:lstStyle/>
          <a:p>
            <a:pPr algn="ctr"/>
            <a:endParaRPr lang="en-US" sz="1800" dirty="0">
              <a:latin typeface="Open Sans" panose="020B0604020202020204" charset="0"/>
              <a:ea typeface="Open Sans" panose="020B0604020202020204" charset="0"/>
              <a:cs typeface="Open Sans" panose="020B0604020202020204" charset="0"/>
            </a:endParaRPr>
          </a:p>
        </p:txBody>
      </p:sp>
      <p:sp>
        <p:nvSpPr>
          <p:cNvPr id="25" name="Rectangle 7">
            <a:extLst>
              <a:ext uri="{FF2B5EF4-FFF2-40B4-BE49-F238E27FC236}">
                <a16:creationId xmlns:a16="http://schemas.microsoft.com/office/drawing/2014/main" id="{4A8D2FD8-AAAE-8941-98D1-3B5D3C53449B}"/>
              </a:ext>
            </a:extLst>
          </p:cNvPr>
          <p:cNvSpPr>
            <a:spLocks noChangeArrowheads="1"/>
          </p:cNvSpPr>
          <p:nvPr/>
        </p:nvSpPr>
        <p:spPr bwMode="auto">
          <a:xfrm>
            <a:off x="4075909" y="3101711"/>
            <a:ext cx="384174" cy="330902"/>
          </a:xfrm>
          <a:prstGeom prst="rect">
            <a:avLst/>
          </a:prstGeom>
          <a:solidFill>
            <a:srgbClr val="BD92DE"/>
          </a:solidFill>
          <a:ln w="9525">
            <a:solidFill>
              <a:schemeClr val="tx1"/>
            </a:solidFill>
            <a:miter lim="800000"/>
            <a:headEnd/>
            <a:tailEnd/>
          </a:ln>
        </p:spPr>
        <p:txBody>
          <a:bodyPr wrap="none" anchor="ctr"/>
          <a:lstStyle/>
          <a:p>
            <a:pPr algn="ctr"/>
            <a:endParaRPr lang="en-US" sz="1800" dirty="0">
              <a:latin typeface="Open Sans" panose="020B0604020202020204" charset="0"/>
              <a:ea typeface="Open Sans" panose="020B0604020202020204" charset="0"/>
              <a:cs typeface="Open Sans" panose="020B0604020202020204" charset="0"/>
            </a:endParaRPr>
          </a:p>
        </p:txBody>
      </p:sp>
      <p:sp>
        <p:nvSpPr>
          <p:cNvPr id="26" name="Rectangle 7">
            <a:extLst>
              <a:ext uri="{FF2B5EF4-FFF2-40B4-BE49-F238E27FC236}">
                <a16:creationId xmlns:a16="http://schemas.microsoft.com/office/drawing/2014/main" id="{8CFEC7EC-3381-6B42-B374-924BB123DD9D}"/>
              </a:ext>
            </a:extLst>
          </p:cNvPr>
          <p:cNvSpPr>
            <a:spLocks noChangeArrowheads="1"/>
          </p:cNvSpPr>
          <p:nvPr/>
        </p:nvSpPr>
        <p:spPr bwMode="auto">
          <a:xfrm>
            <a:off x="2551909" y="3101711"/>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3</a:t>
            </a:r>
          </a:p>
        </p:txBody>
      </p:sp>
      <p:cxnSp>
        <p:nvCxnSpPr>
          <p:cNvPr id="27" name="AutoShape 13">
            <a:extLst>
              <a:ext uri="{FF2B5EF4-FFF2-40B4-BE49-F238E27FC236}">
                <a16:creationId xmlns:a16="http://schemas.microsoft.com/office/drawing/2014/main" id="{D84C5290-A15F-FD48-A9DF-48DCD9312DA2}"/>
              </a:ext>
            </a:extLst>
          </p:cNvPr>
          <p:cNvCxnSpPr>
            <a:cxnSpLocks noChangeShapeType="1"/>
          </p:cNvCxnSpPr>
          <p:nvPr/>
        </p:nvCxnSpPr>
        <p:spPr bwMode="auto">
          <a:xfrm>
            <a:off x="3505994" y="2434867"/>
            <a:ext cx="1" cy="604837"/>
          </a:xfrm>
          <a:prstGeom prst="straightConnector1">
            <a:avLst/>
          </a:prstGeom>
          <a:noFill/>
          <a:ln w="12700">
            <a:solidFill>
              <a:schemeClr val="tx1"/>
            </a:solidFill>
            <a:round/>
            <a:headEnd/>
            <a:tailEnd type="triangle" w="med" len="med"/>
          </a:ln>
        </p:spPr>
      </p:cxnSp>
      <p:sp>
        <p:nvSpPr>
          <p:cNvPr id="2" name="Rectangle 1">
            <a:extLst>
              <a:ext uri="{FF2B5EF4-FFF2-40B4-BE49-F238E27FC236}">
                <a16:creationId xmlns:a16="http://schemas.microsoft.com/office/drawing/2014/main" id="{017492CB-DE08-9D44-903D-AFBF313FB495}"/>
              </a:ext>
            </a:extLst>
          </p:cNvPr>
          <p:cNvSpPr/>
          <p:nvPr/>
        </p:nvSpPr>
        <p:spPr>
          <a:xfrm>
            <a:off x="2932986" y="2076992"/>
            <a:ext cx="287258" cy="307777"/>
          </a:xfrm>
          <a:prstGeom prst="rect">
            <a:avLst/>
          </a:prstGeom>
        </p:spPr>
        <p:txBody>
          <a:bodyPr wrap="none">
            <a:spAutoFit/>
          </a:bodyPr>
          <a:lstStyle/>
          <a:p>
            <a:pPr algn="ctr"/>
            <a:r>
              <a:rPr lang="en-US" b="1" dirty="0">
                <a:latin typeface="Open Sans" panose="020B0604020202020204" charset="0"/>
                <a:ea typeface="Open Sans" panose="020B0604020202020204" charset="0"/>
                <a:cs typeface="Open Sans" panose="020B0604020202020204" charset="0"/>
              </a:rPr>
              <a:t>3</a:t>
            </a:r>
          </a:p>
        </p:txBody>
      </p:sp>
    </p:spTree>
    <p:extLst>
      <p:ext uri="{BB962C8B-B14F-4D97-AF65-F5344CB8AC3E}">
        <p14:creationId xmlns:p14="http://schemas.microsoft.com/office/powerpoint/2010/main" val="24838524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pic>
        <p:nvPicPr>
          <p:cNvPr id="1026" name="Picture 2" descr="chesselo2">
            <a:extLst>
              <a:ext uri="{FF2B5EF4-FFF2-40B4-BE49-F238E27FC236}">
                <a16:creationId xmlns:a16="http://schemas.microsoft.com/office/drawing/2014/main" id="{3810F3BA-E9AC-9740-84D0-5E6FF5B6CC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50783" y="1035799"/>
            <a:ext cx="7095893" cy="5321920"/>
          </a:xfrm>
          <a:prstGeom prst="rect">
            <a:avLst/>
          </a:prstGeom>
          <a:noFill/>
          <a:extLst>
            <a:ext uri="{909E8E84-426E-40DD-AFC4-6F175D3DCCD1}">
              <a14:hiddenFill xmlns:a14="http://schemas.microsoft.com/office/drawing/2010/main">
                <a:solidFill>
                  <a:srgbClr val="FFFFFF"/>
                </a:solidFill>
              </a14:hiddenFill>
            </a:ext>
          </a:extLst>
        </p:spPr>
      </p:pic>
      <p:sp>
        <p:nvSpPr>
          <p:cNvPr id="74" name="Google Shape;74;g92b3bf485b_0_0"/>
          <p:cNvSpPr txBox="1"/>
          <p:nvPr/>
        </p:nvSpPr>
        <p:spPr>
          <a:xfrm>
            <a:off x="10949275" y="6478075"/>
            <a:ext cx="2259300" cy="1359600"/>
          </a:xfrm>
          <a:prstGeom prst="rect">
            <a:avLst/>
          </a:prstGeom>
          <a:noFill/>
          <a:ln>
            <a:noFill/>
          </a:ln>
        </p:spPr>
        <p:txBody>
          <a:bodyPr spcFirstLastPara="1" wrap="square" lIns="91425" tIns="91425" rIns="91425" bIns="91425" anchor="t" anchorCtr="0">
            <a:noAutofit/>
          </a:bodyPr>
          <a:lstStyle/>
          <a:p>
            <a:pPr>
              <a:buSzPts val="1400"/>
            </a:pPr>
            <a:r>
              <a:rPr lang="en-US" sz="1400" b="0" i="0" u="none" strike="noStrike" cap="none" dirty="0">
                <a:solidFill>
                  <a:srgbClr val="FFFFFF"/>
                </a:solidFill>
                <a:latin typeface="Open Sans SemiBold"/>
                <a:ea typeface="Open Sans SemiBold"/>
                <a:cs typeface="Open Sans SemiBold"/>
                <a:sym typeface="Open Sans SemiBold"/>
              </a:rPr>
              <a:t>CIS </a:t>
            </a:r>
            <a:r>
              <a:rPr lang="en-US" dirty="0">
                <a:solidFill>
                  <a:srgbClr val="FFFFFF"/>
                </a:solidFill>
                <a:latin typeface="Open Sans SemiBold"/>
                <a:ea typeface="Open Sans SemiBold"/>
                <a:cs typeface="Open Sans SemiBold"/>
                <a:sym typeface="Open Sans SemiBold"/>
              </a:rPr>
              <a:t>421/521 </a:t>
            </a:r>
            <a:r>
              <a:rPr lang="en-US" sz="1400" b="0" i="0" u="none" strike="noStrike" cap="none" dirty="0">
                <a:solidFill>
                  <a:srgbClr val="FFFFFF"/>
                </a:solidFill>
                <a:latin typeface="Open Sans SemiBold"/>
                <a:ea typeface="Open Sans SemiBold"/>
                <a:cs typeface="Open Sans SemiBold"/>
                <a:sym typeface="Open Sans SemiBold"/>
              </a:rPr>
              <a:t> |</a:t>
            </a:r>
            <a:r>
              <a:rPr lang="en-US" dirty="0">
                <a:solidFill>
                  <a:srgbClr val="FFFFFF"/>
                </a:solidFill>
                <a:latin typeface="Open Sans SemiBold"/>
                <a:ea typeface="Open Sans SemiBold"/>
                <a:cs typeface="Open Sans SemiBold"/>
                <a:sym typeface="Open Sans SemiBold"/>
              </a:rPr>
              <a:t>  4</a:t>
            </a:r>
            <a:endParaRPr sz="1400" b="0" i="0" u="none" strike="noStrike" cap="none" dirty="0">
              <a:solidFill>
                <a:srgbClr val="FFFFFF"/>
              </a:solidFill>
              <a:latin typeface="Open Sans SemiBold"/>
              <a:ea typeface="Open Sans SemiBold"/>
              <a:cs typeface="Open Sans SemiBold"/>
              <a:sym typeface="Open Sans SemiBold"/>
            </a:endParaRPr>
          </a:p>
        </p:txBody>
      </p:sp>
      <p:sp>
        <p:nvSpPr>
          <p:cNvPr id="82" name="Google Shape;82;g92b3bf485b_0_0"/>
          <p:cNvSpPr txBox="1">
            <a:spLocks noGrp="1"/>
          </p:cNvSpPr>
          <p:nvPr>
            <p:ph type="body" idx="2"/>
          </p:nvPr>
        </p:nvSpPr>
        <p:spPr>
          <a:xfrm>
            <a:off x="399673" y="486177"/>
            <a:ext cx="11476376" cy="651000"/>
          </a:xfrm>
          <a:prstGeom prst="rect">
            <a:avLst/>
          </a:prstGeom>
          <a:noFill/>
          <a:ln>
            <a:noFill/>
          </a:ln>
        </p:spPr>
        <p:txBody>
          <a:bodyPr spcFirstLastPara="1" wrap="square" lIns="91425" tIns="45700" rIns="91425" bIns="45700" anchor="t" anchorCtr="0">
            <a:noAutofit/>
          </a:bodyPr>
          <a:lstStyle/>
          <a:p>
            <a:pPr marL="0" indent="0">
              <a:spcBef>
                <a:spcPts val="0"/>
              </a:spcBef>
              <a:buClr>
                <a:schemeClr val="accent1"/>
              </a:buClr>
            </a:pPr>
            <a:r>
              <a:rPr lang="en-US" sz="3400" dirty="0"/>
              <a:t>Ratings of human and computer chess champions</a:t>
            </a:r>
            <a:endParaRPr lang="en-US" dirty="0"/>
          </a:p>
        </p:txBody>
      </p:sp>
      <p:pic>
        <p:nvPicPr>
          <p:cNvPr id="86" name="Google Shape;86;g92b3bf485b_0_0"/>
          <p:cNvPicPr preferRelativeResize="0"/>
          <p:nvPr/>
        </p:nvPicPr>
        <p:blipFill rotWithShape="1">
          <a:blip r:embed="rId4">
            <a:alphaModFix/>
          </a:blip>
          <a:srcRect l="46493" t="230" r="43071" b="-230"/>
          <a:stretch/>
        </p:blipFill>
        <p:spPr>
          <a:xfrm>
            <a:off x="11603925" y="0"/>
            <a:ext cx="590700" cy="3772950"/>
          </a:xfrm>
          <a:prstGeom prst="rect">
            <a:avLst/>
          </a:prstGeom>
          <a:noFill/>
          <a:ln>
            <a:noFill/>
          </a:ln>
        </p:spPr>
      </p:pic>
      <p:sp>
        <p:nvSpPr>
          <p:cNvPr id="87" name="Google Shape;87;g92b3bf485b_0_0"/>
          <p:cNvSpPr/>
          <p:nvPr/>
        </p:nvSpPr>
        <p:spPr>
          <a:xfrm>
            <a:off x="11603919" y="3696759"/>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6" name="TextBox 5">
            <a:extLst>
              <a:ext uri="{FF2B5EF4-FFF2-40B4-BE49-F238E27FC236}">
                <a16:creationId xmlns:a16="http://schemas.microsoft.com/office/drawing/2014/main" id="{D361285B-A25C-4391-9C7C-0969EBF8580E}"/>
              </a:ext>
            </a:extLst>
          </p:cNvPr>
          <p:cNvSpPr txBox="1"/>
          <p:nvPr/>
        </p:nvSpPr>
        <p:spPr>
          <a:xfrm>
            <a:off x="4634753" y="6005072"/>
            <a:ext cx="6738897"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i="1" dirty="0"/>
              <a:t>https://</a:t>
            </a:r>
            <a:r>
              <a:rPr lang="en-US" i="1" dirty="0" err="1"/>
              <a:t>srconstantin.wordpress.com</a:t>
            </a:r>
            <a:r>
              <a:rPr lang="en-US" i="1" dirty="0"/>
              <a:t>/2017/01/28/performance-trends-in-ai/</a:t>
            </a:r>
            <a:endParaRPr lang="en-US" dirty="0"/>
          </a:p>
          <a:p>
            <a:pPr algn="l"/>
            <a:endParaRPr lang="en-US" dirty="0"/>
          </a:p>
        </p:txBody>
      </p:sp>
    </p:spTree>
    <p:extLst>
      <p:ext uri="{BB962C8B-B14F-4D97-AF65-F5344CB8AC3E}">
        <p14:creationId xmlns:p14="http://schemas.microsoft.com/office/powerpoint/2010/main" val="55163905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72" name="Rounded Rectangle 58">
            <a:extLst>
              <a:ext uri="{FF2B5EF4-FFF2-40B4-BE49-F238E27FC236}">
                <a16:creationId xmlns:a16="http://schemas.microsoft.com/office/drawing/2014/main" id="{EF1F8FB1-77A7-470B-8369-70912ABFE2F7}"/>
              </a:ext>
            </a:extLst>
          </p:cNvPr>
          <p:cNvSpPr/>
          <p:nvPr/>
        </p:nvSpPr>
        <p:spPr>
          <a:xfrm>
            <a:off x="226219" y="3683366"/>
            <a:ext cx="5262559" cy="2187826"/>
          </a:xfrm>
          <a:prstGeom prst="roundRect">
            <a:avLst/>
          </a:prstGeom>
          <a:solidFill>
            <a:srgbClr val="0066CC">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16" name="Content Placeholder 2">
            <a:extLst>
              <a:ext uri="{FF2B5EF4-FFF2-40B4-BE49-F238E27FC236}">
                <a16:creationId xmlns:a16="http://schemas.microsoft.com/office/drawing/2014/main" id="{1A0EBC81-D24D-B942-AB58-A4FD3979981F}"/>
              </a:ext>
            </a:extLst>
          </p:cNvPr>
          <p:cNvSpPr txBox="1">
            <a:spLocks/>
          </p:cNvSpPr>
          <p:nvPr/>
        </p:nvSpPr>
        <p:spPr bwMode="auto">
          <a:xfrm>
            <a:off x="226219" y="3653883"/>
            <a:ext cx="5262559" cy="2247425"/>
          </a:xfrm>
          <a:prstGeom prst="rect">
            <a:avLst/>
          </a:prstGeom>
          <a:noFill/>
          <a:ln w="9525">
            <a:noFill/>
            <a:miter lim="800000"/>
            <a:headEnd/>
            <a:tailEnd/>
          </a:ln>
        </p:spPr>
        <p:txBody>
          <a:bodyPr vert="horz" wrap="square" lIns="68577" tIns="34289" rIns="68577" bIns="34289" numCol="1" anchor="t" anchorCtr="0" compatLnSpc="1">
            <a:prstTxWarp prst="textNoShape">
              <a:avLst/>
            </a:prstTxWarp>
          </a:bodyPr>
          <a:lstStyle/>
          <a:p>
            <a:pPr marL="257162" indent="-257162" defTabSz="685800" eaLnBrk="1" hangingPunct="1">
              <a:lnSpc>
                <a:spcPct val="80000"/>
              </a:lnSpc>
              <a:spcBef>
                <a:spcPts val="900"/>
              </a:spcBef>
              <a:buClr>
                <a:schemeClr val="accent2"/>
              </a:buClr>
              <a:defRPr/>
            </a:pPr>
            <a:endParaRPr lang="en-US" sz="825" kern="0" dirty="0">
              <a:solidFill>
                <a:srgbClr val="00B0F0"/>
              </a:solidFill>
              <a:latin typeface="Roboto Mono" panose="020B0604020202020204" charset="0"/>
              <a:ea typeface="Roboto Mono" panose="020B0604020202020204" charset="0"/>
              <a:cs typeface="+mn-cs"/>
            </a:endParaRPr>
          </a:p>
          <a:p>
            <a:pPr marL="257162" indent="-257162" defTabSz="685800" eaLnBrk="1" hangingPunct="1">
              <a:lnSpc>
                <a:spcPct val="80000"/>
              </a:lnSpc>
              <a:spcBef>
                <a:spcPts val="900"/>
              </a:spcBef>
              <a:buClr>
                <a:schemeClr val="accent2"/>
              </a:buClr>
              <a:defRPr/>
            </a:pPr>
            <a:r>
              <a:rPr lang="en-US" sz="1800" kern="0" dirty="0">
                <a:solidFill>
                  <a:srgbClr val="0070C0"/>
                </a:solidFill>
                <a:latin typeface="Roboto Mono" panose="020B0604020202020204" charset="0"/>
                <a:ea typeface="Roboto Mono" panose="020B0604020202020204" charset="0"/>
                <a:cs typeface="+mn-cs"/>
              </a:rPr>
              <a:t>def max-value(state):</a:t>
            </a:r>
          </a:p>
          <a:p>
            <a:pPr marL="557185" lvl="1" indent="-214303" defTabSz="685800" eaLnBrk="1" hangingPunct="1">
              <a:lnSpc>
                <a:spcPct val="80000"/>
              </a:lnSpc>
              <a:spcBef>
                <a:spcPct val="20000"/>
              </a:spcBef>
              <a:buClr>
                <a:schemeClr val="tx1"/>
              </a:buClr>
              <a:defRPr/>
            </a:pPr>
            <a:r>
              <a:rPr lang="en-US" sz="1800" b="1" dirty="0">
                <a:latin typeface="Roboto Mono" panose="020B0604020202020204" charset="0"/>
                <a:ea typeface="Roboto Mono" panose="020B0604020202020204" charset="0"/>
              </a:rPr>
              <a:t>i</a:t>
            </a:r>
            <a:r>
              <a:rPr lang="en-US" sz="1800" b="1" kern="0" dirty="0">
                <a:latin typeface="Roboto Mono" panose="020B0604020202020204" charset="0"/>
                <a:ea typeface="Roboto Mono" panose="020B0604020202020204" charset="0"/>
              </a:rPr>
              <a:t>f the state is a terminal state:</a:t>
            </a:r>
          </a:p>
          <a:p>
            <a:pPr marL="557185" lvl="1" indent="-214303" defTabSz="685800" eaLnBrk="1" hangingPunct="1">
              <a:lnSpc>
                <a:spcPct val="80000"/>
              </a:lnSpc>
              <a:spcBef>
                <a:spcPct val="20000"/>
              </a:spcBef>
              <a:buClr>
                <a:schemeClr val="tx1"/>
              </a:buClr>
              <a:defRPr/>
            </a:pPr>
            <a:r>
              <a:rPr lang="en-US" sz="1800" b="1" dirty="0">
                <a:latin typeface="Roboto Mono" panose="020B0604020202020204" charset="0"/>
                <a:ea typeface="Roboto Mono" panose="020B0604020202020204" charset="0"/>
              </a:rPr>
              <a:t>		 return the state’s utility</a:t>
            </a:r>
            <a:endParaRPr lang="en-US" sz="1800" b="1" kern="0" dirty="0">
              <a:latin typeface="Roboto Mono" panose="020B0604020202020204" charset="0"/>
              <a:ea typeface="Roboto Mono" panose="020B0604020202020204" charset="0"/>
            </a:endParaRPr>
          </a:p>
          <a:p>
            <a:pPr marL="557185" lvl="1" indent="-214303" defTabSz="685800" eaLnBrk="1" hangingPunct="1">
              <a:lnSpc>
                <a:spcPct val="80000"/>
              </a:lnSpc>
              <a:spcBef>
                <a:spcPct val="20000"/>
              </a:spcBef>
              <a:buClr>
                <a:schemeClr val="tx1"/>
              </a:buClr>
              <a:defRPr/>
            </a:pPr>
            <a:r>
              <a:rPr lang="en-US" sz="1800" kern="0" dirty="0">
                <a:latin typeface="Roboto Mono" panose="020B0604020202020204" charset="0"/>
                <a:ea typeface="Roboto Mono" panose="020B0604020202020204" charset="0"/>
              </a:rPr>
              <a:t>initialize v = </a:t>
            </a:r>
            <a:r>
              <a:rPr lang="en-US" sz="1800" kern="0" dirty="0">
                <a:latin typeface="Roboto Mono" panose="020B0604020202020204" charset="0"/>
                <a:ea typeface="Roboto Mono" panose="020B0604020202020204" charset="0"/>
                <a:cs typeface="Times New Roman" pitchFamily="18" charset="0"/>
              </a:rPr>
              <a:t>-∞</a:t>
            </a:r>
          </a:p>
          <a:p>
            <a:pPr marL="557185" lvl="1" indent="-214303" defTabSz="685800" eaLnBrk="1" hangingPunct="1">
              <a:lnSpc>
                <a:spcPct val="80000"/>
              </a:lnSpc>
              <a:spcBef>
                <a:spcPct val="20000"/>
              </a:spcBef>
              <a:buClr>
                <a:schemeClr val="tx1"/>
              </a:buClr>
              <a:defRPr/>
            </a:pPr>
            <a:r>
              <a:rPr lang="en-US" sz="1800" kern="0" dirty="0">
                <a:latin typeface="Roboto Mono" panose="020B0604020202020204" charset="0"/>
                <a:ea typeface="Roboto Mono" panose="020B0604020202020204" charset="0"/>
              </a:rPr>
              <a:t>for each successor of state:</a:t>
            </a:r>
          </a:p>
          <a:p>
            <a:pPr marL="857207" lvl="2" indent="-171442" defTabSz="685800" eaLnBrk="1" hangingPunct="1">
              <a:lnSpc>
                <a:spcPct val="80000"/>
              </a:lnSpc>
              <a:spcBef>
                <a:spcPct val="20000"/>
              </a:spcBef>
              <a:buClr>
                <a:schemeClr val="accent2"/>
              </a:buClr>
              <a:defRPr/>
            </a:pPr>
            <a:r>
              <a:rPr lang="en-US" sz="1800" kern="0" dirty="0">
                <a:latin typeface="Roboto Mono" panose="020B0604020202020204" charset="0"/>
                <a:ea typeface="Roboto Mono" panose="020B0604020202020204" charset="0"/>
              </a:rPr>
              <a:t>v = max(v, </a:t>
            </a:r>
            <a:r>
              <a:rPr lang="en-US" sz="1800" kern="0" dirty="0">
                <a:solidFill>
                  <a:srgbClr val="C00000"/>
                </a:solidFill>
                <a:latin typeface="Roboto Mono" panose="020B0604020202020204" charset="0"/>
                <a:ea typeface="Roboto Mono" panose="020B0604020202020204" charset="0"/>
              </a:rPr>
              <a:t>min-value(successor)</a:t>
            </a:r>
            <a:r>
              <a:rPr lang="en-US" sz="1800" kern="0" dirty="0">
                <a:latin typeface="Roboto Mono" panose="020B0604020202020204" charset="0"/>
                <a:ea typeface="Roboto Mono" panose="020B0604020202020204" charset="0"/>
              </a:rPr>
              <a:t>)</a:t>
            </a:r>
          </a:p>
          <a:p>
            <a:pPr marL="557185" lvl="1" indent="-214303" defTabSz="685800" eaLnBrk="1" hangingPunct="1">
              <a:lnSpc>
                <a:spcPct val="80000"/>
              </a:lnSpc>
              <a:spcBef>
                <a:spcPct val="20000"/>
              </a:spcBef>
              <a:buClr>
                <a:schemeClr val="tx1"/>
              </a:buClr>
              <a:defRPr/>
            </a:pPr>
            <a:r>
              <a:rPr lang="en-US" sz="1800" kern="0" dirty="0">
                <a:latin typeface="Roboto Mono" panose="020B0604020202020204" charset="0"/>
                <a:ea typeface="Roboto Mono" panose="020B0604020202020204" charset="0"/>
              </a:rPr>
              <a:t>return v</a:t>
            </a:r>
          </a:p>
        </p:txBody>
      </p:sp>
      <p:sp>
        <p:nvSpPr>
          <p:cNvPr id="63" name="Google Shape;63;p2"/>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dirty="0">
                <a:sym typeface="Symbol" pitchFamily="18" charset="2"/>
              </a:rPr>
              <a:t>Minimax Example</a:t>
            </a:r>
            <a:endParaRPr sz="3400" b="1" dirty="0">
              <a:solidFill>
                <a:srgbClr val="370661"/>
              </a:solidFill>
              <a:latin typeface="Open Sans"/>
              <a:ea typeface="Open Sans"/>
              <a:cs typeface="Open Sans"/>
              <a:sym typeface="Open Sans"/>
            </a:endParaRPr>
          </a:p>
        </p:txBody>
      </p:sp>
      <p:sp>
        <p:nvSpPr>
          <p:cNvPr id="34" name="AutoShape 4">
            <a:extLst>
              <a:ext uri="{FF2B5EF4-FFF2-40B4-BE49-F238E27FC236}">
                <a16:creationId xmlns:a16="http://schemas.microsoft.com/office/drawing/2014/main" id="{E736D7FF-BD34-4A88-84A3-1D8F37182FDE}"/>
              </a:ext>
            </a:extLst>
          </p:cNvPr>
          <p:cNvSpPr>
            <a:spLocks noChangeArrowheads="1"/>
          </p:cNvSpPr>
          <p:nvPr/>
        </p:nvSpPr>
        <p:spPr bwMode="auto">
          <a:xfrm>
            <a:off x="5601494" y="1137177"/>
            <a:ext cx="381000" cy="359477"/>
          </a:xfrm>
          <a:prstGeom prst="triangle">
            <a:avLst>
              <a:gd name="adj" fmla="val 50000"/>
            </a:avLst>
          </a:prstGeom>
          <a:solidFill>
            <a:srgbClr val="CCECFF"/>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sp>
        <p:nvSpPr>
          <p:cNvPr id="74" name="Left-Right Arrow 62">
            <a:extLst>
              <a:ext uri="{FF2B5EF4-FFF2-40B4-BE49-F238E27FC236}">
                <a16:creationId xmlns:a16="http://schemas.microsoft.com/office/drawing/2014/main" id="{8162E336-5288-4360-8E22-242E50D27588}"/>
              </a:ext>
            </a:extLst>
          </p:cNvPr>
          <p:cNvSpPr/>
          <p:nvPr/>
        </p:nvSpPr>
        <p:spPr>
          <a:xfrm>
            <a:off x="5503070" y="4337488"/>
            <a:ext cx="742950" cy="514350"/>
          </a:xfrm>
          <a:prstGeom prst="leftRightArrow">
            <a:avLst/>
          </a:prstGeom>
          <a:solidFill>
            <a:srgbClr val="BD92D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75" name="Picture 74" descr="TP_tmp.png">
            <a:extLst>
              <a:ext uri="{FF2B5EF4-FFF2-40B4-BE49-F238E27FC236}">
                <a16:creationId xmlns:a16="http://schemas.microsoft.com/office/drawing/2014/main" id="{38160B1A-2555-4CA1-A742-52F596673E60}"/>
              </a:ext>
            </a:extLst>
          </p:cNvPr>
          <p:cNvPicPr>
            <a:picLocks noChangeAspect="1"/>
          </p:cNvPicPr>
          <p:nvPr>
            <p:custDataLst>
              <p:tags r:id="rId1"/>
            </p:custDataLst>
          </p:nvPr>
        </p:nvPicPr>
        <p:blipFill>
          <a:blip r:embed="rId5" cstate="print"/>
          <a:stretch>
            <a:fillRect/>
          </a:stretch>
        </p:blipFill>
        <p:spPr bwMode="auto">
          <a:xfrm>
            <a:off x="1315244" y="5924915"/>
            <a:ext cx="3143249" cy="491900"/>
          </a:xfrm>
          <a:prstGeom prst="rect">
            <a:avLst/>
          </a:prstGeom>
          <a:noFill/>
          <a:ln/>
          <a:effectLst/>
        </p:spPr>
      </p:pic>
      <p:pic>
        <p:nvPicPr>
          <p:cNvPr id="76" name="Picture 75" descr="TP_tmp.png">
            <a:extLst>
              <a:ext uri="{FF2B5EF4-FFF2-40B4-BE49-F238E27FC236}">
                <a16:creationId xmlns:a16="http://schemas.microsoft.com/office/drawing/2014/main" id="{A30B546D-18AD-4561-86FC-06C44687E357}"/>
              </a:ext>
            </a:extLst>
          </p:cNvPr>
          <p:cNvPicPr>
            <a:picLocks noChangeAspect="1"/>
          </p:cNvPicPr>
          <p:nvPr>
            <p:custDataLst>
              <p:tags r:id="rId2"/>
            </p:custDataLst>
          </p:nvPr>
        </p:nvPicPr>
        <p:blipFill>
          <a:blip r:embed="rId6" cstate="print"/>
          <a:stretch>
            <a:fillRect/>
          </a:stretch>
        </p:blipFill>
        <p:spPr bwMode="auto">
          <a:xfrm>
            <a:off x="7458867" y="5924915"/>
            <a:ext cx="3143251" cy="491900"/>
          </a:xfrm>
          <a:prstGeom prst="rect">
            <a:avLst/>
          </a:prstGeom>
          <a:noFill/>
          <a:ln/>
          <a:effectLst/>
        </p:spPr>
      </p:pic>
      <p:sp>
        <p:nvSpPr>
          <p:cNvPr id="18" name="TextBox 17">
            <a:extLst>
              <a:ext uri="{FF2B5EF4-FFF2-40B4-BE49-F238E27FC236}">
                <a16:creationId xmlns:a16="http://schemas.microsoft.com/office/drawing/2014/main" id="{97FA6B95-38DB-164F-A3BB-D53340EB840C}"/>
              </a:ext>
            </a:extLst>
          </p:cNvPr>
          <p:cNvSpPr txBox="1"/>
          <p:nvPr/>
        </p:nvSpPr>
        <p:spPr>
          <a:xfrm>
            <a:off x="6162805" y="1590805"/>
            <a:ext cx="184731" cy="307777"/>
          </a:xfrm>
          <a:prstGeom prst="rect">
            <a:avLst/>
          </a:prstGeom>
          <a:noFill/>
        </p:spPr>
        <p:txBody>
          <a:bodyPr wrap="none" rtlCol="0">
            <a:spAutoFit/>
          </a:bodyPr>
          <a:lstStyle/>
          <a:p>
            <a:endParaRPr lang="en-US" dirty="0"/>
          </a:p>
        </p:txBody>
      </p:sp>
      <p:sp>
        <p:nvSpPr>
          <p:cNvPr id="117" name="Rounded Rectangle 59">
            <a:extLst>
              <a:ext uri="{FF2B5EF4-FFF2-40B4-BE49-F238E27FC236}">
                <a16:creationId xmlns:a16="http://schemas.microsoft.com/office/drawing/2014/main" id="{D1FC192F-F2B3-DB4F-AA60-EB20B2A00134}"/>
              </a:ext>
            </a:extLst>
          </p:cNvPr>
          <p:cNvSpPr/>
          <p:nvPr/>
        </p:nvSpPr>
        <p:spPr>
          <a:xfrm>
            <a:off x="6260312" y="3693618"/>
            <a:ext cx="5262561" cy="2169928"/>
          </a:xfrm>
          <a:prstGeom prst="roundRect">
            <a:avLst/>
          </a:prstGeom>
          <a:solidFill>
            <a:srgbClr val="F6D7D9"/>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18" name="Content Placeholder 2">
            <a:extLst>
              <a:ext uri="{FF2B5EF4-FFF2-40B4-BE49-F238E27FC236}">
                <a16:creationId xmlns:a16="http://schemas.microsoft.com/office/drawing/2014/main" id="{0E2FAB55-9DBB-204F-8914-720EA7BBC647}"/>
              </a:ext>
            </a:extLst>
          </p:cNvPr>
          <p:cNvSpPr txBox="1">
            <a:spLocks/>
          </p:cNvSpPr>
          <p:nvPr/>
        </p:nvSpPr>
        <p:spPr bwMode="auto">
          <a:xfrm>
            <a:off x="6317463" y="3896818"/>
            <a:ext cx="5205410" cy="1974374"/>
          </a:xfrm>
          <a:prstGeom prst="rect">
            <a:avLst/>
          </a:prstGeom>
          <a:noFill/>
          <a:ln w="9525">
            <a:noFill/>
            <a:miter lim="800000"/>
            <a:headEnd/>
            <a:tailEnd/>
          </a:ln>
        </p:spPr>
        <p:txBody>
          <a:bodyPr vert="horz" wrap="square" lIns="68577" tIns="34289" rIns="68577" bIns="34289" numCol="1" anchor="t" anchorCtr="0" compatLnSpc="1">
            <a:prstTxWarp prst="textNoShape">
              <a:avLst/>
            </a:prstTxWarp>
          </a:bodyPr>
          <a:lstStyle/>
          <a:p>
            <a:pPr marL="257162" indent="-257162" defTabSz="685800" eaLnBrk="1" hangingPunct="1">
              <a:lnSpc>
                <a:spcPct val="80000"/>
              </a:lnSpc>
              <a:spcBef>
                <a:spcPts val="900"/>
              </a:spcBef>
              <a:buClr>
                <a:schemeClr val="accent2"/>
              </a:buClr>
              <a:defRPr/>
            </a:pPr>
            <a:r>
              <a:rPr lang="en-US" sz="1800" kern="0" dirty="0">
                <a:solidFill>
                  <a:srgbClr val="C00000"/>
                </a:solidFill>
                <a:latin typeface="Roboto Mono" panose="020B0604020202020204" charset="0"/>
                <a:ea typeface="Roboto Mono" panose="020B0604020202020204" charset="0"/>
                <a:cs typeface="+mn-cs"/>
              </a:rPr>
              <a:t>def min-value(state):</a:t>
            </a:r>
          </a:p>
          <a:p>
            <a:pPr marL="557185" lvl="1" indent="-214303" defTabSz="685800" eaLnBrk="1" hangingPunct="1">
              <a:lnSpc>
                <a:spcPct val="80000"/>
              </a:lnSpc>
              <a:spcBef>
                <a:spcPct val="20000"/>
              </a:spcBef>
              <a:buClr>
                <a:schemeClr val="tx1"/>
              </a:buClr>
              <a:defRPr/>
            </a:pPr>
            <a:r>
              <a:rPr lang="en-US" sz="1800" dirty="0">
                <a:latin typeface="Roboto Mono" panose="020B0604020202020204" charset="0"/>
                <a:ea typeface="Roboto Mono" panose="020B0604020202020204" charset="0"/>
              </a:rPr>
              <a:t>i</a:t>
            </a:r>
            <a:r>
              <a:rPr lang="en-US" sz="1800" kern="0" dirty="0">
                <a:latin typeface="Roboto Mono" panose="020B0604020202020204" charset="0"/>
                <a:ea typeface="Roboto Mono" panose="020B0604020202020204" charset="0"/>
              </a:rPr>
              <a:t>f the state is a terminal state:</a:t>
            </a:r>
          </a:p>
          <a:p>
            <a:pPr marL="557185" lvl="1" indent="-214303" defTabSz="685800" eaLnBrk="1" hangingPunct="1">
              <a:lnSpc>
                <a:spcPct val="80000"/>
              </a:lnSpc>
              <a:spcBef>
                <a:spcPct val="20000"/>
              </a:spcBef>
              <a:buClr>
                <a:schemeClr val="tx1"/>
              </a:buClr>
              <a:defRPr/>
            </a:pPr>
            <a:r>
              <a:rPr lang="en-US" sz="1800" dirty="0">
                <a:latin typeface="Roboto Mono" panose="020B0604020202020204" charset="0"/>
                <a:ea typeface="Roboto Mono" panose="020B0604020202020204" charset="0"/>
              </a:rPr>
              <a:t>		 return the state’s utility</a:t>
            </a:r>
            <a:endParaRPr lang="en-US" sz="1800" kern="0" dirty="0">
              <a:latin typeface="Roboto Mono" panose="020B0604020202020204" charset="0"/>
              <a:ea typeface="Roboto Mono" panose="020B0604020202020204" charset="0"/>
            </a:endParaRPr>
          </a:p>
          <a:p>
            <a:pPr marL="557185" lvl="1" indent="-214303" defTabSz="685800" eaLnBrk="1" hangingPunct="1">
              <a:lnSpc>
                <a:spcPct val="80000"/>
              </a:lnSpc>
              <a:spcBef>
                <a:spcPct val="20000"/>
              </a:spcBef>
              <a:buClr>
                <a:schemeClr val="tx1"/>
              </a:buClr>
              <a:defRPr/>
            </a:pPr>
            <a:r>
              <a:rPr lang="en-US" sz="1800" kern="0" dirty="0">
                <a:latin typeface="Roboto Mono" panose="020B0604020202020204" charset="0"/>
                <a:ea typeface="Roboto Mono" panose="020B0604020202020204" charset="0"/>
              </a:rPr>
              <a:t>initialize v = </a:t>
            </a:r>
            <a:r>
              <a:rPr lang="en-US" sz="1800" kern="0" dirty="0">
                <a:latin typeface="Roboto Mono" panose="020B0604020202020204" charset="0"/>
                <a:ea typeface="Roboto Mono" panose="020B0604020202020204" charset="0"/>
                <a:cs typeface="Times New Roman" pitchFamily="18" charset="0"/>
              </a:rPr>
              <a:t>+∞</a:t>
            </a:r>
          </a:p>
          <a:p>
            <a:pPr marL="557185" lvl="1" indent="-214303" defTabSz="685800" eaLnBrk="1" hangingPunct="1">
              <a:lnSpc>
                <a:spcPct val="80000"/>
              </a:lnSpc>
              <a:spcBef>
                <a:spcPct val="20000"/>
              </a:spcBef>
              <a:buClr>
                <a:schemeClr val="tx1"/>
              </a:buClr>
              <a:defRPr/>
            </a:pPr>
            <a:r>
              <a:rPr lang="en-US" sz="1800" kern="0" dirty="0">
                <a:latin typeface="Roboto Mono" panose="020B0604020202020204" charset="0"/>
                <a:ea typeface="Roboto Mono" panose="020B0604020202020204" charset="0"/>
              </a:rPr>
              <a:t>for each successor of state:</a:t>
            </a:r>
          </a:p>
          <a:p>
            <a:pPr marL="857207" lvl="2" indent="-171442" defTabSz="685800" eaLnBrk="1" hangingPunct="1">
              <a:lnSpc>
                <a:spcPct val="80000"/>
              </a:lnSpc>
              <a:spcBef>
                <a:spcPct val="20000"/>
              </a:spcBef>
              <a:buClr>
                <a:schemeClr val="accent2"/>
              </a:buClr>
              <a:defRPr/>
            </a:pPr>
            <a:r>
              <a:rPr lang="en-US" sz="1800" kern="0" dirty="0">
                <a:latin typeface="Roboto Mono" panose="020B0604020202020204" charset="0"/>
                <a:ea typeface="Roboto Mono" panose="020B0604020202020204" charset="0"/>
              </a:rPr>
              <a:t>v = min(v, </a:t>
            </a:r>
            <a:r>
              <a:rPr lang="en-US" sz="1800" kern="0" dirty="0">
                <a:solidFill>
                  <a:srgbClr val="0070C0"/>
                </a:solidFill>
                <a:latin typeface="Roboto Mono" panose="020B0604020202020204" charset="0"/>
                <a:ea typeface="Roboto Mono" panose="020B0604020202020204" charset="0"/>
              </a:rPr>
              <a:t>max-value(successor)</a:t>
            </a:r>
            <a:r>
              <a:rPr lang="en-US" sz="1800" kern="0" dirty="0">
                <a:latin typeface="Roboto Mono" panose="020B0604020202020204" charset="0"/>
                <a:ea typeface="Roboto Mono" panose="020B0604020202020204" charset="0"/>
              </a:rPr>
              <a:t>)</a:t>
            </a:r>
          </a:p>
          <a:p>
            <a:pPr marL="557185" lvl="1" indent="-214303" defTabSz="685800" eaLnBrk="1" hangingPunct="1">
              <a:lnSpc>
                <a:spcPct val="80000"/>
              </a:lnSpc>
              <a:spcBef>
                <a:spcPct val="20000"/>
              </a:spcBef>
              <a:buClr>
                <a:schemeClr val="tx1"/>
              </a:buClr>
              <a:defRPr/>
            </a:pPr>
            <a:r>
              <a:rPr lang="en-US" sz="1800" kern="0" dirty="0">
                <a:latin typeface="Roboto Mono" panose="020B0604020202020204" charset="0"/>
                <a:ea typeface="Roboto Mono" panose="020B0604020202020204" charset="0"/>
              </a:rPr>
              <a:t>return v</a:t>
            </a:r>
          </a:p>
        </p:txBody>
      </p:sp>
      <p:sp>
        <p:nvSpPr>
          <p:cNvPr id="55" name="Rectangle 54">
            <a:extLst>
              <a:ext uri="{FF2B5EF4-FFF2-40B4-BE49-F238E27FC236}">
                <a16:creationId xmlns:a16="http://schemas.microsoft.com/office/drawing/2014/main" id="{57B21973-64B2-0742-8D01-54B4212A8EE6}"/>
              </a:ext>
            </a:extLst>
          </p:cNvPr>
          <p:cNvSpPr/>
          <p:nvPr/>
        </p:nvSpPr>
        <p:spPr>
          <a:xfrm>
            <a:off x="6246020" y="3605421"/>
            <a:ext cx="6246020" cy="2811394"/>
          </a:xfrm>
          <a:prstGeom prst="rect">
            <a:avLst/>
          </a:prstGeom>
          <a:solidFill>
            <a:schemeClr val="bg1">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79C2D59-9E92-CF4E-9236-85AA2AEBC004}"/>
              </a:ext>
            </a:extLst>
          </p:cNvPr>
          <p:cNvSpPr/>
          <p:nvPr/>
        </p:nvSpPr>
        <p:spPr>
          <a:xfrm>
            <a:off x="5222345" y="1149868"/>
            <a:ext cx="399468" cy="307777"/>
          </a:xfrm>
          <a:prstGeom prst="rect">
            <a:avLst/>
          </a:prstGeom>
        </p:spPr>
        <p:txBody>
          <a:bodyPr wrap="none">
            <a:spAutoFit/>
          </a:bodyPr>
          <a:lstStyle/>
          <a:p>
            <a:r>
              <a:rPr lang="en-US" dirty="0">
                <a:latin typeface="Roboto Mono" panose="020B0604020202020204" charset="0"/>
                <a:ea typeface="Roboto Mono" panose="020B0604020202020204" charset="0"/>
                <a:cs typeface="Times New Roman" pitchFamily="18" charset="0"/>
              </a:rPr>
              <a:t>-∞</a:t>
            </a:r>
            <a:endParaRPr lang="en-US" dirty="0"/>
          </a:p>
        </p:txBody>
      </p:sp>
      <p:sp>
        <p:nvSpPr>
          <p:cNvPr id="14" name="AutoShape 6">
            <a:extLst>
              <a:ext uri="{FF2B5EF4-FFF2-40B4-BE49-F238E27FC236}">
                <a16:creationId xmlns:a16="http://schemas.microsoft.com/office/drawing/2014/main" id="{05349203-CB67-5C4A-B0EC-246ED83E1B0A}"/>
              </a:ext>
            </a:extLst>
          </p:cNvPr>
          <p:cNvSpPr>
            <a:spLocks noChangeArrowheads="1"/>
          </p:cNvSpPr>
          <p:nvPr/>
        </p:nvSpPr>
        <p:spPr bwMode="auto">
          <a:xfrm flipV="1">
            <a:off x="3315494" y="2103965"/>
            <a:ext cx="381000" cy="330902"/>
          </a:xfrm>
          <a:prstGeom prst="triangle">
            <a:avLst>
              <a:gd name="adj" fmla="val 50000"/>
            </a:avLst>
          </a:prstGeom>
          <a:solidFill>
            <a:srgbClr val="FF9A99"/>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cxnSp>
        <p:nvCxnSpPr>
          <p:cNvPr id="15" name="AutoShape 7">
            <a:extLst>
              <a:ext uri="{FF2B5EF4-FFF2-40B4-BE49-F238E27FC236}">
                <a16:creationId xmlns:a16="http://schemas.microsoft.com/office/drawing/2014/main" id="{C6C3AF7C-5779-ED49-8CCE-0B7DB7D74164}"/>
              </a:ext>
            </a:extLst>
          </p:cNvPr>
          <p:cNvCxnSpPr>
            <a:cxnSpLocks noChangeShapeType="1"/>
            <a:endCxn id="14" idx="3"/>
          </p:cNvCxnSpPr>
          <p:nvPr/>
        </p:nvCxnSpPr>
        <p:spPr bwMode="auto">
          <a:xfrm flipH="1">
            <a:off x="3505994" y="1496654"/>
            <a:ext cx="2286000" cy="607311"/>
          </a:xfrm>
          <a:prstGeom prst="straightConnector1">
            <a:avLst/>
          </a:prstGeom>
          <a:noFill/>
          <a:ln w="12700">
            <a:solidFill>
              <a:schemeClr val="tx1"/>
            </a:solidFill>
            <a:round/>
            <a:headEnd/>
            <a:tailEnd type="triangle" w="med" len="med"/>
          </a:ln>
        </p:spPr>
      </p:cxnSp>
      <p:sp>
        <p:nvSpPr>
          <p:cNvPr id="16" name="AutoShape 20">
            <a:extLst>
              <a:ext uri="{FF2B5EF4-FFF2-40B4-BE49-F238E27FC236}">
                <a16:creationId xmlns:a16="http://schemas.microsoft.com/office/drawing/2014/main" id="{6C65CC3C-F8B4-774F-9011-5FAFD965A4F2}"/>
              </a:ext>
            </a:extLst>
          </p:cNvPr>
          <p:cNvSpPr>
            <a:spLocks noChangeArrowheads="1"/>
          </p:cNvSpPr>
          <p:nvPr/>
        </p:nvSpPr>
        <p:spPr bwMode="auto">
          <a:xfrm flipV="1">
            <a:off x="5601494" y="2103965"/>
            <a:ext cx="381000" cy="318998"/>
          </a:xfrm>
          <a:prstGeom prst="triangle">
            <a:avLst>
              <a:gd name="adj" fmla="val 50000"/>
            </a:avLst>
          </a:prstGeom>
          <a:solidFill>
            <a:srgbClr val="FF9A99"/>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sp>
        <p:nvSpPr>
          <p:cNvPr id="17" name="AutoShape 26">
            <a:extLst>
              <a:ext uri="{FF2B5EF4-FFF2-40B4-BE49-F238E27FC236}">
                <a16:creationId xmlns:a16="http://schemas.microsoft.com/office/drawing/2014/main" id="{A457A0C3-CD44-6740-8065-68055CB3C4BB}"/>
              </a:ext>
            </a:extLst>
          </p:cNvPr>
          <p:cNvSpPr>
            <a:spLocks noChangeArrowheads="1"/>
          </p:cNvSpPr>
          <p:nvPr/>
        </p:nvSpPr>
        <p:spPr bwMode="auto">
          <a:xfrm flipV="1">
            <a:off x="7887493" y="2103965"/>
            <a:ext cx="381000" cy="330902"/>
          </a:xfrm>
          <a:prstGeom prst="triangle">
            <a:avLst>
              <a:gd name="adj" fmla="val 50000"/>
            </a:avLst>
          </a:prstGeom>
          <a:solidFill>
            <a:srgbClr val="FF9A99"/>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cxnSp>
        <p:nvCxnSpPr>
          <p:cNvPr id="19" name="AutoShape 27">
            <a:extLst>
              <a:ext uri="{FF2B5EF4-FFF2-40B4-BE49-F238E27FC236}">
                <a16:creationId xmlns:a16="http://schemas.microsoft.com/office/drawing/2014/main" id="{C7CC236B-543C-D942-8659-0352BFC5A796}"/>
              </a:ext>
            </a:extLst>
          </p:cNvPr>
          <p:cNvCxnSpPr>
            <a:cxnSpLocks noChangeShapeType="1"/>
          </p:cNvCxnSpPr>
          <p:nvPr/>
        </p:nvCxnSpPr>
        <p:spPr bwMode="auto">
          <a:xfrm>
            <a:off x="5791994" y="1496654"/>
            <a:ext cx="2285999" cy="607311"/>
          </a:xfrm>
          <a:prstGeom prst="straightConnector1">
            <a:avLst/>
          </a:prstGeom>
          <a:noFill/>
          <a:ln w="12700">
            <a:solidFill>
              <a:schemeClr val="tx1"/>
            </a:solidFill>
            <a:round/>
            <a:headEnd/>
            <a:tailEnd type="triangle" w="med" len="med"/>
          </a:ln>
        </p:spPr>
      </p:cxnSp>
      <p:cxnSp>
        <p:nvCxnSpPr>
          <p:cNvPr id="20" name="AutoShape 21">
            <a:extLst>
              <a:ext uri="{FF2B5EF4-FFF2-40B4-BE49-F238E27FC236}">
                <a16:creationId xmlns:a16="http://schemas.microsoft.com/office/drawing/2014/main" id="{D9CEADC8-9233-8445-892F-C26556BA5645}"/>
              </a:ext>
            </a:extLst>
          </p:cNvPr>
          <p:cNvCxnSpPr>
            <a:cxnSpLocks noChangeShapeType="1"/>
          </p:cNvCxnSpPr>
          <p:nvPr/>
        </p:nvCxnSpPr>
        <p:spPr bwMode="auto">
          <a:xfrm>
            <a:off x="5791994" y="1496654"/>
            <a:ext cx="0" cy="607311"/>
          </a:xfrm>
          <a:prstGeom prst="straightConnector1">
            <a:avLst/>
          </a:prstGeom>
          <a:noFill/>
          <a:ln w="12700">
            <a:solidFill>
              <a:schemeClr val="tx1"/>
            </a:solidFill>
            <a:round/>
            <a:headEnd/>
            <a:tailEnd type="triangle" w="med" len="med"/>
          </a:ln>
        </p:spPr>
      </p:cxnSp>
      <p:cxnSp>
        <p:nvCxnSpPr>
          <p:cNvPr id="22" name="AutoShape 17">
            <a:extLst>
              <a:ext uri="{FF2B5EF4-FFF2-40B4-BE49-F238E27FC236}">
                <a16:creationId xmlns:a16="http://schemas.microsoft.com/office/drawing/2014/main" id="{3905C521-00EC-7547-A286-2F50E926FA6E}"/>
              </a:ext>
            </a:extLst>
          </p:cNvPr>
          <p:cNvCxnSpPr>
            <a:cxnSpLocks noChangeShapeType="1"/>
          </p:cNvCxnSpPr>
          <p:nvPr/>
        </p:nvCxnSpPr>
        <p:spPr bwMode="auto">
          <a:xfrm>
            <a:off x="3505994" y="2434867"/>
            <a:ext cx="761999" cy="616743"/>
          </a:xfrm>
          <a:prstGeom prst="straightConnector1">
            <a:avLst/>
          </a:prstGeom>
          <a:noFill/>
          <a:ln w="12700">
            <a:solidFill>
              <a:schemeClr val="tx1"/>
            </a:solidFill>
            <a:round/>
            <a:headEnd/>
            <a:tailEnd type="triangle" w="med" len="med"/>
          </a:ln>
        </p:spPr>
      </p:cxnSp>
      <p:cxnSp>
        <p:nvCxnSpPr>
          <p:cNvPr id="23" name="AutoShape 9">
            <a:extLst>
              <a:ext uri="{FF2B5EF4-FFF2-40B4-BE49-F238E27FC236}">
                <a16:creationId xmlns:a16="http://schemas.microsoft.com/office/drawing/2014/main" id="{2406BD59-3DEA-714A-9355-A9254C7411CB}"/>
              </a:ext>
            </a:extLst>
          </p:cNvPr>
          <p:cNvCxnSpPr>
            <a:cxnSpLocks noChangeShapeType="1"/>
          </p:cNvCxnSpPr>
          <p:nvPr/>
        </p:nvCxnSpPr>
        <p:spPr bwMode="auto">
          <a:xfrm flipH="1">
            <a:off x="2743996" y="2434867"/>
            <a:ext cx="761998" cy="616746"/>
          </a:xfrm>
          <a:prstGeom prst="straightConnector1">
            <a:avLst/>
          </a:prstGeom>
          <a:noFill/>
          <a:ln w="12700">
            <a:solidFill>
              <a:schemeClr val="tx1"/>
            </a:solidFill>
            <a:round/>
            <a:headEnd/>
            <a:tailEnd type="triangle" w="med" len="med"/>
          </a:ln>
        </p:spPr>
      </p:cxnSp>
      <p:sp>
        <p:nvSpPr>
          <p:cNvPr id="24" name="Rectangle 7">
            <a:extLst>
              <a:ext uri="{FF2B5EF4-FFF2-40B4-BE49-F238E27FC236}">
                <a16:creationId xmlns:a16="http://schemas.microsoft.com/office/drawing/2014/main" id="{DC90F633-5E86-2D46-BEA4-7F279854AC24}"/>
              </a:ext>
            </a:extLst>
          </p:cNvPr>
          <p:cNvSpPr>
            <a:spLocks noChangeArrowheads="1"/>
          </p:cNvSpPr>
          <p:nvPr/>
        </p:nvSpPr>
        <p:spPr bwMode="auto">
          <a:xfrm>
            <a:off x="3313909" y="3101711"/>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8</a:t>
            </a:r>
          </a:p>
        </p:txBody>
      </p:sp>
      <p:sp>
        <p:nvSpPr>
          <p:cNvPr id="25" name="Rectangle 7">
            <a:extLst>
              <a:ext uri="{FF2B5EF4-FFF2-40B4-BE49-F238E27FC236}">
                <a16:creationId xmlns:a16="http://schemas.microsoft.com/office/drawing/2014/main" id="{4A8D2FD8-AAAE-8941-98D1-3B5D3C53449B}"/>
              </a:ext>
            </a:extLst>
          </p:cNvPr>
          <p:cNvSpPr>
            <a:spLocks noChangeArrowheads="1"/>
          </p:cNvSpPr>
          <p:nvPr/>
        </p:nvSpPr>
        <p:spPr bwMode="auto">
          <a:xfrm>
            <a:off x="4075909" y="3101711"/>
            <a:ext cx="384174" cy="330902"/>
          </a:xfrm>
          <a:prstGeom prst="rect">
            <a:avLst/>
          </a:prstGeom>
          <a:solidFill>
            <a:srgbClr val="BD92DE"/>
          </a:solidFill>
          <a:ln w="9525">
            <a:solidFill>
              <a:schemeClr val="tx1"/>
            </a:solidFill>
            <a:miter lim="800000"/>
            <a:headEnd/>
            <a:tailEnd/>
          </a:ln>
        </p:spPr>
        <p:txBody>
          <a:bodyPr wrap="none" anchor="ctr"/>
          <a:lstStyle/>
          <a:p>
            <a:pPr algn="ctr"/>
            <a:endParaRPr lang="en-US" sz="1800" dirty="0">
              <a:latin typeface="Open Sans" panose="020B0604020202020204" charset="0"/>
              <a:ea typeface="Open Sans" panose="020B0604020202020204" charset="0"/>
              <a:cs typeface="Open Sans" panose="020B0604020202020204" charset="0"/>
            </a:endParaRPr>
          </a:p>
        </p:txBody>
      </p:sp>
      <p:sp>
        <p:nvSpPr>
          <p:cNvPr id="26" name="Rectangle 7">
            <a:extLst>
              <a:ext uri="{FF2B5EF4-FFF2-40B4-BE49-F238E27FC236}">
                <a16:creationId xmlns:a16="http://schemas.microsoft.com/office/drawing/2014/main" id="{8CFEC7EC-3381-6B42-B374-924BB123DD9D}"/>
              </a:ext>
            </a:extLst>
          </p:cNvPr>
          <p:cNvSpPr>
            <a:spLocks noChangeArrowheads="1"/>
          </p:cNvSpPr>
          <p:nvPr/>
        </p:nvSpPr>
        <p:spPr bwMode="auto">
          <a:xfrm>
            <a:off x="2551909" y="3101711"/>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3</a:t>
            </a:r>
          </a:p>
        </p:txBody>
      </p:sp>
      <p:cxnSp>
        <p:nvCxnSpPr>
          <p:cNvPr id="27" name="AutoShape 13">
            <a:extLst>
              <a:ext uri="{FF2B5EF4-FFF2-40B4-BE49-F238E27FC236}">
                <a16:creationId xmlns:a16="http://schemas.microsoft.com/office/drawing/2014/main" id="{D84C5290-A15F-FD48-A9DF-48DCD9312DA2}"/>
              </a:ext>
            </a:extLst>
          </p:cNvPr>
          <p:cNvCxnSpPr>
            <a:cxnSpLocks noChangeShapeType="1"/>
          </p:cNvCxnSpPr>
          <p:nvPr/>
        </p:nvCxnSpPr>
        <p:spPr bwMode="auto">
          <a:xfrm>
            <a:off x="3505994" y="2434867"/>
            <a:ext cx="1" cy="604837"/>
          </a:xfrm>
          <a:prstGeom prst="straightConnector1">
            <a:avLst/>
          </a:prstGeom>
          <a:noFill/>
          <a:ln w="12700">
            <a:solidFill>
              <a:schemeClr val="tx1"/>
            </a:solidFill>
            <a:round/>
            <a:headEnd/>
            <a:tailEnd type="triangle" w="med" len="med"/>
          </a:ln>
        </p:spPr>
      </p:cxnSp>
      <p:sp>
        <p:nvSpPr>
          <p:cNvPr id="28" name="Rectangle 27">
            <a:extLst>
              <a:ext uri="{FF2B5EF4-FFF2-40B4-BE49-F238E27FC236}">
                <a16:creationId xmlns:a16="http://schemas.microsoft.com/office/drawing/2014/main" id="{FD9AB447-163D-134A-A120-8DADA67CC130}"/>
              </a:ext>
            </a:extLst>
          </p:cNvPr>
          <p:cNvSpPr/>
          <p:nvPr/>
        </p:nvSpPr>
        <p:spPr>
          <a:xfrm>
            <a:off x="2932986" y="2076992"/>
            <a:ext cx="287258" cy="307777"/>
          </a:xfrm>
          <a:prstGeom prst="rect">
            <a:avLst/>
          </a:prstGeom>
        </p:spPr>
        <p:txBody>
          <a:bodyPr wrap="none">
            <a:spAutoFit/>
          </a:bodyPr>
          <a:lstStyle/>
          <a:p>
            <a:pPr algn="ctr"/>
            <a:r>
              <a:rPr lang="en-US" dirty="0">
                <a:latin typeface="Open Sans" panose="020B0604020202020204" charset="0"/>
                <a:ea typeface="Open Sans" panose="020B0604020202020204" charset="0"/>
                <a:cs typeface="Open Sans" panose="020B0604020202020204" charset="0"/>
              </a:rPr>
              <a:t>3</a:t>
            </a:r>
          </a:p>
        </p:txBody>
      </p:sp>
    </p:spTree>
    <p:extLst>
      <p:ext uri="{BB962C8B-B14F-4D97-AF65-F5344CB8AC3E}">
        <p14:creationId xmlns:p14="http://schemas.microsoft.com/office/powerpoint/2010/main" val="397787842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116" name="Content Placeholder 2">
            <a:extLst>
              <a:ext uri="{FF2B5EF4-FFF2-40B4-BE49-F238E27FC236}">
                <a16:creationId xmlns:a16="http://schemas.microsoft.com/office/drawing/2014/main" id="{1A0EBC81-D24D-B942-AB58-A4FD3979981F}"/>
              </a:ext>
            </a:extLst>
          </p:cNvPr>
          <p:cNvSpPr txBox="1">
            <a:spLocks/>
          </p:cNvSpPr>
          <p:nvPr/>
        </p:nvSpPr>
        <p:spPr bwMode="auto">
          <a:xfrm>
            <a:off x="226219" y="3653883"/>
            <a:ext cx="5262559" cy="2247425"/>
          </a:xfrm>
          <a:prstGeom prst="rect">
            <a:avLst/>
          </a:prstGeom>
          <a:noFill/>
          <a:ln w="9525">
            <a:noFill/>
            <a:miter lim="800000"/>
            <a:headEnd/>
            <a:tailEnd/>
          </a:ln>
        </p:spPr>
        <p:txBody>
          <a:bodyPr vert="horz" wrap="square" lIns="68577" tIns="34289" rIns="68577" bIns="34289" numCol="1" anchor="t" anchorCtr="0" compatLnSpc="1">
            <a:prstTxWarp prst="textNoShape">
              <a:avLst/>
            </a:prstTxWarp>
          </a:bodyPr>
          <a:lstStyle/>
          <a:p>
            <a:pPr marL="257162" indent="-257162" defTabSz="685800" eaLnBrk="1" hangingPunct="1">
              <a:lnSpc>
                <a:spcPct val="80000"/>
              </a:lnSpc>
              <a:spcBef>
                <a:spcPts val="900"/>
              </a:spcBef>
              <a:buClr>
                <a:schemeClr val="accent2"/>
              </a:buClr>
              <a:defRPr/>
            </a:pPr>
            <a:endParaRPr lang="en-US" sz="825" kern="0" dirty="0">
              <a:solidFill>
                <a:srgbClr val="00B0F0"/>
              </a:solidFill>
              <a:latin typeface="Roboto Mono" panose="020B0604020202020204" charset="0"/>
              <a:ea typeface="Roboto Mono" panose="020B0604020202020204" charset="0"/>
              <a:cs typeface="+mn-cs"/>
            </a:endParaRPr>
          </a:p>
          <a:p>
            <a:pPr marL="257162" indent="-257162" defTabSz="685800" eaLnBrk="1" hangingPunct="1">
              <a:lnSpc>
                <a:spcPct val="80000"/>
              </a:lnSpc>
              <a:spcBef>
                <a:spcPts val="900"/>
              </a:spcBef>
              <a:buClr>
                <a:schemeClr val="accent2"/>
              </a:buClr>
              <a:defRPr/>
            </a:pPr>
            <a:r>
              <a:rPr lang="en-US" sz="1800" kern="0" dirty="0">
                <a:solidFill>
                  <a:srgbClr val="0070C0"/>
                </a:solidFill>
                <a:latin typeface="Roboto Mono" panose="020B0604020202020204" charset="0"/>
                <a:ea typeface="Roboto Mono" panose="020B0604020202020204" charset="0"/>
                <a:cs typeface="+mn-cs"/>
              </a:rPr>
              <a:t>def max-value(state):</a:t>
            </a:r>
          </a:p>
          <a:p>
            <a:pPr marL="557185" lvl="1" indent="-214303" defTabSz="685800" eaLnBrk="1" hangingPunct="1">
              <a:lnSpc>
                <a:spcPct val="80000"/>
              </a:lnSpc>
              <a:spcBef>
                <a:spcPct val="20000"/>
              </a:spcBef>
              <a:buClr>
                <a:schemeClr val="tx1"/>
              </a:buClr>
              <a:defRPr/>
            </a:pPr>
            <a:r>
              <a:rPr lang="en-US" sz="1800" dirty="0">
                <a:latin typeface="Roboto Mono" panose="020B0604020202020204" charset="0"/>
                <a:ea typeface="Roboto Mono" panose="020B0604020202020204" charset="0"/>
              </a:rPr>
              <a:t>i</a:t>
            </a:r>
            <a:r>
              <a:rPr lang="en-US" sz="1800" kern="0" dirty="0">
                <a:latin typeface="Roboto Mono" panose="020B0604020202020204" charset="0"/>
                <a:ea typeface="Roboto Mono" panose="020B0604020202020204" charset="0"/>
              </a:rPr>
              <a:t>f the state is a terminal state:</a:t>
            </a:r>
          </a:p>
          <a:p>
            <a:pPr marL="557185" lvl="1" indent="-214303" defTabSz="685800" eaLnBrk="1" hangingPunct="1">
              <a:lnSpc>
                <a:spcPct val="80000"/>
              </a:lnSpc>
              <a:spcBef>
                <a:spcPct val="20000"/>
              </a:spcBef>
              <a:buClr>
                <a:schemeClr val="tx1"/>
              </a:buClr>
              <a:defRPr/>
            </a:pPr>
            <a:r>
              <a:rPr lang="en-US" sz="1800" dirty="0">
                <a:latin typeface="Roboto Mono" panose="020B0604020202020204" charset="0"/>
                <a:ea typeface="Roboto Mono" panose="020B0604020202020204" charset="0"/>
              </a:rPr>
              <a:t>		 return the state’s utility</a:t>
            </a:r>
            <a:endParaRPr lang="en-US" sz="1800" kern="0" dirty="0">
              <a:latin typeface="Roboto Mono" panose="020B0604020202020204" charset="0"/>
              <a:ea typeface="Roboto Mono" panose="020B0604020202020204" charset="0"/>
            </a:endParaRPr>
          </a:p>
          <a:p>
            <a:pPr marL="557185" lvl="1" indent="-214303" defTabSz="685800" eaLnBrk="1" hangingPunct="1">
              <a:lnSpc>
                <a:spcPct val="80000"/>
              </a:lnSpc>
              <a:spcBef>
                <a:spcPct val="20000"/>
              </a:spcBef>
              <a:buClr>
                <a:schemeClr val="tx1"/>
              </a:buClr>
              <a:defRPr/>
            </a:pPr>
            <a:r>
              <a:rPr lang="en-US" sz="1800" kern="0" dirty="0">
                <a:latin typeface="Roboto Mono" panose="020B0604020202020204" charset="0"/>
                <a:ea typeface="Roboto Mono" panose="020B0604020202020204" charset="0"/>
              </a:rPr>
              <a:t>initialize v = </a:t>
            </a:r>
            <a:r>
              <a:rPr lang="en-US" sz="1800" kern="0" dirty="0">
                <a:latin typeface="Roboto Mono" panose="020B0604020202020204" charset="0"/>
                <a:ea typeface="Roboto Mono" panose="020B0604020202020204" charset="0"/>
                <a:cs typeface="Times New Roman" pitchFamily="18" charset="0"/>
              </a:rPr>
              <a:t>-∞</a:t>
            </a:r>
          </a:p>
          <a:p>
            <a:pPr marL="557185" lvl="1" indent="-214303" defTabSz="685800" eaLnBrk="1" hangingPunct="1">
              <a:lnSpc>
                <a:spcPct val="80000"/>
              </a:lnSpc>
              <a:spcBef>
                <a:spcPct val="20000"/>
              </a:spcBef>
              <a:buClr>
                <a:schemeClr val="tx1"/>
              </a:buClr>
              <a:defRPr/>
            </a:pPr>
            <a:r>
              <a:rPr lang="en-US" sz="1800" kern="0" dirty="0">
                <a:latin typeface="Roboto Mono" panose="020B0604020202020204" charset="0"/>
                <a:ea typeface="Roboto Mono" panose="020B0604020202020204" charset="0"/>
              </a:rPr>
              <a:t>for each successor of state:</a:t>
            </a:r>
          </a:p>
          <a:p>
            <a:pPr marL="857207" lvl="2" indent="-171442" defTabSz="685800" eaLnBrk="1" hangingPunct="1">
              <a:lnSpc>
                <a:spcPct val="80000"/>
              </a:lnSpc>
              <a:spcBef>
                <a:spcPct val="20000"/>
              </a:spcBef>
              <a:buClr>
                <a:schemeClr val="accent2"/>
              </a:buClr>
              <a:defRPr/>
            </a:pPr>
            <a:r>
              <a:rPr lang="en-US" sz="1800" kern="0" dirty="0">
                <a:latin typeface="Roboto Mono" panose="020B0604020202020204" charset="0"/>
                <a:ea typeface="Roboto Mono" panose="020B0604020202020204" charset="0"/>
              </a:rPr>
              <a:t>v = max(v, </a:t>
            </a:r>
            <a:r>
              <a:rPr lang="en-US" sz="1800" kern="0" dirty="0">
                <a:solidFill>
                  <a:srgbClr val="C00000"/>
                </a:solidFill>
                <a:latin typeface="Roboto Mono" panose="020B0604020202020204" charset="0"/>
                <a:ea typeface="Roboto Mono" panose="020B0604020202020204" charset="0"/>
              </a:rPr>
              <a:t>min-value(successor)</a:t>
            </a:r>
            <a:r>
              <a:rPr lang="en-US" sz="1800" kern="0" dirty="0">
                <a:latin typeface="Roboto Mono" panose="020B0604020202020204" charset="0"/>
                <a:ea typeface="Roboto Mono" panose="020B0604020202020204" charset="0"/>
              </a:rPr>
              <a:t>)</a:t>
            </a:r>
          </a:p>
          <a:p>
            <a:pPr marL="557185" lvl="1" indent="-214303" defTabSz="685800" eaLnBrk="1" hangingPunct="1">
              <a:lnSpc>
                <a:spcPct val="80000"/>
              </a:lnSpc>
              <a:spcBef>
                <a:spcPct val="20000"/>
              </a:spcBef>
              <a:buClr>
                <a:schemeClr val="tx1"/>
              </a:buClr>
              <a:defRPr/>
            </a:pPr>
            <a:r>
              <a:rPr lang="en-US" sz="1800" kern="0" dirty="0">
                <a:latin typeface="Roboto Mono" panose="020B0604020202020204" charset="0"/>
                <a:ea typeface="Roboto Mono" panose="020B0604020202020204" charset="0"/>
              </a:rPr>
              <a:t>return v</a:t>
            </a:r>
          </a:p>
        </p:txBody>
      </p:sp>
      <p:sp>
        <p:nvSpPr>
          <p:cNvPr id="63" name="Google Shape;63;p2"/>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dirty="0">
                <a:sym typeface="Symbol" pitchFamily="18" charset="2"/>
              </a:rPr>
              <a:t>Minimax Example</a:t>
            </a:r>
            <a:endParaRPr sz="3400" b="1" dirty="0">
              <a:solidFill>
                <a:srgbClr val="370661"/>
              </a:solidFill>
              <a:latin typeface="Open Sans"/>
              <a:ea typeface="Open Sans"/>
              <a:cs typeface="Open Sans"/>
              <a:sym typeface="Open Sans"/>
            </a:endParaRPr>
          </a:p>
        </p:txBody>
      </p:sp>
      <p:sp>
        <p:nvSpPr>
          <p:cNvPr id="34" name="AutoShape 4">
            <a:extLst>
              <a:ext uri="{FF2B5EF4-FFF2-40B4-BE49-F238E27FC236}">
                <a16:creationId xmlns:a16="http://schemas.microsoft.com/office/drawing/2014/main" id="{E736D7FF-BD34-4A88-84A3-1D8F37182FDE}"/>
              </a:ext>
            </a:extLst>
          </p:cNvPr>
          <p:cNvSpPr>
            <a:spLocks noChangeArrowheads="1"/>
          </p:cNvSpPr>
          <p:nvPr/>
        </p:nvSpPr>
        <p:spPr bwMode="auto">
          <a:xfrm>
            <a:off x="5601494" y="1137177"/>
            <a:ext cx="381000" cy="359477"/>
          </a:xfrm>
          <a:prstGeom prst="triangle">
            <a:avLst>
              <a:gd name="adj" fmla="val 50000"/>
            </a:avLst>
          </a:prstGeom>
          <a:solidFill>
            <a:srgbClr val="CCECFF"/>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sp>
        <p:nvSpPr>
          <p:cNvPr id="72" name="Rounded Rectangle 58">
            <a:extLst>
              <a:ext uri="{FF2B5EF4-FFF2-40B4-BE49-F238E27FC236}">
                <a16:creationId xmlns:a16="http://schemas.microsoft.com/office/drawing/2014/main" id="{EF1F8FB1-77A7-470B-8369-70912ABFE2F7}"/>
              </a:ext>
            </a:extLst>
          </p:cNvPr>
          <p:cNvSpPr/>
          <p:nvPr/>
        </p:nvSpPr>
        <p:spPr>
          <a:xfrm>
            <a:off x="226219" y="3683366"/>
            <a:ext cx="5262559" cy="2187826"/>
          </a:xfrm>
          <a:prstGeom prst="roundRect">
            <a:avLst/>
          </a:prstGeom>
          <a:solidFill>
            <a:srgbClr val="0066CC">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74" name="Left-Right Arrow 62">
            <a:extLst>
              <a:ext uri="{FF2B5EF4-FFF2-40B4-BE49-F238E27FC236}">
                <a16:creationId xmlns:a16="http://schemas.microsoft.com/office/drawing/2014/main" id="{8162E336-5288-4360-8E22-242E50D27588}"/>
              </a:ext>
            </a:extLst>
          </p:cNvPr>
          <p:cNvSpPr/>
          <p:nvPr/>
        </p:nvSpPr>
        <p:spPr>
          <a:xfrm>
            <a:off x="5503070" y="4337488"/>
            <a:ext cx="742950" cy="514350"/>
          </a:xfrm>
          <a:prstGeom prst="leftRightArrow">
            <a:avLst/>
          </a:prstGeom>
          <a:solidFill>
            <a:srgbClr val="BD92D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75" name="Picture 74" descr="TP_tmp.png">
            <a:extLst>
              <a:ext uri="{FF2B5EF4-FFF2-40B4-BE49-F238E27FC236}">
                <a16:creationId xmlns:a16="http://schemas.microsoft.com/office/drawing/2014/main" id="{38160B1A-2555-4CA1-A742-52F596673E60}"/>
              </a:ext>
            </a:extLst>
          </p:cNvPr>
          <p:cNvPicPr>
            <a:picLocks noChangeAspect="1"/>
          </p:cNvPicPr>
          <p:nvPr>
            <p:custDataLst>
              <p:tags r:id="rId1"/>
            </p:custDataLst>
          </p:nvPr>
        </p:nvPicPr>
        <p:blipFill>
          <a:blip r:embed="rId5" cstate="print"/>
          <a:stretch>
            <a:fillRect/>
          </a:stretch>
        </p:blipFill>
        <p:spPr bwMode="auto">
          <a:xfrm>
            <a:off x="1315244" y="5924915"/>
            <a:ext cx="3143249" cy="491900"/>
          </a:xfrm>
          <a:prstGeom prst="rect">
            <a:avLst/>
          </a:prstGeom>
          <a:noFill/>
          <a:ln/>
          <a:effectLst/>
        </p:spPr>
      </p:pic>
      <p:pic>
        <p:nvPicPr>
          <p:cNvPr id="76" name="Picture 75" descr="TP_tmp.png">
            <a:extLst>
              <a:ext uri="{FF2B5EF4-FFF2-40B4-BE49-F238E27FC236}">
                <a16:creationId xmlns:a16="http://schemas.microsoft.com/office/drawing/2014/main" id="{A30B546D-18AD-4561-86FC-06C44687E357}"/>
              </a:ext>
            </a:extLst>
          </p:cNvPr>
          <p:cNvPicPr>
            <a:picLocks noChangeAspect="1"/>
          </p:cNvPicPr>
          <p:nvPr>
            <p:custDataLst>
              <p:tags r:id="rId2"/>
            </p:custDataLst>
          </p:nvPr>
        </p:nvPicPr>
        <p:blipFill>
          <a:blip r:embed="rId6" cstate="print"/>
          <a:stretch>
            <a:fillRect/>
          </a:stretch>
        </p:blipFill>
        <p:spPr bwMode="auto">
          <a:xfrm>
            <a:off x="7458867" y="5924915"/>
            <a:ext cx="3143251" cy="491900"/>
          </a:xfrm>
          <a:prstGeom prst="rect">
            <a:avLst/>
          </a:prstGeom>
          <a:noFill/>
          <a:ln/>
          <a:effectLst/>
        </p:spPr>
      </p:pic>
      <p:sp>
        <p:nvSpPr>
          <p:cNvPr id="18" name="TextBox 17">
            <a:extLst>
              <a:ext uri="{FF2B5EF4-FFF2-40B4-BE49-F238E27FC236}">
                <a16:creationId xmlns:a16="http://schemas.microsoft.com/office/drawing/2014/main" id="{97FA6B95-38DB-164F-A3BB-D53340EB840C}"/>
              </a:ext>
            </a:extLst>
          </p:cNvPr>
          <p:cNvSpPr txBox="1"/>
          <p:nvPr/>
        </p:nvSpPr>
        <p:spPr>
          <a:xfrm>
            <a:off x="6162805" y="1590805"/>
            <a:ext cx="184731" cy="307777"/>
          </a:xfrm>
          <a:prstGeom prst="rect">
            <a:avLst/>
          </a:prstGeom>
          <a:noFill/>
        </p:spPr>
        <p:txBody>
          <a:bodyPr wrap="none" rtlCol="0">
            <a:spAutoFit/>
          </a:bodyPr>
          <a:lstStyle/>
          <a:p>
            <a:endParaRPr lang="en-US" dirty="0"/>
          </a:p>
        </p:txBody>
      </p:sp>
      <p:sp>
        <p:nvSpPr>
          <p:cNvPr id="117" name="Rounded Rectangle 59">
            <a:extLst>
              <a:ext uri="{FF2B5EF4-FFF2-40B4-BE49-F238E27FC236}">
                <a16:creationId xmlns:a16="http://schemas.microsoft.com/office/drawing/2014/main" id="{D1FC192F-F2B3-DB4F-AA60-EB20B2A00134}"/>
              </a:ext>
            </a:extLst>
          </p:cNvPr>
          <p:cNvSpPr/>
          <p:nvPr/>
        </p:nvSpPr>
        <p:spPr>
          <a:xfrm>
            <a:off x="6260312" y="3693618"/>
            <a:ext cx="5262561" cy="2169928"/>
          </a:xfrm>
          <a:prstGeom prst="roundRect">
            <a:avLst/>
          </a:prstGeom>
          <a:solidFill>
            <a:srgbClr val="F6D7D9"/>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18" name="Content Placeholder 2">
            <a:extLst>
              <a:ext uri="{FF2B5EF4-FFF2-40B4-BE49-F238E27FC236}">
                <a16:creationId xmlns:a16="http://schemas.microsoft.com/office/drawing/2014/main" id="{0E2FAB55-9DBB-204F-8914-720EA7BBC647}"/>
              </a:ext>
            </a:extLst>
          </p:cNvPr>
          <p:cNvSpPr txBox="1">
            <a:spLocks/>
          </p:cNvSpPr>
          <p:nvPr/>
        </p:nvSpPr>
        <p:spPr bwMode="auto">
          <a:xfrm>
            <a:off x="6317463" y="3896818"/>
            <a:ext cx="5205410" cy="1974374"/>
          </a:xfrm>
          <a:prstGeom prst="rect">
            <a:avLst/>
          </a:prstGeom>
          <a:noFill/>
          <a:ln w="9525">
            <a:noFill/>
            <a:miter lim="800000"/>
            <a:headEnd/>
            <a:tailEnd/>
          </a:ln>
        </p:spPr>
        <p:txBody>
          <a:bodyPr vert="horz" wrap="square" lIns="68577" tIns="34289" rIns="68577" bIns="34289" numCol="1" anchor="t" anchorCtr="0" compatLnSpc="1">
            <a:prstTxWarp prst="textNoShape">
              <a:avLst/>
            </a:prstTxWarp>
          </a:bodyPr>
          <a:lstStyle/>
          <a:p>
            <a:pPr marL="257162" indent="-257162" defTabSz="685800" eaLnBrk="1" hangingPunct="1">
              <a:lnSpc>
                <a:spcPct val="80000"/>
              </a:lnSpc>
              <a:spcBef>
                <a:spcPts val="900"/>
              </a:spcBef>
              <a:buClr>
                <a:schemeClr val="accent2"/>
              </a:buClr>
              <a:defRPr/>
            </a:pPr>
            <a:r>
              <a:rPr lang="en-US" sz="1800" kern="0" dirty="0">
                <a:solidFill>
                  <a:srgbClr val="C00000"/>
                </a:solidFill>
                <a:latin typeface="Roboto Mono" panose="020B0604020202020204" charset="0"/>
                <a:ea typeface="Roboto Mono" panose="020B0604020202020204" charset="0"/>
                <a:cs typeface="+mn-cs"/>
              </a:rPr>
              <a:t>def min-value(state):</a:t>
            </a:r>
          </a:p>
          <a:p>
            <a:pPr marL="557185" lvl="1" indent="-214303" defTabSz="685800" eaLnBrk="1" hangingPunct="1">
              <a:lnSpc>
                <a:spcPct val="80000"/>
              </a:lnSpc>
              <a:spcBef>
                <a:spcPct val="20000"/>
              </a:spcBef>
              <a:buClr>
                <a:schemeClr val="tx1"/>
              </a:buClr>
              <a:defRPr/>
            </a:pPr>
            <a:r>
              <a:rPr lang="en-US" sz="1800" dirty="0">
                <a:latin typeface="Roboto Mono" panose="020B0604020202020204" charset="0"/>
                <a:ea typeface="Roboto Mono" panose="020B0604020202020204" charset="0"/>
              </a:rPr>
              <a:t>i</a:t>
            </a:r>
            <a:r>
              <a:rPr lang="en-US" sz="1800" kern="0" dirty="0">
                <a:latin typeface="Roboto Mono" panose="020B0604020202020204" charset="0"/>
                <a:ea typeface="Roboto Mono" panose="020B0604020202020204" charset="0"/>
              </a:rPr>
              <a:t>f the state is a terminal state:</a:t>
            </a:r>
          </a:p>
          <a:p>
            <a:pPr marL="557185" lvl="1" indent="-214303" defTabSz="685800" eaLnBrk="1" hangingPunct="1">
              <a:lnSpc>
                <a:spcPct val="80000"/>
              </a:lnSpc>
              <a:spcBef>
                <a:spcPct val="20000"/>
              </a:spcBef>
              <a:buClr>
                <a:schemeClr val="tx1"/>
              </a:buClr>
              <a:defRPr/>
            </a:pPr>
            <a:r>
              <a:rPr lang="en-US" sz="1800" dirty="0">
                <a:latin typeface="Roboto Mono" panose="020B0604020202020204" charset="0"/>
                <a:ea typeface="Roboto Mono" panose="020B0604020202020204" charset="0"/>
              </a:rPr>
              <a:t>		 return the state’s utility</a:t>
            </a:r>
            <a:endParaRPr lang="en-US" sz="1800" kern="0" dirty="0">
              <a:latin typeface="Roboto Mono" panose="020B0604020202020204" charset="0"/>
              <a:ea typeface="Roboto Mono" panose="020B0604020202020204" charset="0"/>
            </a:endParaRPr>
          </a:p>
          <a:p>
            <a:pPr marL="557185" lvl="1" indent="-214303" defTabSz="685800" eaLnBrk="1" hangingPunct="1">
              <a:lnSpc>
                <a:spcPct val="80000"/>
              </a:lnSpc>
              <a:spcBef>
                <a:spcPct val="20000"/>
              </a:spcBef>
              <a:buClr>
                <a:schemeClr val="tx1"/>
              </a:buClr>
              <a:defRPr/>
            </a:pPr>
            <a:r>
              <a:rPr lang="en-US" sz="1800" kern="0" dirty="0">
                <a:latin typeface="Roboto Mono" panose="020B0604020202020204" charset="0"/>
                <a:ea typeface="Roboto Mono" panose="020B0604020202020204" charset="0"/>
              </a:rPr>
              <a:t>initialize v = </a:t>
            </a:r>
            <a:r>
              <a:rPr lang="en-US" sz="1800" kern="0" dirty="0">
                <a:latin typeface="Roboto Mono" panose="020B0604020202020204" charset="0"/>
                <a:ea typeface="Roboto Mono" panose="020B0604020202020204" charset="0"/>
                <a:cs typeface="Times New Roman" pitchFamily="18" charset="0"/>
              </a:rPr>
              <a:t>+∞</a:t>
            </a:r>
          </a:p>
          <a:p>
            <a:pPr marL="557185" lvl="1" indent="-214303" defTabSz="685800" eaLnBrk="1" hangingPunct="1">
              <a:lnSpc>
                <a:spcPct val="80000"/>
              </a:lnSpc>
              <a:spcBef>
                <a:spcPct val="20000"/>
              </a:spcBef>
              <a:buClr>
                <a:schemeClr val="tx1"/>
              </a:buClr>
              <a:defRPr/>
            </a:pPr>
            <a:r>
              <a:rPr lang="en-US" sz="1800" kern="0" dirty="0">
                <a:latin typeface="Roboto Mono" panose="020B0604020202020204" charset="0"/>
                <a:ea typeface="Roboto Mono" panose="020B0604020202020204" charset="0"/>
              </a:rPr>
              <a:t>for each successor of state:</a:t>
            </a:r>
          </a:p>
          <a:p>
            <a:pPr marL="857207" lvl="2" indent="-171442" defTabSz="685800" eaLnBrk="1" hangingPunct="1">
              <a:lnSpc>
                <a:spcPct val="80000"/>
              </a:lnSpc>
              <a:spcBef>
                <a:spcPct val="20000"/>
              </a:spcBef>
              <a:buClr>
                <a:schemeClr val="accent2"/>
              </a:buClr>
              <a:defRPr/>
            </a:pPr>
            <a:r>
              <a:rPr lang="en-US" sz="1800" b="1" kern="0" dirty="0">
                <a:latin typeface="Roboto Mono" panose="020B0604020202020204" charset="0"/>
                <a:ea typeface="Roboto Mono" panose="020B0604020202020204" charset="0"/>
              </a:rPr>
              <a:t>v = min(v, </a:t>
            </a:r>
            <a:r>
              <a:rPr lang="en-US" sz="1800" b="1" kern="0" dirty="0">
                <a:solidFill>
                  <a:srgbClr val="0070C0"/>
                </a:solidFill>
                <a:latin typeface="Roboto Mono" panose="020B0604020202020204" charset="0"/>
                <a:ea typeface="Roboto Mono" panose="020B0604020202020204" charset="0"/>
              </a:rPr>
              <a:t>max-value(successor)</a:t>
            </a:r>
            <a:r>
              <a:rPr lang="en-US" sz="1800" b="1" kern="0" dirty="0">
                <a:latin typeface="Roboto Mono" panose="020B0604020202020204" charset="0"/>
                <a:ea typeface="Roboto Mono" panose="020B0604020202020204" charset="0"/>
              </a:rPr>
              <a:t>)</a:t>
            </a:r>
          </a:p>
          <a:p>
            <a:pPr marL="557185" lvl="1" indent="-214303" defTabSz="685800" eaLnBrk="1" hangingPunct="1">
              <a:lnSpc>
                <a:spcPct val="80000"/>
              </a:lnSpc>
              <a:spcBef>
                <a:spcPct val="20000"/>
              </a:spcBef>
              <a:buClr>
                <a:schemeClr val="tx1"/>
              </a:buClr>
              <a:defRPr/>
            </a:pPr>
            <a:r>
              <a:rPr lang="en-US" sz="1800" kern="0" dirty="0">
                <a:latin typeface="Roboto Mono" panose="020B0604020202020204" charset="0"/>
                <a:ea typeface="Roboto Mono" panose="020B0604020202020204" charset="0"/>
              </a:rPr>
              <a:t>return v</a:t>
            </a:r>
          </a:p>
        </p:txBody>
      </p:sp>
      <p:sp>
        <p:nvSpPr>
          <p:cNvPr id="55" name="Rectangle 54">
            <a:extLst>
              <a:ext uri="{FF2B5EF4-FFF2-40B4-BE49-F238E27FC236}">
                <a16:creationId xmlns:a16="http://schemas.microsoft.com/office/drawing/2014/main" id="{57B21973-64B2-0742-8D01-54B4212A8EE6}"/>
              </a:ext>
            </a:extLst>
          </p:cNvPr>
          <p:cNvSpPr/>
          <p:nvPr/>
        </p:nvSpPr>
        <p:spPr>
          <a:xfrm>
            <a:off x="9150" y="3560429"/>
            <a:ext cx="6236870" cy="2811394"/>
          </a:xfrm>
          <a:prstGeom prst="rect">
            <a:avLst/>
          </a:prstGeom>
          <a:solidFill>
            <a:schemeClr val="bg1">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79C2D59-9E92-CF4E-9236-85AA2AEBC004}"/>
              </a:ext>
            </a:extLst>
          </p:cNvPr>
          <p:cNvSpPr/>
          <p:nvPr/>
        </p:nvSpPr>
        <p:spPr>
          <a:xfrm>
            <a:off x="5222345" y="1149868"/>
            <a:ext cx="399468" cy="307777"/>
          </a:xfrm>
          <a:prstGeom prst="rect">
            <a:avLst/>
          </a:prstGeom>
        </p:spPr>
        <p:txBody>
          <a:bodyPr wrap="none">
            <a:spAutoFit/>
          </a:bodyPr>
          <a:lstStyle/>
          <a:p>
            <a:r>
              <a:rPr lang="en-US" dirty="0">
                <a:latin typeface="Roboto Mono" panose="020B0604020202020204" charset="0"/>
                <a:ea typeface="Roboto Mono" panose="020B0604020202020204" charset="0"/>
                <a:cs typeface="Times New Roman" pitchFamily="18" charset="0"/>
              </a:rPr>
              <a:t>-∞</a:t>
            </a:r>
            <a:endParaRPr lang="en-US" dirty="0"/>
          </a:p>
        </p:txBody>
      </p:sp>
      <p:sp>
        <p:nvSpPr>
          <p:cNvPr id="14" name="AutoShape 6">
            <a:extLst>
              <a:ext uri="{FF2B5EF4-FFF2-40B4-BE49-F238E27FC236}">
                <a16:creationId xmlns:a16="http://schemas.microsoft.com/office/drawing/2014/main" id="{05349203-CB67-5C4A-B0EC-246ED83E1B0A}"/>
              </a:ext>
            </a:extLst>
          </p:cNvPr>
          <p:cNvSpPr>
            <a:spLocks noChangeArrowheads="1"/>
          </p:cNvSpPr>
          <p:nvPr/>
        </p:nvSpPr>
        <p:spPr bwMode="auto">
          <a:xfrm flipV="1">
            <a:off x="3315494" y="2103965"/>
            <a:ext cx="381000" cy="330902"/>
          </a:xfrm>
          <a:prstGeom prst="triangle">
            <a:avLst>
              <a:gd name="adj" fmla="val 50000"/>
            </a:avLst>
          </a:prstGeom>
          <a:solidFill>
            <a:srgbClr val="FF9A99"/>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cxnSp>
        <p:nvCxnSpPr>
          <p:cNvPr id="15" name="AutoShape 7">
            <a:extLst>
              <a:ext uri="{FF2B5EF4-FFF2-40B4-BE49-F238E27FC236}">
                <a16:creationId xmlns:a16="http://schemas.microsoft.com/office/drawing/2014/main" id="{C6C3AF7C-5779-ED49-8CCE-0B7DB7D74164}"/>
              </a:ext>
            </a:extLst>
          </p:cNvPr>
          <p:cNvCxnSpPr>
            <a:cxnSpLocks noChangeShapeType="1"/>
            <a:endCxn id="14" idx="3"/>
          </p:cNvCxnSpPr>
          <p:nvPr/>
        </p:nvCxnSpPr>
        <p:spPr bwMode="auto">
          <a:xfrm flipH="1">
            <a:off x="3505994" y="1496654"/>
            <a:ext cx="2286000" cy="607311"/>
          </a:xfrm>
          <a:prstGeom prst="straightConnector1">
            <a:avLst/>
          </a:prstGeom>
          <a:noFill/>
          <a:ln w="12700">
            <a:solidFill>
              <a:schemeClr val="tx1"/>
            </a:solidFill>
            <a:round/>
            <a:headEnd/>
            <a:tailEnd type="triangle" w="med" len="med"/>
          </a:ln>
        </p:spPr>
      </p:cxnSp>
      <p:sp>
        <p:nvSpPr>
          <p:cNvPr id="16" name="AutoShape 20">
            <a:extLst>
              <a:ext uri="{FF2B5EF4-FFF2-40B4-BE49-F238E27FC236}">
                <a16:creationId xmlns:a16="http://schemas.microsoft.com/office/drawing/2014/main" id="{6C65CC3C-F8B4-774F-9011-5FAFD965A4F2}"/>
              </a:ext>
            </a:extLst>
          </p:cNvPr>
          <p:cNvSpPr>
            <a:spLocks noChangeArrowheads="1"/>
          </p:cNvSpPr>
          <p:nvPr/>
        </p:nvSpPr>
        <p:spPr bwMode="auto">
          <a:xfrm flipV="1">
            <a:off x="5601494" y="2103965"/>
            <a:ext cx="381000" cy="318998"/>
          </a:xfrm>
          <a:prstGeom prst="triangle">
            <a:avLst>
              <a:gd name="adj" fmla="val 50000"/>
            </a:avLst>
          </a:prstGeom>
          <a:solidFill>
            <a:srgbClr val="FF9A99"/>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sp>
        <p:nvSpPr>
          <p:cNvPr id="17" name="AutoShape 26">
            <a:extLst>
              <a:ext uri="{FF2B5EF4-FFF2-40B4-BE49-F238E27FC236}">
                <a16:creationId xmlns:a16="http://schemas.microsoft.com/office/drawing/2014/main" id="{A457A0C3-CD44-6740-8065-68055CB3C4BB}"/>
              </a:ext>
            </a:extLst>
          </p:cNvPr>
          <p:cNvSpPr>
            <a:spLocks noChangeArrowheads="1"/>
          </p:cNvSpPr>
          <p:nvPr/>
        </p:nvSpPr>
        <p:spPr bwMode="auto">
          <a:xfrm flipV="1">
            <a:off x="7887493" y="2103965"/>
            <a:ext cx="381000" cy="330902"/>
          </a:xfrm>
          <a:prstGeom prst="triangle">
            <a:avLst>
              <a:gd name="adj" fmla="val 50000"/>
            </a:avLst>
          </a:prstGeom>
          <a:solidFill>
            <a:srgbClr val="FF9A99"/>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cxnSp>
        <p:nvCxnSpPr>
          <p:cNvPr id="19" name="AutoShape 27">
            <a:extLst>
              <a:ext uri="{FF2B5EF4-FFF2-40B4-BE49-F238E27FC236}">
                <a16:creationId xmlns:a16="http://schemas.microsoft.com/office/drawing/2014/main" id="{C7CC236B-543C-D942-8659-0352BFC5A796}"/>
              </a:ext>
            </a:extLst>
          </p:cNvPr>
          <p:cNvCxnSpPr>
            <a:cxnSpLocks noChangeShapeType="1"/>
          </p:cNvCxnSpPr>
          <p:nvPr/>
        </p:nvCxnSpPr>
        <p:spPr bwMode="auto">
          <a:xfrm>
            <a:off x="5791994" y="1496654"/>
            <a:ext cx="2285999" cy="607311"/>
          </a:xfrm>
          <a:prstGeom prst="straightConnector1">
            <a:avLst/>
          </a:prstGeom>
          <a:noFill/>
          <a:ln w="12700">
            <a:solidFill>
              <a:schemeClr val="tx1"/>
            </a:solidFill>
            <a:round/>
            <a:headEnd/>
            <a:tailEnd type="triangle" w="med" len="med"/>
          </a:ln>
        </p:spPr>
      </p:cxnSp>
      <p:cxnSp>
        <p:nvCxnSpPr>
          <p:cNvPr id="20" name="AutoShape 21">
            <a:extLst>
              <a:ext uri="{FF2B5EF4-FFF2-40B4-BE49-F238E27FC236}">
                <a16:creationId xmlns:a16="http://schemas.microsoft.com/office/drawing/2014/main" id="{D9CEADC8-9233-8445-892F-C26556BA5645}"/>
              </a:ext>
            </a:extLst>
          </p:cNvPr>
          <p:cNvCxnSpPr>
            <a:cxnSpLocks noChangeShapeType="1"/>
          </p:cNvCxnSpPr>
          <p:nvPr/>
        </p:nvCxnSpPr>
        <p:spPr bwMode="auto">
          <a:xfrm>
            <a:off x="5791994" y="1496654"/>
            <a:ext cx="0" cy="607311"/>
          </a:xfrm>
          <a:prstGeom prst="straightConnector1">
            <a:avLst/>
          </a:prstGeom>
          <a:noFill/>
          <a:ln w="12700">
            <a:solidFill>
              <a:schemeClr val="tx1"/>
            </a:solidFill>
            <a:round/>
            <a:headEnd/>
            <a:tailEnd type="triangle" w="med" len="med"/>
          </a:ln>
        </p:spPr>
      </p:cxnSp>
      <p:cxnSp>
        <p:nvCxnSpPr>
          <p:cNvPr id="22" name="AutoShape 17">
            <a:extLst>
              <a:ext uri="{FF2B5EF4-FFF2-40B4-BE49-F238E27FC236}">
                <a16:creationId xmlns:a16="http://schemas.microsoft.com/office/drawing/2014/main" id="{3905C521-00EC-7547-A286-2F50E926FA6E}"/>
              </a:ext>
            </a:extLst>
          </p:cNvPr>
          <p:cNvCxnSpPr>
            <a:cxnSpLocks noChangeShapeType="1"/>
          </p:cNvCxnSpPr>
          <p:nvPr/>
        </p:nvCxnSpPr>
        <p:spPr bwMode="auto">
          <a:xfrm>
            <a:off x="3505994" y="2434867"/>
            <a:ext cx="761999" cy="616743"/>
          </a:xfrm>
          <a:prstGeom prst="straightConnector1">
            <a:avLst/>
          </a:prstGeom>
          <a:noFill/>
          <a:ln w="12700">
            <a:solidFill>
              <a:schemeClr val="tx1"/>
            </a:solidFill>
            <a:round/>
            <a:headEnd/>
            <a:tailEnd type="triangle" w="med" len="med"/>
          </a:ln>
        </p:spPr>
      </p:cxnSp>
      <p:cxnSp>
        <p:nvCxnSpPr>
          <p:cNvPr id="23" name="AutoShape 9">
            <a:extLst>
              <a:ext uri="{FF2B5EF4-FFF2-40B4-BE49-F238E27FC236}">
                <a16:creationId xmlns:a16="http://schemas.microsoft.com/office/drawing/2014/main" id="{2406BD59-3DEA-714A-9355-A9254C7411CB}"/>
              </a:ext>
            </a:extLst>
          </p:cNvPr>
          <p:cNvCxnSpPr>
            <a:cxnSpLocks noChangeShapeType="1"/>
          </p:cNvCxnSpPr>
          <p:nvPr/>
        </p:nvCxnSpPr>
        <p:spPr bwMode="auto">
          <a:xfrm flipH="1">
            <a:off x="2743996" y="2434867"/>
            <a:ext cx="761998" cy="616746"/>
          </a:xfrm>
          <a:prstGeom prst="straightConnector1">
            <a:avLst/>
          </a:prstGeom>
          <a:noFill/>
          <a:ln w="12700">
            <a:solidFill>
              <a:schemeClr val="tx1"/>
            </a:solidFill>
            <a:round/>
            <a:headEnd/>
            <a:tailEnd type="triangle" w="med" len="med"/>
          </a:ln>
        </p:spPr>
      </p:cxnSp>
      <p:sp>
        <p:nvSpPr>
          <p:cNvPr id="24" name="Rectangle 7">
            <a:extLst>
              <a:ext uri="{FF2B5EF4-FFF2-40B4-BE49-F238E27FC236}">
                <a16:creationId xmlns:a16="http://schemas.microsoft.com/office/drawing/2014/main" id="{DC90F633-5E86-2D46-BEA4-7F279854AC24}"/>
              </a:ext>
            </a:extLst>
          </p:cNvPr>
          <p:cNvSpPr>
            <a:spLocks noChangeArrowheads="1"/>
          </p:cNvSpPr>
          <p:nvPr/>
        </p:nvSpPr>
        <p:spPr bwMode="auto">
          <a:xfrm>
            <a:off x="3313909" y="3101711"/>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8</a:t>
            </a:r>
          </a:p>
        </p:txBody>
      </p:sp>
      <p:sp>
        <p:nvSpPr>
          <p:cNvPr id="25" name="Rectangle 7">
            <a:extLst>
              <a:ext uri="{FF2B5EF4-FFF2-40B4-BE49-F238E27FC236}">
                <a16:creationId xmlns:a16="http://schemas.microsoft.com/office/drawing/2014/main" id="{4A8D2FD8-AAAE-8941-98D1-3B5D3C53449B}"/>
              </a:ext>
            </a:extLst>
          </p:cNvPr>
          <p:cNvSpPr>
            <a:spLocks noChangeArrowheads="1"/>
          </p:cNvSpPr>
          <p:nvPr/>
        </p:nvSpPr>
        <p:spPr bwMode="auto">
          <a:xfrm>
            <a:off x="4075909" y="3101711"/>
            <a:ext cx="384174" cy="330902"/>
          </a:xfrm>
          <a:prstGeom prst="rect">
            <a:avLst/>
          </a:prstGeom>
          <a:solidFill>
            <a:srgbClr val="BD92DE"/>
          </a:solidFill>
          <a:ln w="9525">
            <a:solidFill>
              <a:schemeClr val="tx1"/>
            </a:solidFill>
            <a:miter lim="800000"/>
            <a:headEnd/>
            <a:tailEnd/>
          </a:ln>
        </p:spPr>
        <p:txBody>
          <a:bodyPr wrap="none" anchor="ctr"/>
          <a:lstStyle/>
          <a:p>
            <a:pPr algn="ctr"/>
            <a:endParaRPr lang="en-US" sz="1800" dirty="0">
              <a:latin typeface="Open Sans" panose="020B0604020202020204" charset="0"/>
              <a:ea typeface="Open Sans" panose="020B0604020202020204" charset="0"/>
              <a:cs typeface="Open Sans" panose="020B0604020202020204" charset="0"/>
            </a:endParaRPr>
          </a:p>
        </p:txBody>
      </p:sp>
      <p:sp>
        <p:nvSpPr>
          <p:cNvPr id="26" name="Rectangle 7">
            <a:extLst>
              <a:ext uri="{FF2B5EF4-FFF2-40B4-BE49-F238E27FC236}">
                <a16:creationId xmlns:a16="http://schemas.microsoft.com/office/drawing/2014/main" id="{8CFEC7EC-3381-6B42-B374-924BB123DD9D}"/>
              </a:ext>
            </a:extLst>
          </p:cNvPr>
          <p:cNvSpPr>
            <a:spLocks noChangeArrowheads="1"/>
          </p:cNvSpPr>
          <p:nvPr/>
        </p:nvSpPr>
        <p:spPr bwMode="auto">
          <a:xfrm>
            <a:off x="2551909" y="3101711"/>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3</a:t>
            </a:r>
          </a:p>
        </p:txBody>
      </p:sp>
      <p:cxnSp>
        <p:nvCxnSpPr>
          <p:cNvPr id="27" name="AutoShape 13">
            <a:extLst>
              <a:ext uri="{FF2B5EF4-FFF2-40B4-BE49-F238E27FC236}">
                <a16:creationId xmlns:a16="http://schemas.microsoft.com/office/drawing/2014/main" id="{D84C5290-A15F-FD48-A9DF-48DCD9312DA2}"/>
              </a:ext>
            </a:extLst>
          </p:cNvPr>
          <p:cNvCxnSpPr>
            <a:cxnSpLocks noChangeShapeType="1"/>
          </p:cNvCxnSpPr>
          <p:nvPr/>
        </p:nvCxnSpPr>
        <p:spPr bwMode="auto">
          <a:xfrm>
            <a:off x="3505994" y="2434867"/>
            <a:ext cx="1" cy="604837"/>
          </a:xfrm>
          <a:prstGeom prst="straightConnector1">
            <a:avLst/>
          </a:prstGeom>
          <a:noFill/>
          <a:ln w="12700">
            <a:solidFill>
              <a:schemeClr val="tx1"/>
            </a:solidFill>
            <a:round/>
            <a:headEnd/>
            <a:tailEnd type="triangle" w="med" len="med"/>
          </a:ln>
        </p:spPr>
      </p:cxnSp>
      <p:sp>
        <p:nvSpPr>
          <p:cNvPr id="2" name="Rectangle 1">
            <a:extLst>
              <a:ext uri="{FF2B5EF4-FFF2-40B4-BE49-F238E27FC236}">
                <a16:creationId xmlns:a16="http://schemas.microsoft.com/office/drawing/2014/main" id="{017492CB-DE08-9D44-903D-AFBF313FB495}"/>
              </a:ext>
            </a:extLst>
          </p:cNvPr>
          <p:cNvSpPr/>
          <p:nvPr/>
        </p:nvSpPr>
        <p:spPr>
          <a:xfrm>
            <a:off x="2932986" y="2076992"/>
            <a:ext cx="287258" cy="307777"/>
          </a:xfrm>
          <a:prstGeom prst="rect">
            <a:avLst/>
          </a:prstGeom>
        </p:spPr>
        <p:txBody>
          <a:bodyPr wrap="none">
            <a:spAutoFit/>
          </a:bodyPr>
          <a:lstStyle/>
          <a:p>
            <a:pPr algn="ctr"/>
            <a:r>
              <a:rPr lang="en-US" dirty="0">
                <a:latin typeface="Open Sans" panose="020B0604020202020204" charset="0"/>
                <a:ea typeface="Open Sans" panose="020B0604020202020204" charset="0"/>
                <a:cs typeface="Open Sans" panose="020B0604020202020204" charset="0"/>
              </a:rPr>
              <a:t>3</a:t>
            </a:r>
          </a:p>
        </p:txBody>
      </p:sp>
    </p:spTree>
    <p:extLst>
      <p:ext uri="{BB962C8B-B14F-4D97-AF65-F5344CB8AC3E}">
        <p14:creationId xmlns:p14="http://schemas.microsoft.com/office/powerpoint/2010/main" val="319259997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72" name="Rounded Rectangle 58">
            <a:extLst>
              <a:ext uri="{FF2B5EF4-FFF2-40B4-BE49-F238E27FC236}">
                <a16:creationId xmlns:a16="http://schemas.microsoft.com/office/drawing/2014/main" id="{EF1F8FB1-77A7-470B-8369-70912ABFE2F7}"/>
              </a:ext>
            </a:extLst>
          </p:cNvPr>
          <p:cNvSpPr/>
          <p:nvPr/>
        </p:nvSpPr>
        <p:spPr>
          <a:xfrm>
            <a:off x="226219" y="3683366"/>
            <a:ext cx="5262559" cy="2187826"/>
          </a:xfrm>
          <a:prstGeom prst="roundRect">
            <a:avLst/>
          </a:prstGeom>
          <a:solidFill>
            <a:srgbClr val="0066CC">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16" name="Content Placeholder 2">
            <a:extLst>
              <a:ext uri="{FF2B5EF4-FFF2-40B4-BE49-F238E27FC236}">
                <a16:creationId xmlns:a16="http://schemas.microsoft.com/office/drawing/2014/main" id="{1A0EBC81-D24D-B942-AB58-A4FD3979981F}"/>
              </a:ext>
            </a:extLst>
          </p:cNvPr>
          <p:cNvSpPr txBox="1">
            <a:spLocks/>
          </p:cNvSpPr>
          <p:nvPr/>
        </p:nvSpPr>
        <p:spPr bwMode="auto">
          <a:xfrm>
            <a:off x="226219" y="3653883"/>
            <a:ext cx="5262559" cy="2247425"/>
          </a:xfrm>
          <a:prstGeom prst="rect">
            <a:avLst/>
          </a:prstGeom>
          <a:noFill/>
          <a:ln w="9525">
            <a:noFill/>
            <a:miter lim="800000"/>
            <a:headEnd/>
            <a:tailEnd/>
          </a:ln>
        </p:spPr>
        <p:txBody>
          <a:bodyPr vert="horz" wrap="square" lIns="68577" tIns="34289" rIns="68577" bIns="34289" numCol="1" anchor="t" anchorCtr="0" compatLnSpc="1">
            <a:prstTxWarp prst="textNoShape">
              <a:avLst/>
            </a:prstTxWarp>
          </a:bodyPr>
          <a:lstStyle/>
          <a:p>
            <a:pPr marL="257162" indent="-257162" defTabSz="685800" eaLnBrk="1" hangingPunct="1">
              <a:lnSpc>
                <a:spcPct val="80000"/>
              </a:lnSpc>
              <a:spcBef>
                <a:spcPts val="900"/>
              </a:spcBef>
              <a:buClr>
                <a:schemeClr val="accent2"/>
              </a:buClr>
              <a:defRPr/>
            </a:pPr>
            <a:endParaRPr lang="en-US" sz="825" kern="0" dirty="0">
              <a:solidFill>
                <a:srgbClr val="00B0F0"/>
              </a:solidFill>
              <a:latin typeface="Roboto Mono" panose="020B0604020202020204" charset="0"/>
              <a:ea typeface="Roboto Mono" panose="020B0604020202020204" charset="0"/>
              <a:cs typeface="+mn-cs"/>
            </a:endParaRPr>
          </a:p>
          <a:p>
            <a:pPr marL="257162" indent="-257162" defTabSz="685800" eaLnBrk="1" hangingPunct="1">
              <a:lnSpc>
                <a:spcPct val="80000"/>
              </a:lnSpc>
              <a:spcBef>
                <a:spcPts val="900"/>
              </a:spcBef>
              <a:buClr>
                <a:schemeClr val="accent2"/>
              </a:buClr>
              <a:defRPr/>
            </a:pPr>
            <a:r>
              <a:rPr lang="en-US" sz="1800" kern="0" dirty="0">
                <a:solidFill>
                  <a:srgbClr val="0070C0"/>
                </a:solidFill>
                <a:latin typeface="Roboto Mono" panose="020B0604020202020204" charset="0"/>
                <a:ea typeface="Roboto Mono" panose="020B0604020202020204" charset="0"/>
                <a:cs typeface="+mn-cs"/>
              </a:rPr>
              <a:t>def max-value(state):</a:t>
            </a:r>
          </a:p>
          <a:p>
            <a:pPr marL="557185" lvl="1" indent="-214303" defTabSz="685800" eaLnBrk="1" hangingPunct="1">
              <a:lnSpc>
                <a:spcPct val="80000"/>
              </a:lnSpc>
              <a:spcBef>
                <a:spcPct val="20000"/>
              </a:spcBef>
              <a:buClr>
                <a:schemeClr val="tx1"/>
              </a:buClr>
              <a:defRPr/>
            </a:pPr>
            <a:r>
              <a:rPr lang="en-US" sz="1800" b="1" dirty="0">
                <a:latin typeface="Roboto Mono" panose="020B0604020202020204" charset="0"/>
                <a:ea typeface="Roboto Mono" panose="020B0604020202020204" charset="0"/>
              </a:rPr>
              <a:t>i</a:t>
            </a:r>
            <a:r>
              <a:rPr lang="en-US" sz="1800" b="1" kern="0" dirty="0">
                <a:latin typeface="Roboto Mono" panose="020B0604020202020204" charset="0"/>
                <a:ea typeface="Roboto Mono" panose="020B0604020202020204" charset="0"/>
              </a:rPr>
              <a:t>f the state is a terminal state:</a:t>
            </a:r>
          </a:p>
          <a:p>
            <a:pPr marL="557185" lvl="1" indent="-214303" defTabSz="685800" eaLnBrk="1" hangingPunct="1">
              <a:lnSpc>
                <a:spcPct val="80000"/>
              </a:lnSpc>
              <a:spcBef>
                <a:spcPct val="20000"/>
              </a:spcBef>
              <a:buClr>
                <a:schemeClr val="tx1"/>
              </a:buClr>
              <a:defRPr/>
            </a:pPr>
            <a:r>
              <a:rPr lang="en-US" sz="1800" b="1" dirty="0">
                <a:latin typeface="Roboto Mono" panose="020B0604020202020204" charset="0"/>
                <a:ea typeface="Roboto Mono" panose="020B0604020202020204" charset="0"/>
              </a:rPr>
              <a:t>		 return the state’s utility</a:t>
            </a:r>
            <a:endParaRPr lang="en-US" sz="1800" b="1" kern="0" dirty="0">
              <a:latin typeface="Roboto Mono" panose="020B0604020202020204" charset="0"/>
              <a:ea typeface="Roboto Mono" panose="020B0604020202020204" charset="0"/>
            </a:endParaRPr>
          </a:p>
          <a:p>
            <a:pPr marL="557185" lvl="1" indent="-214303" defTabSz="685800" eaLnBrk="1" hangingPunct="1">
              <a:lnSpc>
                <a:spcPct val="80000"/>
              </a:lnSpc>
              <a:spcBef>
                <a:spcPct val="20000"/>
              </a:spcBef>
              <a:buClr>
                <a:schemeClr val="tx1"/>
              </a:buClr>
              <a:defRPr/>
            </a:pPr>
            <a:r>
              <a:rPr lang="en-US" sz="1800" kern="0" dirty="0">
                <a:latin typeface="Roboto Mono" panose="020B0604020202020204" charset="0"/>
                <a:ea typeface="Roboto Mono" panose="020B0604020202020204" charset="0"/>
              </a:rPr>
              <a:t>initialize v = </a:t>
            </a:r>
            <a:r>
              <a:rPr lang="en-US" sz="1800" kern="0" dirty="0">
                <a:latin typeface="Roboto Mono" panose="020B0604020202020204" charset="0"/>
                <a:ea typeface="Roboto Mono" panose="020B0604020202020204" charset="0"/>
                <a:cs typeface="Times New Roman" pitchFamily="18" charset="0"/>
              </a:rPr>
              <a:t>-∞</a:t>
            </a:r>
          </a:p>
          <a:p>
            <a:pPr marL="557185" lvl="1" indent="-214303" defTabSz="685800" eaLnBrk="1" hangingPunct="1">
              <a:lnSpc>
                <a:spcPct val="80000"/>
              </a:lnSpc>
              <a:spcBef>
                <a:spcPct val="20000"/>
              </a:spcBef>
              <a:buClr>
                <a:schemeClr val="tx1"/>
              </a:buClr>
              <a:defRPr/>
            </a:pPr>
            <a:r>
              <a:rPr lang="en-US" sz="1800" kern="0" dirty="0">
                <a:latin typeface="Roboto Mono" panose="020B0604020202020204" charset="0"/>
                <a:ea typeface="Roboto Mono" panose="020B0604020202020204" charset="0"/>
              </a:rPr>
              <a:t>for each successor of state:</a:t>
            </a:r>
          </a:p>
          <a:p>
            <a:pPr marL="857207" lvl="2" indent="-171442" defTabSz="685800" eaLnBrk="1" hangingPunct="1">
              <a:lnSpc>
                <a:spcPct val="80000"/>
              </a:lnSpc>
              <a:spcBef>
                <a:spcPct val="20000"/>
              </a:spcBef>
              <a:buClr>
                <a:schemeClr val="accent2"/>
              </a:buClr>
              <a:defRPr/>
            </a:pPr>
            <a:r>
              <a:rPr lang="en-US" sz="1800" kern="0" dirty="0">
                <a:latin typeface="Roboto Mono" panose="020B0604020202020204" charset="0"/>
                <a:ea typeface="Roboto Mono" panose="020B0604020202020204" charset="0"/>
              </a:rPr>
              <a:t>v = max(v, </a:t>
            </a:r>
            <a:r>
              <a:rPr lang="en-US" sz="1800" kern="0" dirty="0">
                <a:solidFill>
                  <a:srgbClr val="C00000"/>
                </a:solidFill>
                <a:latin typeface="Roboto Mono" panose="020B0604020202020204" charset="0"/>
                <a:ea typeface="Roboto Mono" panose="020B0604020202020204" charset="0"/>
              </a:rPr>
              <a:t>min-value(successor)</a:t>
            </a:r>
            <a:r>
              <a:rPr lang="en-US" sz="1800" kern="0" dirty="0">
                <a:latin typeface="Roboto Mono" panose="020B0604020202020204" charset="0"/>
                <a:ea typeface="Roboto Mono" panose="020B0604020202020204" charset="0"/>
              </a:rPr>
              <a:t>)</a:t>
            </a:r>
          </a:p>
          <a:p>
            <a:pPr marL="557185" lvl="1" indent="-214303" defTabSz="685800" eaLnBrk="1" hangingPunct="1">
              <a:lnSpc>
                <a:spcPct val="80000"/>
              </a:lnSpc>
              <a:spcBef>
                <a:spcPct val="20000"/>
              </a:spcBef>
              <a:buClr>
                <a:schemeClr val="tx1"/>
              </a:buClr>
              <a:defRPr/>
            </a:pPr>
            <a:r>
              <a:rPr lang="en-US" sz="1800" kern="0" dirty="0">
                <a:latin typeface="Roboto Mono" panose="020B0604020202020204" charset="0"/>
                <a:ea typeface="Roboto Mono" panose="020B0604020202020204" charset="0"/>
              </a:rPr>
              <a:t>return v</a:t>
            </a:r>
          </a:p>
        </p:txBody>
      </p:sp>
      <p:sp>
        <p:nvSpPr>
          <p:cNvPr id="63" name="Google Shape;63;p2"/>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dirty="0">
                <a:sym typeface="Symbol" pitchFamily="18" charset="2"/>
              </a:rPr>
              <a:t>Minimax Example</a:t>
            </a:r>
            <a:endParaRPr sz="3400" b="1" dirty="0">
              <a:solidFill>
                <a:srgbClr val="370661"/>
              </a:solidFill>
              <a:latin typeface="Open Sans"/>
              <a:ea typeface="Open Sans"/>
              <a:cs typeface="Open Sans"/>
              <a:sym typeface="Open Sans"/>
            </a:endParaRPr>
          </a:p>
        </p:txBody>
      </p:sp>
      <p:sp>
        <p:nvSpPr>
          <p:cNvPr id="34" name="AutoShape 4">
            <a:extLst>
              <a:ext uri="{FF2B5EF4-FFF2-40B4-BE49-F238E27FC236}">
                <a16:creationId xmlns:a16="http://schemas.microsoft.com/office/drawing/2014/main" id="{E736D7FF-BD34-4A88-84A3-1D8F37182FDE}"/>
              </a:ext>
            </a:extLst>
          </p:cNvPr>
          <p:cNvSpPr>
            <a:spLocks noChangeArrowheads="1"/>
          </p:cNvSpPr>
          <p:nvPr/>
        </p:nvSpPr>
        <p:spPr bwMode="auto">
          <a:xfrm>
            <a:off x="5601494" y="1137177"/>
            <a:ext cx="381000" cy="359477"/>
          </a:xfrm>
          <a:prstGeom prst="triangle">
            <a:avLst>
              <a:gd name="adj" fmla="val 50000"/>
            </a:avLst>
          </a:prstGeom>
          <a:solidFill>
            <a:srgbClr val="CCECFF"/>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sp>
        <p:nvSpPr>
          <p:cNvPr id="74" name="Left-Right Arrow 62">
            <a:extLst>
              <a:ext uri="{FF2B5EF4-FFF2-40B4-BE49-F238E27FC236}">
                <a16:creationId xmlns:a16="http://schemas.microsoft.com/office/drawing/2014/main" id="{8162E336-5288-4360-8E22-242E50D27588}"/>
              </a:ext>
            </a:extLst>
          </p:cNvPr>
          <p:cNvSpPr/>
          <p:nvPr/>
        </p:nvSpPr>
        <p:spPr>
          <a:xfrm>
            <a:off x="5503070" y="4337488"/>
            <a:ext cx="742950" cy="514350"/>
          </a:xfrm>
          <a:prstGeom prst="leftRightArrow">
            <a:avLst/>
          </a:prstGeom>
          <a:solidFill>
            <a:srgbClr val="BD92D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75" name="Picture 74" descr="TP_tmp.png">
            <a:extLst>
              <a:ext uri="{FF2B5EF4-FFF2-40B4-BE49-F238E27FC236}">
                <a16:creationId xmlns:a16="http://schemas.microsoft.com/office/drawing/2014/main" id="{38160B1A-2555-4CA1-A742-52F596673E60}"/>
              </a:ext>
            </a:extLst>
          </p:cNvPr>
          <p:cNvPicPr>
            <a:picLocks noChangeAspect="1"/>
          </p:cNvPicPr>
          <p:nvPr>
            <p:custDataLst>
              <p:tags r:id="rId1"/>
            </p:custDataLst>
          </p:nvPr>
        </p:nvPicPr>
        <p:blipFill>
          <a:blip r:embed="rId5" cstate="print"/>
          <a:stretch>
            <a:fillRect/>
          </a:stretch>
        </p:blipFill>
        <p:spPr bwMode="auto">
          <a:xfrm>
            <a:off x="1315244" y="5924915"/>
            <a:ext cx="3143249" cy="491900"/>
          </a:xfrm>
          <a:prstGeom prst="rect">
            <a:avLst/>
          </a:prstGeom>
          <a:noFill/>
          <a:ln/>
          <a:effectLst/>
        </p:spPr>
      </p:pic>
      <p:pic>
        <p:nvPicPr>
          <p:cNvPr id="76" name="Picture 75" descr="TP_tmp.png">
            <a:extLst>
              <a:ext uri="{FF2B5EF4-FFF2-40B4-BE49-F238E27FC236}">
                <a16:creationId xmlns:a16="http://schemas.microsoft.com/office/drawing/2014/main" id="{A30B546D-18AD-4561-86FC-06C44687E357}"/>
              </a:ext>
            </a:extLst>
          </p:cNvPr>
          <p:cNvPicPr>
            <a:picLocks noChangeAspect="1"/>
          </p:cNvPicPr>
          <p:nvPr>
            <p:custDataLst>
              <p:tags r:id="rId2"/>
            </p:custDataLst>
          </p:nvPr>
        </p:nvPicPr>
        <p:blipFill>
          <a:blip r:embed="rId6" cstate="print"/>
          <a:stretch>
            <a:fillRect/>
          </a:stretch>
        </p:blipFill>
        <p:spPr bwMode="auto">
          <a:xfrm>
            <a:off x="7458867" y="5924915"/>
            <a:ext cx="3143251" cy="491900"/>
          </a:xfrm>
          <a:prstGeom prst="rect">
            <a:avLst/>
          </a:prstGeom>
          <a:noFill/>
          <a:ln/>
          <a:effectLst/>
        </p:spPr>
      </p:pic>
      <p:sp>
        <p:nvSpPr>
          <p:cNvPr id="18" name="TextBox 17">
            <a:extLst>
              <a:ext uri="{FF2B5EF4-FFF2-40B4-BE49-F238E27FC236}">
                <a16:creationId xmlns:a16="http://schemas.microsoft.com/office/drawing/2014/main" id="{97FA6B95-38DB-164F-A3BB-D53340EB840C}"/>
              </a:ext>
            </a:extLst>
          </p:cNvPr>
          <p:cNvSpPr txBox="1"/>
          <p:nvPr/>
        </p:nvSpPr>
        <p:spPr>
          <a:xfrm>
            <a:off x="6162805" y="1590805"/>
            <a:ext cx="184731" cy="307777"/>
          </a:xfrm>
          <a:prstGeom prst="rect">
            <a:avLst/>
          </a:prstGeom>
          <a:noFill/>
        </p:spPr>
        <p:txBody>
          <a:bodyPr wrap="none" rtlCol="0">
            <a:spAutoFit/>
          </a:bodyPr>
          <a:lstStyle/>
          <a:p>
            <a:endParaRPr lang="en-US" dirty="0"/>
          </a:p>
        </p:txBody>
      </p:sp>
      <p:sp>
        <p:nvSpPr>
          <p:cNvPr id="117" name="Rounded Rectangle 59">
            <a:extLst>
              <a:ext uri="{FF2B5EF4-FFF2-40B4-BE49-F238E27FC236}">
                <a16:creationId xmlns:a16="http://schemas.microsoft.com/office/drawing/2014/main" id="{D1FC192F-F2B3-DB4F-AA60-EB20B2A00134}"/>
              </a:ext>
            </a:extLst>
          </p:cNvPr>
          <p:cNvSpPr/>
          <p:nvPr/>
        </p:nvSpPr>
        <p:spPr>
          <a:xfrm>
            <a:off x="6260312" y="3693618"/>
            <a:ext cx="5262561" cy="2169928"/>
          </a:xfrm>
          <a:prstGeom prst="roundRect">
            <a:avLst/>
          </a:prstGeom>
          <a:solidFill>
            <a:srgbClr val="F6D7D9"/>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18" name="Content Placeholder 2">
            <a:extLst>
              <a:ext uri="{FF2B5EF4-FFF2-40B4-BE49-F238E27FC236}">
                <a16:creationId xmlns:a16="http://schemas.microsoft.com/office/drawing/2014/main" id="{0E2FAB55-9DBB-204F-8914-720EA7BBC647}"/>
              </a:ext>
            </a:extLst>
          </p:cNvPr>
          <p:cNvSpPr txBox="1">
            <a:spLocks/>
          </p:cNvSpPr>
          <p:nvPr/>
        </p:nvSpPr>
        <p:spPr bwMode="auto">
          <a:xfrm>
            <a:off x="6317463" y="3896818"/>
            <a:ext cx="5205410" cy="1974374"/>
          </a:xfrm>
          <a:prstGeom prst="rect">
            <a:avLst/>
          </a:prstGeom>
          <a:noFill/>
          <a:ln w="9525">
            <a:noFill/>
            <a:miter lim="800000"/>
            <a:headEnd/>
            <a:tailEnd/>
          </a:ln>
        </p:spPr>
        <p:txBody>
          <a:bodyPr vert="horz" wrap="square" lIns="68577" tIns="34289" rIns="68577" bIns="34289" numCol="1" anchor="t" anchorCtr="0" compatLnSpc="1">
            <a:prstTxWarp prst="textNoShape">
              <a:avLst/>
            </a:prstTxWarp>
          </a:bodyPr>
          <a:lstStyle/>
          <a:p>
            <a:pPr marL="257162" indent="-257162" defTabSz="685800" eaLnBrk="1" hangingPunct="1">
              <a:lnSpc>
                <a:spcPct val="80000"/>
              </a:lnSpc>
              <a:spcBef>
                <a:spcPts val="900"/>
              </a:spcBef>
              <a:buClr>
                <a:schemeClr val="accent2"/>
              </a:buClr>
              <a:defRPr/>
            </a:pPr>
            <a:r>
              <a:rPr lang="en-US" sz="1800" kern="0" dirty="0">
                <a:solidFill>
                  <a:srgbClr val="C00000"/>
                </a:solidFill>
                <a:latin typeface="Roboto Mono" panose="020B0604020202020204" charset="0"/>
                <a:ea typeface="Roboto Mono" panose="020B0604020202020204" charset="0"/>
                <a:cs typeface="+mn-cs"/>
              </a:rPr>
              <a:t>def min-value(state):</a:t>
            </a:r>
          </a:p>
          <a:p>
            <a:pPr marL="557185" lvl="1" indent="-214303" defTabSz="685800" eaLnBrk="1" hangingPunct="1">
              <a:lnSpc>
                <a:spcPct val="80000"/>
              </a:lnSpc>
              <a:spcBef>
                <a:spcPct val="20000"/>
              </a:spcBef>
              <a:buClr>
                <a:schemeClr val="tx1"/>
              </a:buClr>
              <a:defRPr/>
            </a:pPr>
            <a:r>
              <a:rPr lang="en-US" sz="1800" dirty="0">
                <a:latin typeface="Roboto Mono" panose="020B0604020202020204" charset="0"/>
                <a:ea typeface="Roboto Mono" panose="020B0604020202020204" charset="0"/>
              </a:rPr>
              <a:t>i</a:t>
            </a:r>
            <a:r>
              <a:rPr lang="en-US" sz="1800" kern="0" dirty="0">
                <a:latin typeface="Roboto Mono" panose="020B0604020202020204" charset="0"/>
                <a:ea typeface="Roboto Mono" panose="020B0604020202020204" charset="0"/>
              </a:rPr>
              <a:t>f the state is a terminal state:</a:t>
            </a:r>
          </a:p>
          <a:p>
            <a:pPr marL="557185" lvl="1" indent="-214303" defTabSz="685800" eaLnBrk="1" hangingPunct="1">
              <a:lnSpc>
                <a:spcPct val="80000"/>
              </a:lnSpc>
              <a:spcBef>
                <a:spcPct val="20000"/>
              </a:spcBef>
              <a:buClr>
                <a:schemeClr val="tx1"/>
              </a:buClr>
              <a:defRPr/>
            </a:pPr>
            <a:r>
              <a:rPr lang="en-US" sz="1800" dirty="0">
                <a:latin typeface="Roboto Mono" panose="020B0604020202020204" charset="0"/>
                <a:ea typeface="Roboto Mono" panose="020B0604020202020204" charset="0"/>
              </a:rPr>
              <a:t>		 return the state’s utility</a:t>
            </a:r>
            <a:endParaRPr lang="en-US" sz="1800" kern="0" dirty="0">
              <a:latin typeface="Roboto Mono" panose="020B0604020202020204" charset="0"/>
              <a:ea typeface="Roboto Mono" panose="020B0604020202020204" charset="0"/>
            </a:endParaRPr>
          </a:p>
          <a:p>
            <a:pPr marL="557185" lvl="1" indent="-214303" defTabSz="685800" eaLnBrk="1" hangingPunct="1">
              <a:lnSpc>
                <a:spcPct val="80000"/>
              </a:lnSpc>
              <a:spcBef>
                <a:spcPct val="20000"/>
              </a:spcBef>
              <a:buClr>
                <a:schemeClr val="tx1"/>
              </a:buClr>
              <a:defRPr/>
            </a:pPr>
            <a:r>
              <a:rPr lang="en-US" sz="1800" kern="0" dirty="0">
                <a:latin typeface="Roboto Mono" panose="020B0604020202020204" charset="0"/>
                <a:ea typeface="Roboto Mono" panose="020B0604020202020204" charset="0"/>
              </a:rPr>
              <a:t>initialize v = </a:t>
            </a:r>
            <a:r>
              <a:rPr lang="en-US" sz="1800" kern="0" dirty="0">
                <a:latin typeface="Roboto Mono" panose="020B0604020202020204" charset="0"/>
                <a:ea typeface="Roboto Mono" panose="020B0604020202020204" charset="0"/>
                <a:cs typeface="Times New Roman" pitchFamily="18" charset="0"/>
              </a:rPr>
              <a:t>+∞</a:t>
            </a:r>
          </a:p>
          <a:p>
            <a:pPr marL="557185" lvl="1" indent="-214303" defTabSz="685800" eaLnBrk="1" hangingPunct="1">
              <a:lnSpc>
                <a:spcPct val="80000"/>
              </a:lnSpc>
              <a:spcBef>
                <a:spcPct val="20000"/>
              </a:spcBef>
              <a:buClr>
                <a:schemeClr val="tx1"/>
              </a:buClr>
              <a:defRPr/>
            </a:pPr>
            <a:r>
              <a:rPr lang="en-US" sz="1800" kern="0" dirty="0">
                <a:latin typeface="Roboto Mono" panose="020B0604020202020204" charset="0"/>
                <a:ea typeface="Roboto Mono" panose="020B0604020202020204" charset="0"/>
              </a:rPr>
              <a:t>for each successor of state:</a:t>
            </a:r>
          </a:p>
          <a:p>
            <a:pPr marL="857207" lvl="2" indent="-171442" defTabSz="685800" eaLnBrk="1" hangingPunct="1">
              <a:lnSpc>
                <a:spcPct val="80000"/>
              </a:lnSpc>
              <a:spcBef>
                <a:spcPct val="20000"/>
              </a:spcBef>
              <a:buClr>
                <a:schemeClr val="accent2"/>
              </a:buClr>
              <a:defRPr/>
            </a:pPr>
            <a:r>
              <a:rPr lang="en-US" sz="1800" kern="0" dirty="0">
                <a:latin typeface="Roboto Mono" panose="020B0604020202020204" charset="0"/>
                <a:ea typeface="Roboto Mono" panose="020B0604020202020204" charset="0"/>
              </a:rPr>
              <a:t>v = min(v, </a:t>
            </a:r>
            <a:r>
              <a:rPr lang="en-US" sz="1800" kern="0" dirty="0">
                <a:solidFill>
                  <a:srgbClr val="0070C0"/>
                </a:solidFill>
                <a:latin typeface="Roboto Mono" panose="020B0604020202020204" charset="0"/>
                <a:ea typeface="Roboto Mono" panose="020B0604020202020204" charset="0"/>
              </a:rPr>
              <a:t>max-value(successor)</a:t>
            </a:r>
            <a:r>
              <a:rPr lang="en-US" sz="1800" kern="0" dirty="0">
                <a:latin typeface="Roboto Mono" panose="020B0604020202020204" charset="0"/>
                <a:ea typeface="Roboto Mono" panose="020B0604020202020204" charset="0"/>
              </a:rPr>
              <a:t>)</a:t>
            </a:r>
          </a:p>
          <a:p>
            <a:pPr marL="557185" lvl="1" indent="-214303" defTabSz="685800" eaLnBrk="1" hangingPunct="1">
              <a:lnSpc>
                <a:spcPct val="80000"/>
              </a:lnSpc>
              <a:spcBef>
                <a:spcPct val="20000"/>
              </a:spcBef>
              <a:buClr>
                <a:schemeClr val="tx1"/>
              </a:buClr>
              <a:defRPr/>
            </a:pPr>
            <a:r>
              <a:rPr lang="en-US" sz="1800" kern="0" dirty="0">
                <a:latin typeface="Roboto Mono" panose="020B0604020202020204" charset="0"/>
                <a:ea typeface="Roboto Mono" panose="020B0604020202020204" charset="0"/>
              </a:rPr>
              <a:t>return v</a:t>
            </a:r>
          </a:p>
        </p:txBody>
      </p:sp>
      <p:sp>
        <p:nvSpPr>
          <p:cNvPr id="55" name="Rectangle 54">
            <a:extLst>
              <a:ext uri="{FF2B5EF4-FFF2-40B4-BE49-F238E27FC236}">
                <a16:creationId xmlns:a16="http://schemas.microsoft.com/office/drawing/2014/main" id="{57B21973-64B2-0742-8D01-54B4212A8EE6}"/>
              </a:ext>
            </a:extLst>
          </p:cNvPr>
          <p:cNvSpPr/>
          <p:nvPr/>
        </p:nvSpPr>
        <p:spPr>
          <a:xfrm>
            <a:off x="6246020" y="3605421"/>
            <a:ext cx="6246020" cy="2811394"/>
          </a:xfrm>
          <a:prstGeom prst="rect">
            <a:avLst/>
          </a:prstGeom>
          <a:solidFill>
            <a:schemeClr val="bg1">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79C2D59-9E92-CF4E-9236-85AA2AEBC004}"/>
              </a:ext>
            </a:extLst>
          </p:cNvPr>
          <p:cNvSpPr/>
          <p:nvPr/>
        </p:nvSpPr>
        <p:spPr>
          <a:xfrm>
            <a:off x="5222345" y="1149868"/>
            <a:ext cx="399468" cy="307777"/>
          </a:xfrm>
          <a:prstGeom prst="rect">
            <a:avLst/>
          </a:prstGeom>
        </p:spPr>
        <p:txBody>
          <a:bodyPr wrap="none">
            <a:spAutoFit/>
          </a:bodyPr>
          <a:lstStyle/>
          <a:p>
            <a:r>
              <a:rPr lang="en-US" dirty="0">
                <a:latin typeface="Roboto Mono" panose="020B0604020202020204" charset="0"/>
                <a:ea typeface="Roboto Mono" panose="020B0604020202020204" charset="0"/>
                <a:cs typeface="Times New Roman" pitchFamily="18" charset="0"/>
              </a:rPr>
              <a:t>-∞</a:t>
            </a:r>
            <a:endParaRPr lang="en-US" dirty="0"/>
          </a:p>
        </p:txBody>
      </p:sp>
      <p:sp>
        <p:nvSpPr>
          <p:cNvPr id="14" name="AutoShape 6">
            <a:extLst>
              <a:ext uri="{FF2B5EF4-FFF2-40B4-BE49-F238E27FC236}">
                <a16:creationId xmlns:a16="http://schemas.microsoft.com/office/drawing/2014/main" id="{05349203-CB67-5C4A-B0EC-246ED83E1B0A}"/>
              </a:ext>
            </a:extLst>
          </p:cNvPr>
          <p:cNvSpPr>
            <a:spLocks noChangeArrowheads="1"/>
          </p:cNvSpPr>
          <p:nvPr/>
        </p:nvSpPr>
        <p:spPr bwMode="auto">
          <a:xfrm flipV="1">
            <a:off x="3315494" y="2103965"/>
            <a:ext cx="381000" cy="330902"/>
          </a:xfrm>
          <a:prstGeom prst="triangle">
            <a:avLst>
              <a:gd name="adj" fmla="val 50000"/>
            </a:avLst>
          </a:prstGeom>
          <a:solidFill>
            <a:srgbClr val="FF9A99"/>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cxnSp>
        <p:nvCxnSpPr>
          <p:cNvPr id="15" name="AutoShape 7">
            <a:extLst>
              <a:ext uri="{FF2B5EF4-FFF2-40B4-BE49-F238E27FC236}">
                <a16:creationId xmlns:a16="http://schemas.microsoft.com/office/drawing/2014/main" id="{C6C3AF7C-5779-ED49-8CCE-0B7DB7D74164}"/>
              </a:ext>
            </a:extLst>
          </p:cNvPr>
          <p:cNvCxnSpPr>
            <a:cxnSpLocks noChangeShapeType="1"/>
            <a:endCxn id="14" idx="3"/>
          </p:cNvCxnSpPr>
          <p:nvPr/>
        </p:nvCxnSpPr>
        <p:spPr bwMode="auto">
          <a:xfrm flipH="1">
            <a:off x="3505994" y="1496654"/>
            <a:ext cx="2286000" cy="607311"/>
          </a:xfrm>
          <a:prstGeom prst="straightConnector1">
            <a:avLst/>
          </a:prstGeom>
          <a:noFill/>
          <a:ln w="12700">
            <a:solidFill>
              <a:schemeClr val="tx1"/>
            </a:solidFill>
            <a:round/>
            <a:headEnd/>
            <a:tailEnd type="triangle" w="med" len="med"/>
          </a:ln>
        </p:spPr>
      </p:cxnSp>
      <p:sp>
        <p:nvSpPr>
          <p:cNvPr id="16" name="AutoShape 20">
            <a:extLst>
              <a:ext uri="{FF2B5EF4-FFF2-40B4-BE49-F238E27FC236}">
                <a16:creationId xmlns:a16="http://schemas.microsoft.com/office/drawing/2014/main" id="{6C65CC3C-F8B4-774F-9011-5FAFD965A4F2}"/>
              </a:ext>
            </a:extLst>
          </p:cNvPr>
          <p:cNvSpPr>
            <a:spLocks noChangeArrowheads="1"/>
          </p:cNvSpPr>
          <p:nvPr/>
        </p:nvSpPr>
        <p:spPr bwMode="auto">
          <a:xfrm flipV="1">
            <a:off x="5601494" y="2103965"/>
            <a:ext cx="381000" cy="318998"/>
          </a:xfrm>
          <a:prstGeom prst="triangle">
            <a:avLst>
              <a:gd name="adj" fmla="val 50000"/>
            </a:avLst>
          </a:prstGeom>
          <a:solidFill>
            <a:srgbClr val="FF9A99"/>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sp>
        <p:nvSpPr>
          <p:cNvPr id="17" name="AutoShape 26">
            <a:extLst>
              <a:ext uri="{FF2B5EF4-FFF2-40B4-BE49-F238E27FC236}">
                <a16:creationId xmlns:a16="http://schemas.microsoft.com/office/drawing/2014/main" id="{A457A0C3-CD44-6740-8065-68055CB3C4BB}"/>
              </a:ext>
            </a:extLst>
          </p:cNvPr>
          <p:cNvSpPr>
            <a:spLocks noChangeArrowheads="1"/>
          </p:cNvSpPr>
          <p:nvPr/>
        </p:nvSpPr>
        <p:spPr bwMode="auto">
          <a:xfrm flipV="1">
            <a:off x="7887493" y="2103965"/>
            <a:ext cx="381000" cy="330902"/>
          </a:xfrm>
          <a:prstGeom prst="triangle">
            <a:avLst>
              <a:gd name="adj" fmla="val 50000"/>
            </a:avLst>
          </a:prstGeom>
          <a:solidFill>
            <a:srgbClr val="FF9A99"/>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cxnSp>
        <p:nvCxnSpPr>
          <p:cNvPr id="19" name="AutoShape 27">
            <a:extLst>
              <a:ext uri="{FF2B5EF4-FFF2-40B4-BE49-F238E27FC236}">
                <a16:creationId xmlns:a16="http://schemas.microsoft.com/office/drawing/2014/main" id="{C7CC236B-543C-D942-8659-0352BFC5A796}"/>
              </a:ext>
            </a:extLst>
          </p:cNvPr>
          <p:cNvCxnSpPr>
            <a:cxnSpLocks noChangeShapeType="1"/>
          </p:cNvCxnSpPr>
          <p:nvPr/>
        </p:nvCxnSpPr>
        <p:spPr bwMode="auto">
          <a:xfrm>
            <a:off x="5791994" y="1496654"/>
            <a:ext cx="2285999" cy="607311"/>
          </a:xfrm>
          <a:prstGeom prst="straightConnector1">
            <a:avLst/>
          </a:prstGeom>
          <a:noFill/>
          <a:ln w="12700">
            <a:solidFill>
              <a:schemeClr val="tx1"/>
            </a:solidFill>
            <a:round/>
            <a:headEnd/>
            <a:tailEnd type="triangle" w="med" len="med"/>
          </a:ln>
        </p:spPr>
      </p:cxnSp>
      <p:cxnSp>
        <p:nvCxnSpPr>
          <p:cNvPr id="20" name="AutoShape 21">
            <a:extLst>
              <a:ext uri="{FF2B5EF4-FFF2-40B4-BE49-F238E27FC236}">
                <a16:creationId xmlns:a16="http://schemas.microsoft.com/office/drawing/2014/main" id="{D9CEADC8-9233-8445-892F-C26556BA5645}"/>
              </a:ext>
            </a:extLst>
          </p:cNvPr>
          <p:cNvCxnSpPr>
            <a:cxnSpLocks noChangeShapeType="1"/>
          </p:cNvCxnSpPr>
          <p:nvPr/>
        </p:nvCxnSpPr>
        <p:spPr bwMode="auto">
          <a:xfrm>
            <a:off x="5791994" y="1496654"/>
            <a:ext cx="0" cy="607311"/>
          </a:xfrm>
          <a:prstGeom prst="straightConnector1">
            <a:avLst/>
          </a:prstGeom>
          <a:noFill/>
          <a:ln w="12700">
            <a:solidFill>
              <a:schemeClr val="tx1"/>
            </a:solidFill>
            <a:round/>
            <a:headEnd/>
            <a:tailEnd type="triangle" w="med" len="med"/>
          </a:ln>
        </p:spPr>
      </p:cxnSp>
      <p:cxnSp>
        <p:nvCxnSpPr>
          <p:cNvPr id="22" name="AutoShape 17">
            <a:extLst>
              <a:ext uri="{FF2B5EF4-FFF2-40B4-BE49-F238E27FC236}">
                <a16:creationId xmlns:a16="http://schemas.microsoft.com/office/drawing/2014/main" id="{3905C521-00EC-7547-A286-2F50E926FA6E}"/>
              </a:ext>
            </a:extLst>
          </p:cNvPr>
          <p:cNvCxnSpPr>
            <a:cxnSpLocks noChangeShapeType="1"/>
          </p:cNvCxnSpPr>
          <p:nvPr/>
        </p:nvCxnSpPr>
        <p:spPr bwMode="auto">
          <a:xfrm>
            <a:off x="3505994" y="2434867"/>
            <a:ext cx="761999" cy="616743"/>
          </a:xfrm>
          <a:prstGeom prst="straightConnector1">
            <a:avLst/>
          </a:prstGeom>
          <a:noFill/>
          <a:ln w="12700">
            <a:solidFill>
              <a:schemeClr val="tx1"/>
            </a:solidFill>
            <a:round/>
            <a:headEnd/>
            <a:tailEnd type="triangle" w="med" len="med"/>
          </a:ln>
        </p:spPr>
      </p:cxnSp>
      <p:cxnSp>
        <p:nvCxnSpPr>
          <p:cNvPr id="23" name="AutoShape 9">
            <a:extLst>
              <a:ext uri="{FF2B5EF4-FFF2-40B4-BE49-F238E27FC236}">
                <a16:creationId xmlns:a16="http://schemas.microsoft.com/office/drawing/2014/main" id="{2406BD59-3DEA-714A-9355-A9254C7411CB}"/>
              </a:ext>
            </a:extLst>
          </p:cNvPr>
          <p:cNvCxnSpPr>
            <a:cxnSpLocks noChangeShapeType="1"/>
          </p:cNvCxnSpPr>
          <p:nvPr/>
        </p:nvCxnSpPr>
        <p:spPr bwMode="auto">
          <a:xfrm flipH="1">
            <a:off x="2743996" y="2434867"/>
            <a:ext cx="761998" cy="616746"/>
          </a:xfrm>
          <a:prstGeom prst="straightConnector1">
            <a:avLst/>
          </a:prstGeom>
          <a:noFill/>
          <a:ln w="12700">
            <a:solidFill>
              <a:schemeClr val="tx1"/>
            </a:solidFill>
            <a:round/>
            <a:headEnd/>
            <a:tailEnd type="triangle" w="med" len="med"/>
          </a:ln>
        </p:spPr>
      </p:cxnSp>
      <p:sp>
        <p:nvSpPr>
          <p:cNvPr id="24" name="Rectangle 7">
            <a:extLst>
              <a:ext uri="{FF2B5EF4-FFF2-40B4-BE49-F238E27FC236}">
                <a16:creationId xmlns:a16="http://schemas.microsoft.com/office/drawing/2014/main" id="{DC90F633-5E86-2D46-BEA4-7F279854AC24}"/>
              </a:ext>
            </a:extLst>
          </p:cNvPr>
          <p:cNvSpPr>
            <a:spLocks noChangeArrowheads="1"/>
          </p:cNvSpPr>
          <p:nvPr/>
        </p:nvSpPr>
        <p:spPr bwMode="auto">
          <a:xfrm>
            <a:off x="3313909" y="3101711"/>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8</a:t>
            </a:r>
          </a:p>
        </p:txBody>
      </p:sp>
      <p:sp>
        <p:nvSpPr>
          <p:cNvPr id="25" name="Rectangle 7">
            <a:extLst>
              <a:ext uri="{FF2B5EF4-FFF2-40B4-BE49-F238E27FC236}">
                <a16:creationId xmlns:a16="http://schemas.microsoft.com/office/drawing/2014/main" id="{4A8D2FD8-AAAE-8941-98D1-3B5D3C53449B}"/>
              </a:ext>
            </a:extLst>
          </p:cNvPr>
          <p:cNvSpPr>
            <a:spLocks noChangeArrowheads="1"/>
          </p:cNvSpPr>
          <p:nvPr/>
        </p:nvSpPr>
        <p:spPr bwMode="auto">
          <a:xfrm>
            <a:off x="4075909" y="3101711"/>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12</a:t>
            </a:r>
          </a:p>
        </p:txBody>
      </p:sp>
      <p:sp>
        <p:nvSpPr>
          <p:cNvPr id="26" name="Rectangle 7">
            <a:extLst>
              <a:ext uri="{FF2B5EF4-FFF2-40B4-BE49-F238E27FC236}">
                <a16:creationId xmlns:a16="http://schemas.microsoft.com/office/drawing/2014/main" id="{8CFEC7EC-3381-6B42-B374-924BB123DD9D}"/>
              </a:ext>
            </a:extLst>
          </p:cNvPr>
          <p:cNvSpPr>
            <a:spLocks noChangeArrowheads="1"/>
          </p:cNvSpPr>
          <p:nvPr/>
        </p:nvSpPr>
        <p:spPr bwMode="auto">
          <a:xfrm>
            <a:off x="2551909" y="3101711"/>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3</a:t>
            </a:r>
          </a:p>
        </p:txBody>
      </p:sp>
      <p:cxnSp>
        <p:nvCxnSpPr>
          <p:cNvPr id="27" name="AutoShape 13">
            <a:extLst>
              <a:ext uri="{FF2B5EF4-FFF2-40B4-BE49-F238E27FC236}">
                <a16:creationId xmlns:a16="http://schemas.microsoft.com/office/drawing/2014/main" id="{D84C5290-A15F-FD48-A9DF-48DCD9312DA2}"/>
              </a:ext>
            </a:extLst>
          </p:cNvPr>
          <p:cNvCxnSpPr>
            <a:cxnSpLocks noChangeShapeType="1"/>
          </p:cNvCxnSpPr>
          <p:nvPr/>
        </p:nvCxnSpPr>
        <p:spPr bwMode="auto">
          <a:xfrm>
            <a:off x="3505994" y="2434867"/>
            <a:ext cx="1" cy="604837"/>
          </a:xfrm>
          <a:prstGeom prst="straightConnector1">
            <a:avLst/>
          </a:prstGeom>
          <a:noFill/>
          <a:ln w="12700">
            <a:solidFill>
              <a:schemeClr val="tx1"/>
            </a:solidFill>
            <a:round/>
            <a:headEnd/>
            <a:tailEnd type="triangle" w="med" len="med"/>
          </a:ln>
        </p:spPr>
      </p:cxnSp>
      <p:sp>
        <p:nvSpPr>
          <p:cNvPr id="28" name="Rectangle 27">
            <a:extLst>
              <a:ext uri="{FF2B5EF4-FFF2-40B4-BE49-F238E27FC236}">
                <a16:creationId xmlns:a16="http://schemas.microsoft.com/office/drawing/2014/main" id="{FD9AB447-163D-134A-A120-8DADA67CC130}"/>
              </a:ext>
            </a:extLst>
          </p:cNvPr>
          <p:cNvSpPr/>
          <p:nvPr/>
        </p:nvSpPr>
        <p:spPr>
          <a:xfrm>
            <a:off x="2932986" y="2076992"/>
            <a:ext cx="287258" cy="307777"/>
          </a:xfrm>
          <a:prstGeom prst="rect">
            <a:avLst/>
          </a:prstGeom>
        </p:spPr>
        <p:txBody>
          <a:bodyPr wrap="none">
            <a:spAutoFit/>
          </a:bodyPr>
          <a:lstStyle/>
          <a:p>
            <a:pPr algn="ctr"/>
            <a:r>
              <a:rPr lang="en-US" dirty="0">
                <a:latin typeface="Open Sans" panose="020B0604020202020204" charset="0"/>
                <a:ea typeface="Open Sans" panose="020B0604020202020204" charset="0"/>
                <a:cs typeface="Open Sans" panose="020B0604020202020204" charset="0"/>
              </a:rPr>
              <a:t>3</a:t>
            </a:r>
          </a:p>
        </p:txBody>
      </p:sp>
    </p:spTree>
    <p:extLst>
      <p:ext uri="{BB962C8B-B14F-4D97-AF65-F5344CB8AC3E}">
        <p14:creationId xmlns:p14="http://schemas.microsoft.com/office/powerpoint/2010/main" val="427974124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116" name="Content Placeholder 2">
            <a:extLst>
              <a:ext uri="{FF2B5EF4-FFF2-40B4-BE49-F238E27FC236}">
                <a16:creationId xmlns:a16="http://schemas.microsoft.com/office/drawing/2014/main" id="{1A0EBC81-D24D-B942-AB58-A4FD3979981F}"/>
              </a:ext>
            </a:extLst>
          </p:cNvPr>
          <p:cNvSpPr txBox="1">
            <a:spLocks/>
          </p:cNvSpPr>
          <p:nvPr/>
        </p:nvSpPr>
        <p:spPr bwMode="auto">
          <a:xfrm>
            <a:off x="226219" y="3653883"/>
            <a:ext cx="5262559" cy="2247425"/>
          </a:xfrm>
          <a:prstGeom prst="rect">
            <a:avLst/>
          </a:prstGeom>
          <a:noFill/>
          <a:ln w="9525">
            <a:noFill/>
            <a:miter lim="800000"/>
            <a:headEnd/>
            <a:tailEnd/>
          </a:ln>
        </p:spPr>
        <p:txBody>
          <a:bodyPr vert="horz" wrap="square" lIns="68577" tIns="34289" rIns="68577" bIns="34289" numCol="1" anchor="t" anchorCtr="0" compatLnSpc="1">
            <a:prstTxWarp prst="textNoShape">
              <a:avLst/>
            </a:prstTxWarp>
          </a:bodyPr>
          <a:lstStyle/>
          <a:p>
            <a:pPr marL="257162" indent="-257162" defTabSz="685800" eaLnBrk="1" hangingPunct="1">
              <a:lnSpc>
                <a:spcPct val="80000"/>
              </a:lnSpc>
              <a:spcBef>
                <a:spcPts val="900"/>
              </a:spcBef>
              <a:buClr>
                <a:schemeClr val="accent2"/>
              </a:buClr>
              <a:defRPr/>
            </a:pPr>
            <a:endParaRPr lang="en-US" sz="825" kern="0" dirty="0">
              <a:solidFill>
                <a:srgbClr val="00B0F0"/>
              </a:solidFill>
              <a:latin typeface="Roboto Mono" panose="020B0604020202020204" charset="0"/>
              <a:ea typeface="Roboto Mono" panose="020B0604020202020204" charset="0"/>
              <a:cs typeface="+mn-cs"/>
            </a:endParaRPr>
          </a:p>
          <a:p>
            <a:pPr marL="257162" indent="-257162" defTabSz="685800" eaLnBrk="1" hangingPunct="1">
              <a:lnSpc>
                <a:spcPct val="80000"/>
              </a:lnSpc>
              <a:spcBef>
                <a:spcPts val="900"/>
              </a:spcBef>
              <a:buClr>
                <a:schemeClr val="accent2"/>
              </a:buClr>
              <a:defRPr/>
            </a:pPr>
            <a:r>
              <a:rPr lang="en-US" sz="1800" kern="0" dirty="0">
                <a:solidFill>
                  <a:srgbClr val="0070C0"/>
                </a:solidFill>
                <a:latin typeface="Roboto Mono" panose="020B0604020202020204" charset="0"/>
                <a:ea typeface="Roboto Mono" panose="020B0604020202020204" charset="0"/>
                <a:cs typeface="+mn-cs"/>
              </a:rPr>
              <a:t>def max-value(state):</a:t>
            </a:r>
          </a:p>
          <a:p>
            <a:pPr marL="557185" lvl="1" indent="-214303" defTabSz="685800" eaLnBrk="1" hangingPunct="1">
              <a:lnSpc>
                <a:spcPct val="80000"/>
              </a:lnSpc>
              <a:spcBef>
                <a:spcPct val="20000"/>
              </a:spcBef>
              <a:buClr>
                <a:schemeClr val="tx1"/>
              </a:buClr>
              <a:defRPr/>
            </a:pPr>
            <a:r>
              <a:rPr lang="en-US" sz="1800" dirty="0">
                <a:latin typeface="Roboto Mono" panose="020B0604020202020204" charset="0"/>
                <a:ea typeface="Roboto Mono" panose="020B0604020202020204" charset="0"/>
              </a:rPr>
              <a:t>i</a:t>
            </a:r>
            <a:r>
              <a:rPr lang="en-US" sz="1800" kern="0" dirty="0">
                <a:latin typeface="Roboto Mono" panose="020B0604020202020204" charset="0"/>
                <a:ea typeface="Roboto Mono" panose="020B0604020202020204" charset="0"/>
              </a:rPr>
              <a:t>f the state is a terminal state:</a:t>
            </a:r>
          </a:p>
          <a:p>
            <a:pPr marL="557185" lvl="1" indent="-214303" defTabSz="685800" eaLnBrk="1" hangingPunct="1">
              <a:lnSpc>
                <a:spcPct val="80000"/>
              </a:lnSpc>
              <a:spcBef>
                <a:spcPct val="20000"/>
              </a:spcBef>
              <a:buClr>
                <a:schemeClr val="tx1"/>
              </a:buClr>
              <a:defRPr/>
            </a:pPr>
            <a:r>
              <a:rPr lang="en-US" sz="1800" dirty="0">
                <a:latin typeface="Roboto Mono" panose="020B0604020202020204" charset="0"/>
                <a:ea typeface="Roboto Mono" panose="020B0604020202020204" charset="0"/>
              </a:rPr>
              <a:t>		 return the state’s utility</a:t>
            </a:r>
            <a:endParaRPr lang="en-US" sz="1800" kern="0" dirty="0">
              <a:latin typeface="Roboto Mono" panose="020B0604020202020204" charset="0"/>
              <a:ea typeface="Roboto Mono" panose="020B0604020202020204" charset="0"/>
            </a:endParaRPr>
          </a:p>
          <a:p>
            <a:pPr marL="557185" lvl="1" indent="-214303" defTabSz="685800" eaLnBrk="1" hangingPunct="1">
              <a:lnSpc>
                <a:spcPct val="80000"/>
              </a:lnSpc>
              <a:spcBef>
                <a:spcPct val="20000"/>
              </a:spcBef>
              <a:buClr>
                <a:schemeClr val="tx1"/>
              </a:buClr>
              <a:defRPr/>
            </a:pPr>
            <a:r>
              <a:rPr lang="en-US" sz="1800" kern="0" dirty="0">
                <a:latin typeface="Roboto Mono" panose="020B0604020202020204" charset="0"/>
                <a:ea typeface="Roboto Mono" panose="020B0604020202020204" charset="0"/>
              </a:rPr>
              <a:t>initialize v = </a:t>
            </a:r>
            <a:r>
              <a:rPr lang="en-US" sz="1800" kern="0" dirty="0">
                <a:latin typeface="Roboto Mono" panose="020B0604020202020204" charset="0"/>
                <a:ea typeface="Roboto Mono" panose="020B0604020202020204" charset="0"/>
                <a:cs typeface="Times New Roman" pitchFamily="18" charset="0"/>
              </a:rPr>
              <a:t>-∞</a:t>
            </a:r>
          </a:p>
          <a:p>
            <a:pPr marL="557185" lvl="1" indent="-214303" defTabSz="685800" eaLnBrk="1" hangingPunct="1">
              <a:lnSpc>
                <a:spcPct val="80000"/>
              </a:lnSpc>
              <a:spcBef>
                <a:spcPct val="20000"/>
              </a:spcBef>
              <a:buClr>
                <a:schemeClr val="tx1"/>
              </a:buClr>
              <a:defRPr/>
            </a:pPr>
            <a:r>
              <a:rPr lang="en-US" sz="1800" kern="0" dirty="0">
                <a:latin typeface="Roboto Mono" panose="020B0604020202020204" charset="0"/>
                <a:ea typeface="Roboto Mono" panose="020B0604020202020204" charset="0"/>
              </a:rPr>
              <a:t>for each successor of state:</a:t>
            </a:r>
          </a:p>
          <a:p>
            <a:pPr marL="857207" lvl="2" indent="-171442" defTabSz="685800" eaLnBrk="1" hangingPunct="1">
              <a:lnSpc>
                <a:spcPct val="80000"/>
              </a:lnSpc>
              <a:spcBef>
                <a:spcPct val="20000"/>
              </a:spcBef>
              <a:buClr>
                <a:schemeClr val="accent2"/>
              </a:buClr>
              <a:defRPr/>
            </a:pPr>
            <a:r>
              <a:rPr lang="en-US" sz="1800" kern="0" dirty="0">
                <a:latin typeface="Roboto Mono" panose="020B0604020202020204" charset="0"/>
                <a:ea typeface="Roboto Mono" panose="020B0604020202020204" charset="0"/>
              </a:rPr>
              <a:t>v = max(v, </a:t>
            </a:r>
            <a:r>
              <a:rPr lang="en-US" sz="1800" kern="0" dirty="0">
                <a:solidFill>
                  <a:srgbClr val="C00000"/>
                </a:solidFill>
                <a:latin typeface="Roboto Mono" panose="020B0604020202020204" charset="0"/>
                <a:ea typeface="Roboto Mono" panose="020B0604020202020204" charset="0"/>
              </a:rPr>
              <a:t>min-value(successor)</a:t>
            </a:r>
            <a:r>
              <a:rPr lang="en-US" sz="1800" kern="0" dirty="0">
                <a:latin typeface="Roboto Mono" panose="020B0604020202020204" charset="0"/>
                <a:ea typeface="Roboto Mono" panose="020B0604020202020204" charset="0"/>
              </a:rPr>
              <a:t>)</a:t>
            </a:r>
          </a:p>
          <a:p>
            <a:pPr marL="557185" lvl="1" indent="-214303" defTabSz="685800" eaLnBrk="1" hangingPunct="1">
              <a:lnSpc>
                <a:spcPct val="80000"/>
              </a:lnSpc>
              <a:spcBef>
                <a:spcPct val="20000"/>
              </a:spcBef>
              <a:buClr>
                <a:schemeClr val="tx1"/>
              </a:buClr>
              <a:defRPr/>
            </a:pPr>
            <a:r>
              <a:rPr lang="en-US" sz="1800" kern="0" dirty="0">
                <a:latin typeface="Roboto Mono" panose="020B0604020202020204" charset="0"/>
                <a:ea typeface="Roboto Mono" panose="020B0604020202020204" charset="0"/>
              </a:rPr>
              <a:t>return v</a:t>
            </a:r>
          </a:p>
        </p:txBody>
      </p:sp>
      <p:sp>
        <p:nvSpPr>
          <p:cNvPr id="63" name="Google Shape;63;p2"/>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dirty="0">
                <a:sym typeface="Symbol" pitchFamily="18" charset="2"/>
              </a:rPr>
              <a:t>Minimax Example</a:t>
            </a:r>
            <a:endParaRPr sz="3400" b="1" dirty="0">
              <a:solidFill>
                <a:srgbClr val="370661"/>
              </a:solidFill>
              <a:latin typeface="Open Sans"/>
              <a:ea typeface="Open Sans"/>
              <a:cs typeface="Open Sans"/>
              <a:sym typeface="Open Sans"/>
            </a:endParaRPr>
          </a:p>
        </p:txBody>
      </p:sp>
      <p:sp>
        <p:nvSpPr>
          <p:cNvPr id="34" name="AutoShape 4">
            <a:extLst>
              <a:ext uri="{FF2B5EF4-FFF2-40B4-BE49-F238E27FC236}">
                <a16:creationId xmlns:a16="http://schemas.microsoft.com/office/drawing/2014/main" id="{E736D7FF-BD34-4A88-84A3-1D8F37182FDE}"/>
              </a:ext>
            </a:extLst>
          </p:cNvPr>
          <p:cNvSpPr>
            <a:spLocks noChangeArrowheads="1"/>
          </p:cNvSpPr>
          <p:nvPr/>
        </p:nvSpPr>
        <p:spPr bwMode="auto">
          <a:xfrm>
            <a:off x="5601494" y="1137177"/>
            <a:ext cx="381000" cy="359477"/>
          </a:xfrm>
          <a:prstGeom prst="triangle">
            <a:avLst>
              <a:gd name="adj" fmla="val 50000"/>
            </a:avLst>
          </a:prstGeom>
          <a:solidFill>
            <a:srgbClr val="CCECFF"/>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sp>
        <p:nvSpPr>
          <p:cNvPr id="72" name="Rounded Rectangle 58">
            <a:extLst>
              <a:ext uri="{FF2B5EF4-FFF2-40B4-BE49-F238E27FC236}">
                <a16:creationId xmlns:a16="http://schemas.microsoft.com/office/drawing/2014/main" id="{EF1F8FB1-77A7-470B-8369-70912ABFE2F7}"/>
              </a:ext>
            </a:extLst>
          </p:cNvPr>
          <p:cNvSpPr/>
          <p:nvPr/>
        </p:nvSpPr>
        <p:spPr>
          <a:xfrm>
            <a:off x="226219" y="3683366"/>
            <a:ext cx="5262559" cy="2187826"/>
          </a:xfrm>
          <a:prstGeom prst="roundRect">
            <a:avLst/>
          </a:prstGeom>
          <a:solidFill>
            <a:srgbClr val="0066CC">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74" name="Left-Right Arrow 62">
            <a:extLst>
              <a:ext uri="{FF2B5EF4-FFF2-40B4-BE49-F238E27FC236}">
                <a16:creationId xmlns:a16="http://schemas.microsoft.com/office/drawing/2014/main" id="{8162E336-5288-4360-8E22-242E50D27588}"/>
              </a:ext>
            </a:extLst>
          </p:cNvPr>
          <p:cNvSpPr/>
          <p:nvPr/>
        </p:nvSpPr>
        <p:spPr>
          <a:xfrm>
            <a:off x="5503070" y="4337488"/>
            <a:ext cx="742950" cy="514350"/>
          </a:xfrm>
          <a:prstGeom prst="leftRightArrow">
            <a:avLst/>
          </a:prstGeom>
          <a:solidFill>
            <a:srgbClr val="BD92D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75" name="Picture 74" descr="TP_tmp.png">
            <a:extLst>
              <a:ext uri="{FF2B5EF4-FFF2-40B4-BE49-F238E27FC236}">
                <a16:creationId xmlns:a16="http://schemas.microsoft.com/office/drawing/2014/main" id="{38160B1A-2555-4CA1-A742-52F596673E60}"/>
              </a:ext>
            </a:extLst>
          </p:cNvPr>
          <p:cNvPicPr>
            <a:picLocks noChangeAspect="1"/>
          </p:cNvPicPr>
          <p:nvPr>
            <p:custDataLst>
              <p:tags r:id="rId1"/>
            </p:custDataLst>
          </p:nvPr>
        </p:nvPicPr>
        <p:blipFill>
          <a:blip r:embed="rId5" cstate="print"/>
          <a:stretch>
            <a:fillRect/>
          </a:stretch>
        </p:blipFill>
        <p:spPr bwMode="auto">
          <a:xfrm>
            <a:off x="1315244" y="5924915"/>
            <a:ext cx="3143249" cy="491900"/>
          </a:xfrm>
          <a:prstGeom prst="rect">
            <a:avLst/>
          </a:prstGeom>
          <a:noFill/>
          <a:ln/>
          <a:effectLst/>
        </p:spPr>
      </p:pic>
      <p:pic>
        <p:nvPicPr>
          <p:cNvPr id="76" name="Picture 75" descr="TP_tmp.png">
            <a:extLst>
              <a:ext uri="{FF2B5EF4-FFF2-40B4-BE49-F238E27FC236}">
                <a16:creationId xmlns:a16="http://schemas.microsoft.com/office/drawing/2014/main" id="{A30B546D-18AD-4561-86FC-06C44687E357}"/>
              </a:ext>
            </a:extLst>
          </p:cNvPr>
          <p:cNvPicPr>
            <a:picLocks noChangeAspect="1"/>
          </p:cNvPicPr>
          <p:nvPr>
            <p:custDataLst>
              <p:tags r:id="rId2"/>
            </p:custDataLst>
          </p:nvPr>
        </p:nvPicPr>
        <p:blipFill>
          <a:blip r:embed="rId6" cstate="print"/>
          <a:stretch>
            <a:fillRect/>
          </a:stretch>
        </p:blipFill>
        <p:spPr bwMode="auto">
          <a:xfrm>
            <a:off x="7458867" y="5924915"/>
            <a:ext cx="3143251" cy="491900"/>
          </a:xfrm>
          <a:prstGeom prst="rect">
            <a:avLst/>
          </a:prstGeom>
          <a:noFill/>
          <a:ln/>
          <a:effectLst/>
        </p:spPr>
      </p:pic>
      <p:sp>
        <p:nvSpPr>
          <p:cNvPr id="18" name="TextBox 17">
            <a:extLst>
              <a:ext uri="{FF2B5EF4-FFF2-40B4-BE49-F238E27FC236}">
                <a16:creationId xmlns:a16="http://schemas.microsoft.com/office/drawing/2014/main" id="{97FA6B95-38DB-164F-A3BB-D53340EB840C}"/>
              </a:ext>
            </a:extLst>
          </p:cNvPr>
          <p:cNvSpPr txBox="1"/>
          <p:nvPr/>
        </p:nvSpPr>
        <p:spPr>
          <a:xfrm>
            <a:off x="6162805" y="1590805"/>
            <a:ext cx="184731" cy="307777"/>
          </a:xfrm>
          <a:prstGeom prst="rect">
            <a:avLst/>
          </a:prstGeom>
          <a:noFill/>
        </p:spPr>
        <p:txBody>
          <a:bodyPr wrap="none" rtlCol="0">
            <a:spAutoFit/>
          </a:bodyPr>
          <a:lstStyle/>
          <a:p>
            <a:endParaRPr lang="en-US" dirty="0"/>
          </a:p>
        </p:txBody>
      </p:sp>
      <p:sp>
        <p:nvSpPr>
          <p:cNvPr id="117" name="Rounded Rectangle 59">
            <a:extLst>
              <a:ext uri="{FF2B5EF4-FFF2-40B4-BE49-F238E27FC236}">
                <a16:creationId xmlns:a16="http://schemas.microsoft.com/office/drawing/2014/main" id="{D1FC192F-F2B3-DB4F-AA60-EB20B2A00134}"/>
              </a:ext>
            </a:extLst>
          </p:cNvPr>
          <p:cNvSpPr/>
          <p:nvPr/>
        </p:nvSpPr>
        <p:spPr>
          <a:xfrm>
            <a:off x="6260312" y="3693618"/>
            <a:ext cx="5262561" cy="2169928"/>
          </a:xfrm>
          <a:prstGeom prst="roundRect">
            <a:avLst/>
          </a:prstGeom>
          <a:solidFill>
            <a:srgbClr val="F6D7D9"/>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18" name="Content Placeholder 2">
            <a:extLst>
              <a:ext uri="{FF2B5EF4-FFF2-40B4-BE49-F238E27FC236}">
                <a16:creationId xmlns:a16="http://schemas.microsoft.com/office/drawing/2014/main" id="{0E2FAB55-9DBB-204F-8914-720EA7BBC647}"/>
              </a:ext>
            </a:extLst>
          </p:cNvPr>
          <p:cNvSpPr txBox="1">
            <a:spLocks/>
          </p:cNvSpPr>
          <p:nvPr/>
        </p:nvSpPr>
        <p:spPr bwMode="auto">
          <a:xfrm>
            <a:off x="6317463" y="3896818"/>
            <a:ext cx="5205410" cy="1974374"/>
          </a:xfrm>
          <a:prstGeom prst="rect">
            <a:avLst/>
          </a:prstGeom>
          <a:noFill/>
          <a:ln w="9525">
            <a:noFill/>
            <a:miter lim="800000"/>
            <a:headEnd/>
            <a:tailEnd/>
          </a:ln>
        </p:spPr>
        <p:txBody>
          <a:bodyPr vert="horz" wrap="square" lIns="68577" tIns="34289" rIns="68577" bIns="34289" numCol="1" anchor="t" anchorCtr="0" compatLnSpc="1">
            <a:prstTxWarp prst="textNoShape">
              <a:avLst/>
            </a:prstTxWarp>
          </a:bodyPr>
          <a:lstStyle/>
          <a:p>
            <a:pPr marL="257162" indent="-257162" defTabSz="685800" eaLnBrk="1" hangingPunct="1">
              <a:lnSpc>
                <a:spcPct val="80000"/>
              </a:lnSpc>
              <a:spcBef>
                <a:spcPts val="900"/>
              </a:spcBef>
              <a:buClr>
                <a:schemeClr val="accent2"/>
              </a:buClr>
              <a:defRPr/>
            </a:pPr>
            <a:r>
              <a:rPr lang="en-US" sz="1800" kern="0" dirty="0">
                <a:solidFill>
                  <a:srgbClr val="C00000"/>
                </a:solidFill>
                <a:latin typeface="Roboto Mono" panose="020B0604020202020204" charset="0"/>
                <a:ea typeface="Roboto Mono" panose="020B0604020202020204" charset="0"/>
                <a:cs typeface="+mn-cs"/>
              </a:rPr>
              <a:t>def min-value(state):</a:t>
            </a:r>
          </a:p>
          <a:p>
            <a:pPr marL="557185" lvl="1" indent="-214303" defTabSz="685800" eaLnBrk="1" hangingPunct="1">
              <a:lnSpc>
                <a:spcPct val="80000"/>
              </a:lnSpc>
              <a:spcBef>
                <a:spcPct val="20000"/>
              </a:spcBef>
              <a:buClr>
                <a:schemeClr val="tx1"/>
              </a:buClr>
              <a:defRPr/>
            </a:pPr>
            <a:r>
              <a:rPr lang="en-US" sz="1800" dirty="0">
                <a:latin typeface="Roboto Mono" panose="020B0604020202020204" charset="0"/>
                <a:ea typeface="Roboto Mono" panose="020B0604020202020204" charset="0"/>
              </a:rPr>
              <a:t>i</a:t>
            </a:r>
            <a:r>
              <a:rPr lang="en-US" sz="1800" kern="0" dirty="0">
                <a:latin typeface="Roboto Mono" panose="020B0604020202020204" charset="0"/>
                <a:ea typeface="Roboto Mono" panose="020B0604020202020204" charset="0"/>
              </a:rPr>
              <a:t>f the state is a terminal state:</a:t>
            </a:r>
          </a:p>
          <a:p>
            <a:pPr marL="557185" lvl="1" indent="-214303" defTabSz="685800" eaLnBrk="1" hangingPunct="1">
              <a:lnSpc>
                <a:spcPct val="80000"/>
              </a:lnSpc>
              <a:spcBef>
                <a:spcPct val="20000"/>
              </a:spcBef>
              <a:buClr>
                <a:schemeClr val="tx1"/>
              </a:buClr>
              <a:defRPr/>
            </a:pPr>
            <a:r>
              <a:rPr lang="en-US" sz="1800" dirty="0">
                <a:latin typeface="Roboto Mono" panose="020B0604020202020204" charset="0"/>
                <a:ea typeface="Roboto Mono" panose="020B0604020202020204" charset="0"/>
              </a:rPr>
              <a:t>		 return the state’s utility</a:t>
            </a:r>
            <a:endParaRPr lang="en-US" sz="1800" kern="0" dirty="0">
              <a:latin typeface="Roboto Mono" panose="020B0604020202020204" charset="0"/>
              <a:ea typeface="Roboto Mono" panose="020B0604020202020204" charset="0"/>
            </a:endParaRPr>
          </a:p>
          <a:p>
            <a:pPr marL="557185" lvl="1" indent="-214303" defTabSz="685800" eaLnBrk="1" hangingPunct="1">
              <a:lnSpc>
                <a:spcPct val="80000"/>
              </a:lnSpc>
              <a:spcBef>
                <a:spcPct val="20000"/>
              </a:spcBef>
              <a:buClr>
                <a:schemeClr val="tx1"/>
              </a:buClr>
              <a:defRPr/>
            </a:pPr>
            <a:r>
              <a:rPr lang="en-US" sz="1800" kern="0" dirty="0">
                <a:latin typeface="Roboto Mono" panose="020B0604020202020204" charset="0"/>
                <a:ea typeface="Roboto Mono" panose="020B0604020202020204" charset="0"/>
              </a:rPr>
              <a:t>initialize v = </a:t>
            </a:r>
            <a:r>
              <a:rPr lang="en-US" sz="1800" kern="0" dirty="0">
                <a:latin typeface="Roboto Mono" panose="020B0604020202020204" charset="0"/>
                <a:ea typeface="Roboto Mono" panose="020B0604020202020204" charset="0"/>
                <a:cs typeface="Times New Roman" pitchFamily="18" charset="0"/>
              </a:rPr>
              <a:t>+∞</a:t>
            </a:r>
          </a:p>
          <a:p>
            <a:pPr marL="557185" lvl="1" indent="-214303" defTabSz="685800" eaLnBrk="1" hangingPunct="1">
              <a:lnSpc>
                <a:spcPct val="80000"/>
              </a:lnSpc>
              <a:spcBef>
                <a:spcPct val="20000"/>
              </a:spcBef>
              <a:buClr>
                <a:schemeClr val="tx1"/>
              </a:buClr>
              <a:defRPr/>
            </a:pPr>
            <a:r>
              <a:rPr lang="en-US" sz="1800" kern="0" dirty="0">
                <a:latin typeface="Roboto Mono" panose="020B0604020202020204" charset="0"/>
                <a:ea typeface="Roboto Mono" panose="020B0604020202020204" charset="0"/>
              </a:rPr>
              <a:t>for each successor of state:</a:t>
            </a:r>
          </a:p>
          <a:p>
            <a:pPr marL="857207" lvl="2" indent="-171442" defTabSz="685800" eaLnBrk="1" hangingPunct="1">
              <a:lnSpc>
                <a:spcPct val="80000"/>
              </a:lnSpc>
              <a:spcBef>
                <a:spcPct val="20000"/>
              </a:spcBef>
              <a:buClr>
                <a:schemeClr val="accent2"/>
              </a:buClr>
              <a:defRPr/>
            </a:pPr>
            <a:r>
              <a:rPr lang="en-US" sz="1800" b="1" kern="0" dirty="0">
                <a:latin typeface="Roboto Mono" panose="020B0604020202020204" charset="0"/>
                <a:ea typeface="Roboto Mono" panose="020B0604020202020204" charset="0"/>
              </a:rPr>
              <a:t>v = min(v, </a:t>
            </a:r>
            <a:r>
              <a:rPr lang="en-US" sz="1800" b="1" kern="0" dirty="0">
                <a:solidFill>
                  <a:srgbClr val="0070C0"/>
                </a:solidFill>
                <a:latin typeface="Roboto Mono" panose="020B0604020202020204" charset="0"/>
                <a:ea typeface="Roboto Mono" panose="020B0604020202020204" charset="0"/>
              </a:rPr>
              <a:t>max-value(successor)</a:t>
            </a:r>
            <a:r>
              <a:rPr lang="en-US" sz="1800" b="1" kern="0" dirty="0">
                <a:latin typeface="Roboto Mono" panose="020B0604020202020204" charset="0"/>
                <a:ea typeface="Roboto Mono" panose="020B0604020202020204" charset="0"/>
              </a:rPr>
              <a:t>)</a:t>
            </a:r>
          </a:p>
          <a:p>
            <a:pPr marL="557185" lvl="1" indent="-214303" defTabSz="685800" eaLnBrk="1" hangingPunct="1">
              <a:lnSpc>
                <a:spcPct val="80000"/>
              </a:lnSpc>
              <a:spcBef>
                <a:spcPct val="20000"/>
              </a:spcBef>
              <a:buClr>
                <a:schemeClr val="tx1"/>
              </a:buClr>
              <a:defRPr/>
            </a:pPr>
            <a:r>
              <a:rPr lang="en-US" sz="1800" kern="0" dirty="0">
                <a:latin typeface="Roboto Mono" panose="020B0604020202020204" charset="0"/>
                <a:ea typeface="Roboto Mono" panose="020B0604020202020204" charset="0"/>
              </a:rPr>
              <a:t>return v</a:t>
            </a:r>
          </a:p>
        </p:txBody>
      </p:sp>
      <p:sp>
        <p:nvSpPr>
          <p:cNvPr id="55" name="Rectangle 54">
            <a:extLst>
              <a:ext uri="{FF2B5EF4-FFF2-40B4-BE49-F238E27FC236}">
                <a16:creationId xmlns:a16="http://schemas.microsoft.com/office/drawing/2014/main" id="{57B21973-64B2-0742-8D01-54B4212A8EE6}"/>
              </a:ext>
            </a:extLst>
          </p:cNvPr>
          <p:cNvSpPr/>
          <p:nvPr/>
        </p:nvSpPr>
        <p:spPr>
          <a:xfrm>
            <a:off x="9150" y="3560429"/>
            <a:ext cx="6236870" cy="2811394"/>
          </a:xfrm>
          <a:prstGeom prst="rect">
            <a:avLst/>
          </a:prstGeom>
          <a:solidFill>
            <a:schemeClr val="bg1">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79C2D59-9E92-CF4E-9236-85AA2AEBC004}"/>
              </a:ext>
            </a:extLst>
          </p:cNvPr>
          <p:cNvSpPr/>
          <p:nvPr/>
        </p:nvSpPr>
        <p:spPr>
          <a:xfrm>
            <a:off x="5222345" y="1149868"/>
            <a:ext cx="399468" cy="307777"/>
          </a:xfrm>
          <a:prstGeom prst="rect">
            <a:avLst/>
          </a:prstGeom>
        </p:spPr>
        <p:txBody>
          <a:bodyPr wrap="none">
            <a:spAutoFit/>
          </a:bodyPr>
          <a:lstStyle/>
          <a:p>
            <a:r>
              <a:rPr lang="en-US" dirty="0">
                <a:latin typeface="Roboto Mono" panose="020B0604020202020204" charset="0"/>
                <a:ea typeface="Roboto Mono" panose="020B0604020202020204" charset="0"/>
                <a:cs typeface="Times New Roman" pitchFamily="18" charset="0"/>
              </a:rPr>
              <a:t>-∞</a:t>
            </a:r>
            <a:endParaRPr lang="en-US" dirty="0"/>
          </a:p>
        </p:txBody>
      </p:sp>
      <p:sp>
        <p:nvSpPr>
          <p:cNvPr id="14" name="AutoShape 6">
            <a:extLst>
              <a:ext uri="{FF2B5EF4-FFF2-40B4-BE49-F238E27FC236}">
                <a16:creationId xmlns:a16="http://schemas.microsoft.com/office/drawing/2014/main" id="{05349203-CB67-5C4A-B0EC-246ED83E1B0A}"/>
              </a:ext>
            </a:extLst>
          </p:cNvPr>
          <p:cNvSpPr>
            <a:spLocks noChangeArrowheads="1"/>
          </p:cNvSpPr>
          <p:nvPr/>
        </p:nvSpPr>
        <p:spPr bwMode="auto">
          <a:xfrm flipV="1">
            <a:off x="3315494" y="2103965"/>
            <a:ext cx="381000" cy="330902"/>
          </a:xfrm>
          <a:prstGeom prst="triangle">
            <a:avLst>
              <a:gd name="adj" fmla="val 50000"/>
            </a:avLst>
          </a:prstGeom>
          <a:solidFill>
            <a:srgbClr val="FF9A99"/>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cxnSp>
        <p:nvCxnSpPr>
          <p:cNvPr id="15" name="AutoShape 7">
            <a:extLst>
              <a:ext uri="{FF2B5EF4-FFF2-40B4-BE49-F238E27FC236}">
                <a16:creationId xmlns:a16="http://schemas.microsoft.com/office/drawing/2014/main" id="{C6C3AF7C-5779-ED49-8CCE-0B7DB7D74164}"/>
              </a:ext>
            </a:extLst>
          </p:cNvPr>
          <p:cNvCxnSpPr>
            <a:cxnSpLocks noChangeShapeType="1"/>
            <a:endCxn id="14" idx="3"/>
          </p:cNvCxnSpPr>
          <p:nvPr/>
        </p:nvCxnSpPr>
        <p:spPr bwMode="auto">
          <a:xfrm flipH="1">
            <a:off x="3505994" y="1496654"/>
            <a:ext cx="2286000" cy="607311"/>
          </a:xfrm>
          <a:prstGeom prst="straightConnector1">
            <a:avLst/>
          </a:prstGeom>
          <a:noFill/>
          <a:ln w="12700">
            <a:solidFill>
              <a:schemeClr val="tx1"/>
            </a:solidFill>
            <a:round/>
            <a:headEnd/>
            <a:tailEnd type="triangle" w="med" len="med"/>
          </a:ln>
        </p:spPr>
      </p:cxnSp>
      <p:sp>
        <p:nvSpPr>
          <p:cNvPr id="16" name="AutoShape 20">
            <a:extLst>
              <a:ext uri="{FF2B5EF4-FFF2-40B4-BE49-F238E27FC236}">
                <a16:creationId xmlns:a16="http://schemas.microsoft.com/office/drawing/2014/main" id="{6C65CC3C-F8B4-774F-9011-5FAFD965A4F2}"/>
              </a:ext>
            </a:extLst>
          </p:cNvPr>
          <p:cNvSpPr>
            <a:spLocks noChangeArrowheads="1"/>
          </p:cNvSpPr>
          <p:nvPr/>
        </p:nvSpPr>
        <p:spPr bwMode="auto">
          <a:xfrm flipV="1">
            <a:off x="5601494" y="2103965"/>
            <a:ext cx="381000" cy="318998"/>
          </a:xfrm>
          <a:prstGeom prst="triangle">
            <a:avLst>
              <a:gd name="adj" fmla="val 50000"/>
            </a:avLst>
          </a:prstGeom>
          <a:solidFill>
            <a:srgbClr val="FF9A99"/>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sp>
        <p:nvSpPr>
          <p:cNvPr id="17" name="AutoShape 26">
            <a:extLst>
              <a:ext uri="{FF2B5EF4-FFF2-40B4-BE49-F238E27FC236}">
                <a16:creationId xmlns:a16="http://schemas.microsoft.com/office/drawing/2014/main" id="{A457A0C3-CD44-6740-8065-68055CB3C4BB}"/>
              </a:ext>
            </a:extLst>
          </p:cNvPr>
          <p:cNvSpPr>
            <a:spLocks noChangeArrowheads="1"/>
          </p:cNvSpPr>
          <p:nvPr/>
        </p:nvSpPr>
        <p:spPr bwMode="auto">
          <a:xfrm flipV="1">
            <a:off x="7887493" y="2103965"/>
            <a:ext cx="381000" cy="330902"/>
          </a:xfrm>
          <a:prstGeom prst="triangle">
            <a:avLst>
              <a:gd name="adj" fmla="val 50000"/>
            </a:avLst>
          </a:prstGeom>
          <a:solidFill>
            <a:srgbClr val="FF9A99"/>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cxnSp>
        <p:nvCxnSpPr>
          <p:cNvPr id="19" name="AutoShape 27">
            <a:extLst>
              <a:ext uri="{FF2B5EF4-FFF2-40B4-BE49-F238E27FC236}">
                <a16:creationId xmlns:a16="http://schemas.microsoft.com/office/drawing/2014/main" id="{C7CC236B-543C-D942-8659-0352BFC5A796}"/>
              </a:ext>
            </a:extLst>
          </p:cNvPr>
          <p:cNvCxnSpPr>
            <a:cxnSpLocks noChangeShapeType="1"/>
          </p:cNvCxnSpPr>
          <p:nvPr/>
        </p:nvCxnSpPr>
        <p:spPr bwMode="auto">
          <a:xfrm>
            <a:off x="5791994" y="1496654"/>
            <a:ext cx="2285999" cy="607311"/>
          </a:xfrm>
          <a:prstGeom prst="straightConnector1">
            <a:avLst/>
          </a:prstGeom>
          <a:noFill/>
          <a:ln w="12700">
            <a:solidFill>
              <a:schemeClr val="tx1"/>
            </a:solidFill>
            <a:round/>
            <a:headEnd/>
            <a:tailEnd type="triangle" w="med" len="med"/>
          </a:ln>
        </p:spPr>
      </p:cxnSp>
      <p:cxnSp>
        <p:nvCxnSpPr>
          <p:cNvPr id="20" name="AutoShape 21">
            <a:extLst>
              <a:ext uri="{FF2B5EF4-FFF2-40B4-BE49-F238E27FC236}">
                <a16:creationId xmlns:a16="http://schemas.microsoft.com/office/drawing/2014/main" id="{D9CEADC8-9233-8445-892F-C26556BA5645}"/>
              </a:ext>
            </a:extLst>
          </p:cNvPr>
          <p:cNvCxnSpPr>
            <a:cxnSpLocks noChangeShapeType="1"/>
          </p:cNvCxnSpPr>
          <p:nvPr/>
        </p:nvCxnSpPr>
        <p:spPr bwMode="auto">
          <a:xfrm>
            <a:off x="5791994" y="1496654"/>
            <a:ext cx="0" cy="607311"/>
          </a:xfrm>
          <a:prstGeom prst="straightConnector1">
            <a:avLst/>
          </a:prstGeom>
          <a:noFill/>
          <a:ln w="12700">
            <a:solidFill>
              <a:schemeClr val="tx1"/>
            </a:solidFill>
            <a:round/>
            <a:headEnd/>
            <a:tailEnd type="triangle" w="med" len="med"/>
          </a:ln>
        </p:spPr>
      </p:cxnSp>
      <p:cxnSp>
        <p:nvCxnSpPr>
          <p:cNvPr id="22" name="AutoShape 17">
            <a:extLst>
              <a:ext uri="{FF2B5EF4-FFF2-40B4-BE49-F238E27FC236}">
                <a16:creationId xmlns:a16="http://schemas.microsoft.com/office/drawing/2014/main" id="{3905C521-00EC-7547-A286-2F50E926FA6E}"/>
              </a:ext>
            </a:extLst>
          </p:cNvPr>
          <p:cNvCxnSpPr>
            <a:cxnSpLocks noChangeShapeType="1"/>
          </p:cNvCxnSpPr>
          <p:nvPr/>
        </p:nvCxnSpPr>
        <p:spPr bwMode="auto">
          <a:xfrm>
            <a:off x="3505994" y="2434867"/>
            <a:ext cx="761999" cy="616743"/>
          </a:xfrm>
          <a:prstGeom prst="straightConnector1">
            <a:avLst/>
          </a:prstGeom>
          <a:noFill/>
          <a:ln w="12700">
            <a:solidFill>
              <a:schemeClr val="tx1"/>
            </a:solidFill>
            <a:round/>
            <a:headEnd/>
            <a:tailEnd type="triangle" w="med" len="med"/>
          </a:ln>
        </p:spPr>
      </p:cxnSp>
      <p:cxnSp>
        <p:nvCxnSpPr>
          <p:cNvPr id="23" name="AutoShape 9">
            <a:extLst>
              <a:ext uri="{FF2B5EF4-FFF2-40B4-BE49-F238E27FC236}">
                <a16:creationId xmlns:a16="http://schemas.microsoft.com/office/drawing/2014/main" id="{2406BD59-3DEA-714A-9355-A9254C7411CB}"/>
              </a:ext>
            </a:extLst>
          </p:cNvPr>
          <p:cNvCxnSpPr>
            <a:cxnSpLocks noChangeShapeType="1"/>
          </p:cNvCxnSpPr>
          <p:nvPr/>
        </p:nvCxnSpPr>
        <p:spPr bwMode="auto">
          <a:xfrm flipH="1">
            <a:off x="2743996" y="2434867"/>
            <a:ext cx="761998" cy="616746"/>
          </a:xfrm>
          <a:prstGeom prst="straightConnector1">
            <a:avLst/>
          </a:prstGeom>
          <a:noFill/>
          <a:ln w="12700">
            <a:solidFill>
              <a:schemeClr val="tx1"/>
            </a:solidFill>
            <a:round/>
            <a:headEnd/>
            <a:tailEnd type="triangle" w="med" len="med"/>
          </a:ln>
        </p:spPr>
      </p:cxnSp>
      <p:sp>
        <p:nvSpPr>
          <p:cNvPr id="24" name="Rectangle 7">
            <a:extLst>
              <a:ext uri="{FF2B5EF4-FFF2-40B4-BE49-F238E27FC236}">
                <a16:creationId xmlns:a16="http://schemas.microsoft.com/office/drawing/2014/main" id="{DC90F633-5E86-2D46-BEA4-7F279854AC24}"/>
              </a:ext>
            </a:extLst>
          </p:cNvPr>
          <p:cNvSpPr>
            <a:spLocks noChangeArrowheads="1"/>
          </p:cNvSpPr>
          <p:nvPr/>
        </p:nvSpPr>
        <p:spPr bwMode="auto">
          <a:xfrm>
            <a:off x="3313909" y="3101711"/>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8</a:t>
            </a:r>
          </a:p>
        </p:txBody>
      </p:sp>
      <p:sp>
        <p:nvSpPr>
          <p:cNvPr id="25" name="Rectangle 7">
            <a:extLst>
              <a:ext uri="{FF2B5EF4-FFF2-40B4-BE49-F238E27FC236}">
                <a16:creationId xmlns:a16="http://schemas.microsoft.com/office/drawing/2014/main" id="{4A8D2FD8-AAAE-8941-98D1-3B5D3C53449B}"/>
              </a:ext>
            </a:extLst>
          </p:cNvPr>
          <p:cNvSpPr>
            <a:spLocks noChangeArrowheads="1"/>
          </p:cNvSpPr>
          <p:nvPr/>
        </p:nvSpPr>
        <p:spPr bwMode="auto">
          <a:xfrm>
            <a:off x="4075909" y="3101711"/>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12</a:t>
            </a:r>
          </a:p>
        </p:txBody>
      </p:sp>
      <p:sp>
        <p:nvSpPr>
          <p:cNvPr id="26" name="Rectangle 7">
            <a:extLst>
              <a:ext uri="{FF2B5EF4-FFF2-40B4-BE49-F238E27FC236}">
                <a16:creationId xmlns:a16="http://schemas.microsoft.com/office/drawing/2014/main" id="{8CFEC7EC-3381-6B42-B374-924BB123DD9D}"/>
              </a:ext>
            </a:extLst>
          </p:cNvPr>
          <p:cNvSpPr>
            <a:spLocks noChangeArrowheads="1"/>
          </p:cNvSpPr>
          <p:nvPr/>
        </p:nvSpPr>
        <p:spPr bwMode="auto">
          <a:xfrm>
            <a:off x="2551909" y="3101711"/>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3</a:t>
            </a:r>
          </a:p>
        </p:txBody>
      </p:sp>
      <p:cxnSp>
        <p:nvCxnSpPr>
          <p:cNvPr id="27" name="AutoShape 13">
            <a:extLst>
              <a:ext uri="{FF2B5EF4-FFF2-40B4-BE49-F238E27FC236}">
                <a16:creationId xmlns:a16="http://schemas.microsoft.com/office/drawing/2014/main" id="{D84C5290-A15F-FD48-A9DF-48DCD9312DA2}"/>
              </a:ext>
            </a:extLst>
          </p:cNvPr>
          <p:cNvCxnSpPr>
            <a:cxnSpLocks noChangeShapeType="1"/>
          </p:cNvCxnSpPr>
          <p:nvPr/>
        </p:nvCxnSpPr>
        <p:spPr bwMode="auto">
          <a:xfrm>
            <a:off x="3505994" y="2434867"/>
            <a:ext cx="1" cy="604837"/>
          </a:xfrm>
          <a:prstGeom prst="straightConnector1">
            <a:avLst/>
          </a:prstGeom>
          <a:noFill/>
          <a:ln w="12700">
            <a:solidFill>
              <a:schemeClr val="tx1"/>
            </a:solidFill>
            <a:round/>
            <a:headEnd/>
            <a:tailEnd type="triangle" w="med" len="med"/>
          </a:ln>
        </p:spPr>
      </p:cxnSp>
      <p:sp>
        <p:nvSpPr>
          <p:cNvPr id="2" name="Rectangle 1">
            <a:extLst>
              <a:ext uri="{FF2B5EF4-FFF2-40B4-BE49-F238E27FC236}">
                <a16:creationId xmlns:a16="http://schemas.microsoft.com/office/drawing/2014/main" id="{017492CB-DE08-9D44-903D-AFBF313FB495}"/>
              </a:ext>
            </a:extLst>
          </p:cNvPr>
          <p:cNvSpPr/>
          <p:nvPr/>
        </p:nvSpPr>
        <p:spPr>
          <a:xfrm>
            <a:off x="2932986" y="2076992"/>
            <a:ext cx="287258" cy="307777"/>
          </a:xfrm>
          <a:prstGeom prst="rect">
            <a:avLst/>
          </a:prstGeom>
        </p:spPr>
        <p:txBody>
          <a:bodyPr wrap="none">
            <a:spAutoFit/>
          </a:bodyPr>
          <a:lstStyle/>
          <a:p>
            <a:pPr algn="ctr"/>
            <a:r>
              <a:rPr lang="en-US" dirty="0">
                <a:latin typeface="Open Sans" panose="020B0604020202020204" charset="0"/>
                <a:ea typeface="Open Sans" panose="020B0604020202020204" charset="0"/>
                <a:cs typeface="Open Sans" panose="020B0604020202020204" charset="0"/>
              </a:rPr>
              <a:t>3</a:t>
            </a:r>
          </a:p>
        </p:txBody>
      </p:sp>
    </p:spTree>
    <p:extLst>
      <p:ext uri="{BB962C8B-B14F-4D97-AF65-F5344CB8AC3E}">
        <p14:creationId xmlns:p14="http://schemas.microsoft.com/office/powerpoint/2010/main" val="128903471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116" name="Content Placeholder 2">
            <a:extLst>
              <a:ext uri="{FF2B5EF4-FFF2-40B4-BE49-F238E27FC236}">
                <a16:creationId xmlns:a16="http://schemas.microsoft.com/office/drawing/2014/main" id="{1A0EBC81-D24D-B942-AB58-A4FD3979981F}"/>
              </a:ext>
            </a:extLst>
          </p:cNvPr>
          <p:cNvSpPr txBox="1">
            <a:spLocks/>
          </p:cNvSpPr>
          <p:nvPr/>
        </p:nvSpPr>
        <p:spPr bwMode="auto">
          <a:xfrm>
            <a:off x="226219" y="3653883"/>
            <a:ext cx="5262559" cy="2247425"/>
          </a:xfrm>
          <a:prstGeom prst="rect">
            <a:avLst/>
          </a:prstGeom>
          <a:noFill/>
          <a:ln w="9525">
            <a:noFill/>
            <a:miter lim="800000"/>
            <a:headEnd/>
            <a:tailEnd/>
          </a:ln>
        </p:spPr>
        <p:txBody>
          <a:bodyPr vert="horz" wrap="square" lIns="68577" tIns="34289" rIns="68577" bIns="34289" numCol="1" anchor="t" anchorCtr="0" compatLnSpc="1">
            <a:prstTxWarp prst="textNoShape">
              <a:avLst/>
            </a:prstTxWarp>
          </a:bodyPr>
          <a:lstStyle/>
          <a:p>
            <a:pPr marL="257162" indent="-257162" defTabSz="685800" eaLnBrk="1" hangingPunct="1">
              <a:lnSpc>
                <a:spcPct val="80000"/>
              </a:lnSpc>
              <a:spcBef>
                <a:spcPts val="900"/>
              </a:spcBef>
              <a:buClr>
                <a:schemeClr val="accent2"/>
              </a:buClr>
              <a:defRPr/>
            </a:pPr>
            <a:endParaRPr lang="en-US" sz="825" kern="0" dirty="0">
              <a:solidFill>
                <a:srgbClr val="00B0F0"/>
              </a:solidFill>
              <a:latin typeface="Roboto Mono" panose="020B0604020202020204" charset="0"/>
              <a:ea typeface="Roboto Mono" panose="020B0604020202020204" charset="0"/>
              <a:cs typeface="+mn-cs"/>
            </a:endParaRPr>
          </a:p>
          <a:p>
            <a:pPr marL="257162" indent="-257162" defTabSz="685800" eaLnBrk="1" hangingPunct="1">
              <a:lnSpc>
                <a:spcPct val="80000"/>
              </a:lnSpc>
              <a:spcBef>
                <a:spcPts val="900"/>
              </a:spcBef>
              <a:buClr>
                <a:schemeClr val="accent2"/>
              </a:buClr>
              <a:defRPr/>
            </a:pPr>
            <a:r>
              <a:rPr lang="en-US" sz="1800" kern="0" dirty="0">
                <a:solidFill>
                  <a:srgbClr val="0070C0"/>
                </a:solidFill>
                <a:latin typeface="Roboto Mono" panose="020B0604020202020204" charset="0"/>
                <a:ea typeface="Roboto Mono" panose="020B0604020202020204" charset="0"/>
                <a:cs typeface="+mn-cs"/>
              </a:rPr>
              <a:t>def max-value(state):</a:t>
            </a:r>
          </a:p>
          <a:p>
            <a:pPr marL="557185" lvl="1" indent="-214303" defTabSz="685800" eaLnBrk="1" hangingPunct="1">
              <a:lnSpc>
                <a:spcPct val="80000"/>
              </a:lnSpc>
              <a:spcBef>
                <a:spcPct val="20000"/>
              </a:spcBef>
              <a:buClr>
                <a:schemeClr val="tx1"/>
              </a:buClr>
              <a:defRPr/>
            </a:pPr>
            <a:r>
              <a:rPr lang="en-US" sz="1800" dirty="0">
                <a:latin typeface="Roboto Mono" panose="020B0604020202020204" charset="0"/>
                <a:ea typeface="Roboto Mono" panose="020B0604020202020204" charset="0"/>
              </a:rPr>
              <a:t>i</a:t>
            </a:r>
            <a:r>
              <a:rPr lang="en-US" sz="1800" kern="0" dirty="0">
                <a:latin typeface="Roboto Mono" panose="020B0604020202020204" charset="0"/>
                <a:ea typeface="Roboto Mono" panose="020B0604020202020204" charset="0"/>
              </a:rPr>
              <a:t>f the state is a terminal state:</a:t>
            </a:r>
          </a:p>
          <a:p>
            <a:pPr marL="557185" lvl="1" indent="-214303" defTabSz="685800" eaLnBrk="1" hangingPunct="1">
              <a:lnSpc>
                <a:spcPct val="80000"/>
              </a:lnSpc>
              <a:spcBef>
                <a:spcPct val="20000"/>
              </a:spcBef>
              <a:buClr>
                <a:schemeClr val="tx1"/>
              </a:buClr>
              <a:defRPr/>
            </a:pPr>
            <a:r>
              <a:rPr lang="en-US" sz="1800" dirty="0">
                <a:latin typeface="Roboto Mono" panose="020B0604020202020204" charset="0"/>
                <a:ea typeface="Roboto Mono" panose="020B0604020202020204" charset="0"/>
              </a:rPr>
              <a:t>		 return the state’s utility</a:t>
            </a:r>
            <a:endParaRPr lang="en-US" sz="1800" kern="0" dirty="0">
              <a:latin typeface="Roboto Mono" panose="020B0604020202020204" charset="0"/>
              <a:ea typeface="Roboto Mono" panose="020B0604020202020204" charset="0"/>
            </a:endParaRPr>
          </a:p>
          <a:p>
            <a:pPr marL="557185" lvl="1" indent="-214303" defTabSz="685800" eaLnBrk="1" hangingPunct="1">
              <a:lnSpc>
                <a:spcPct val="80000"/>
              </a:lnSpc>
              <a:spcBef>
                <a:spcPct val="20000"/>
              </a:spcBef>
              <a:buClr>
                <a:schemeClr val="tx1"/>
              </a:buClr>
              <a:defRPr/>
            </a:pPr>
            <a:r>
              <a:rPr lang="en-US" sz="1800" kern="0" dirty="0">
                <a:latin typeface="Roboto Mono" panose="020B0604020202020204" charset="0"/>
                <a:ea typeface="Roboto Mono" panose="020B0604020202020204" charset="0"/>
              </a:rPr>
              <a:t>initialize v = </a:t>
            </a:r>
            <a:r>
              <a:rPr lang="en-US" sz="1800" kern="0" dirty="0">
                <a:latin typeface="Roboto Mono" panose="020B0604020202020204" charset="0"/>
                <a:ea typeface="Roboto Mono" panose="020B0604020202020204" charset="0"/>
                <a:cs typeface="Times New Roman" pitchFamily="18" charset="0"/>
              </a:rPr>
              <a:t>-∞</a:t>
            </a:r>
          </a:p>
          <a:p>
            <a:pPr marL="557185" lvl="1" indent="-214303" defTabSz="685800" eaLnBrk="1" hangingPunct="1">
              <a:lnSpc>
                <a:spcPct val="80000"/>
              </a:lnSpc>
              <a:spcBef>
                <a:spcPct val="20000"/>
              </a:spcBef>
              <a:buClr>
                <a:schemeClr val="tx1"/>
              </a:buClr>
              <a:defRPr/>
            </a:pPr>
            <a:r>
              <a:rPr lang="en-US" sz="1800" kern="0" dirty="0">
                <a:latin typeface="Roboto Mono" panose="020B0604020202020204" charset="0"/>
                <a:ea typeface="Roboto Mono" panose="020B0604020202020204" charset="0"/>
              </a:rPr>
              <a:t>for each successor of state:</a:t>
            </a:r>
          </a:p>
          <a:p>
            <a:pPr marL="857207" lvl="2" indent="-171442" defTabSz="685800" eaLnBrk="1" hangingPunct="1">
              <a:lnSpc>
                <a:spcPct val="80000"/>
              </a:lnSpc>
              <a:spcBef>
                <a:spcPct val="20000"/>
              </a:spcBef>
              <a:buClr>
                <a:schemeClr val="accent2"/>
              </a:buClr>
              <a:defRPr/>
            </a:pPr>
            <a:r>
              <a:rPr lang="en-US" sz="1800" kern="0" dirty="0">
                <a:latin typeface="Roboto Mono" panose="020B0604020202020204" charset="0"/>
                <a:ea typeface="Roboto Mono" panose="020B0604020202020204" charset="0"/>
              </a:rPr>
              <a:t>v = max(v, </a:t>
            </a:r>
            <a:r>
              <a:rPr lang="en-US" sz="1800" kern="0" dirty="0">
                <a:solidFill>
                  <a:srgbClr val="C00000"/>
                </a:solidFill>
                <a:latin typeface="Roboto Mono" panose="020B0604020202020204" charset="0"/>
                <a:ea typeface="Roboto Mono" panose="020B0604020202020204" charset="0"/>
              </a:rPr>
              <a:t>min-value(successor)</a:t>
            </a:r>
            <a:r>
              <a:rPr lang="en-US" sz="1800" kern="0" dirty="0">
                <a:latin typeface="Roboto Mono" panose="020B0604020202020204" charset="0"/>
                <a:ea typeface="Roboto Mono" panose="020B0604020202020204" charset="0"/>
              </a:rPr>
              <a:t>)</a:t>
            </a:r>
          </a:p>
          <a:p>
            <a:pPr marL="557185" lvl="1" indent="-214303" defTabSz="685800" eaLnBrk="1" hangingPunct="1">
              <a:lnSpc>
                <a:spcPct val="80000"/>
              </a:lnSpc>
              <a:spcBef>
                <a:spcPct val="20000"/>
              </a:spcBef>
              <a:buClr>
                <a:schemeClr val="tx1"/>
              </a:buClr>
              <a:defRPr/>
            </a:pPr>
            <a:r>
              <a:rPr lang="en-US" sz="1800" kern="0" dirty="0">
                <a:latin typeface="Roboto Mono" panose="020B0604020202020204" charset="0"/>
                <a:ea typeface="Roboto Mono" panose="020B0604020202020204" charset="0"/>
              </a:rPr>
              <a:t>return v</a:t>
            </a:r>
          </a:p>
        </p:txBody>
      </p:sp>
      <p:sp>
        <p:nvSpPr>
          <p:cNvPr id="63" name="Google Shape;63;p2"/>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dirty="0">
                <a:sym typeface="Symbol" pitchFamily="18" charset="2"/>
              </a:rPr>
              <a:t>Minimax Example</a:t>
            </a:r>
            <a:endParaRPr sz="3400" b="1" dirty="0">
              <a:solidFill>
                <a:srgbClr val="370661"/>
              </a:solidFill>
              <a:latin typeface="Open Sans"/>
              <a:ea typeface="Open Sans"/>
              <a:cs typeface="Open Sans"/>
              <a:sym typeface="Open Sans"/>
            </a:endParaRPr>
          </a:p>
        </p:txBody>
      </p:sp>
      <p:sp>
        <p:nvSpPr>
          <p:cNvPr id="34" name="AutoShape 4">
            <a:extLst>
              <a:ext uri="{FF2B5EF4-FFF2-40B4-BE49-F238E27FC236}">
                <a16:creationId xmlns:a16="http://schemas.microsoft.com/office/drawing/2014/main" id="{E736D7FF-BD34-4A88-84A3-1D8F37182FDE}"/>
              </a:ext>
            </a:extLst>
          </p:cNvPr>
          <p:cNvSpPr>
            <a:spLocks noChangeArrowheads="1"/>
          </p:cNvSpPr>
          <p:nvPr/>
        </p:nvSpPr>
        <p:spPr bwMode="auto">
          <a:xfrm>
            <a:off x="5601494" y="1137177"/>
            <a:ext cx="381000" cy="359477"/>
          </a:xfrm>
          <a:prstGeom prst="triangle">
            <a:avLst>
              <a:gd name="adj" fmla="val 50000"/>
            </a:avLst>
          </a:prstGeom>
          <a:solidFill>
            <a:srgbClr val="CCECFF"/>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sp>
        <p:nvSpPr>
          <p:cNvPr id="72" name="Rounded Rectangle 58">
            <a:extLst>
              <a:ext uri="{FF2B5EF4-FFF2-40B4-BE49-F238E27FC236}">
                <a16:creationId xmlns:a16="http://schemas.microsoft.com/office/drawing/2014/main" id="{EF1F8FB1-77A7-470B-8369-70912ABFE2F7}"/>
              </a:ext>
            </a:extLst>
          </p:cNvPr>
          <p:cNvSpPr/>
          <p:nvPr/>
        </p:nvSpPr>
        <p:spPr>
          <a:xfrm>
            <a:off x="226219" y="3683366"/>
            <a:ext cx="5262559" cy="2187826"/>
          </a:xfrm>
          <a:prstGeom prst="roundRect">
            <a:avLst/>
          </a:prstGeom>
          <a:solidFill>
            <a:srgbClr val="0066CC">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74" name="Left-Right Arrow 62">
            <a:extLst>
              <a:ext uri="{FF2B5EF4-FFF2-40B4-BE49-F238E27FC236}">
                <a16:creationId xmlns:a16="http://schemas.microsoft.com/office/drawing/2014/main" id="{8162E336-5288-4360-8E22-242E50D27588}"/>
              </a:ext>
            </a:extLst>
          </p:cNvPr>
          <p:cNvSpPr/>
          <p:nvPr/>
        </p:nvSpPr>
        <p:spPr>
          <a:xfrm>
            <a:off x="5503070" y="4337488"/>
            <a:ext cx="742950" cy="514350"/>
          </a:xfrm>
          <a:prstGeom prst="leftRightArrow">
            <a:avLst/>
          </a:prstGeom>
          <a:solidFill>
            <a:srgbClr val="BD92D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75" name="Picture 74" descr="TP_tmp.png">
            <a:extLst>
              <a:ext uri="{FF2B5EF4-FFF2-40B4-BE49-F238E27FC236}">
                <a16:creationId xmlns:a16="http://schemas.microsoft.com/office/drawing/2014/main" id="{38160B1A-2555-4CA1-A742-52F596673E60}"/>
              </a:ext>
            </a:extLst>
          </p:cNvPr>
          <p:cNvPicPr>
            <a:picLocks noChangeAspect="1"/>
          </p:cNvPicPr>
          <p:nvPr>
            <p:custDataLst>
              <p:tags r:id="rId1"/>
            </p:custDataLst>
          </p:nvPr>
        </p:nvPicPr>
        <p:blipFill>
          <a:blip r:embed="rId5" cstate="print"/>
          <a:stretch>
            <a:fillRect/>
          </a:stretch>
        </p:blipFill>
        <p:spPr bwMode="auto">
          <a:xfrm>
            <a:off x="1315244" y="5924915"/>
            <a:ext cx="3143249" cy="491900"/>
          </a:xfrm>
          <a:prstGeom prst="rect">
            <a:avLst/>
          </a:prstGeom>
          <a:noFill/>
          <a:ln/>
          <a:effectLst/>
        </p:spPr>
      </p:pic>
      <p:pic>
        <p:nvPicPr>
          <p:cNvPr id="76" name="Picture 75" descr="TP_tmp.png">
            <a:extLst>
              <a:ext uri="{FF2B5EF4-FFF2-40B4-BE49-F238E27FC236}">
                <a16:creationId xmlns:a16="http://schemas.microsoft.com/office/drawing/2014/main" id="{A30B546D-18AD-4561-86FC-06C44687E357}"/>
              </a:ext>
            </a:extLst>
          </p:cNvPr>
          <p:cNvPicPr>
            <a:picLocks noChangeAspect="1"/>
          </p:cNvPicPr>
          <p:nvPr>
            <p:custDataLst>
              <p:tags r:id="rId2"/>
            </p:custDataLst>
          </p:nvPr>
        </p:nvPicPr>
        <p:blipFill>
          <a:blip r:embed="rId6" cstate="print"/>
          <a:stretch>
            <a:fillRect/>
          </a:stretch>
        </p:blipFill>
        <p:spPr bwMode="auto">
          <a:xfrm>
            <a:off x="7458867" y="5924915"/>
            <a:ext cx="3143251" cy="491900"/>
          </a:xfrm>
          <a:prstGeom prst="rect">
            <a:avLst/>
          </a:prstGeom>
          <a:noFill/>
          <a:ln/>
          <a:effectLst/>
        </p:spPr>
      </p:pic>
      <p:sp>
        <p:nvSpPr>
          <p:cNvPr id="18" name="TextBox 17">
            <a:extLst>
              <a:ext uri="{FF2B5EF4-FFF2-40B4-BE49-F238E27FC236}">
                <a16:creationId xmlns:a16="http://schemas.microsoft.com/office/drawing/2014/main" id="{97FA6B95-38DB-164F-A3BB-D53340EB840C}"/>
              </a:ext>
            </a:extLst>
          </p:cNvPr>
          <p:cNvSpPr txBox="1"/>
          <p:nvPr/>
        </p:nvSpPr>
        <p:spPr>
          <a:xfrm>
            <a:off x="6162805" y="1590805"/>
            <a:ext cx="184731" cy="307777"/>
          </a:xfrm>
          <a:prstGeom prst="rect">
            <a:avLst/>
          </a:prstGeom>
          <a:noFill/>
        </p:spPr>
        <p:txBody>
          <a:bodyPr wrap="none" rtlCol="0">
            <a:spAutoFit/>
          </a:bodyPr>
          <a:lstStyle/>
          <a:p>
            <a:endParaRPr lang="en-US" dirty="0"/>
          </a:p>
        </p:txBody>
      </p:sp>
      <p:sp>
        <p:nvSpPr>
          <p:cNvPr id="117" name="Rounded Rectangle 59">
            <a:extLst>
              <a:ext uri="{FF2B5EF4-FFF2-40B4-BE49-F238E27FC236}">
                <a16:creationId xmlns:a16="http://schemas.microsoft.com/office/drawing/2014/main" id="{D1FC192F-F2B3-DB4F-AA60-EB20B2A00134}"/>
              </a:ext>
            </a:extLst>
          </p:cNvPr>
          <p:cNvSpPr/>
          <p:nvPr/>
        </p:nvSpPr>
        <p:spPr>
          <a:xfrm>
            <a:off x="6260312" y="3693618"/>
            <a:ext cx="5262561" cy="2169928"/>
          </a:xfrm>
          <a:prstGeom prst="roundRect">
            <a:avLst/>
          </a:prstGeom>
          <a:solidFill>
            <a:srgbClr val="F6D7D9"/>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18" name="Content Placeholder 2">
            <a:extLst>
              <a:ext uri="{FF2B5EF4-FFF2-40B4-BE49-F238E27FC236}">
                <a16:creationId xmlns:a16="http://schemas.microsoft.com/office/drawing/2014/main" id="{0E2FAB55-9DBB-204F-8914-720EA7BBC647}"/>
              </a:ext>
            </a:extLst>
          </p:cNvPr>
          <p:cNvSpPr txBox="1">
            <a:spLocks/>
          </p:cNvSpPr>
          <p:nvPr/>
        </p:nvSpPr>
        <p:spPr bwMode="auto">
          <a:xfrm>
            <a:off x="6317463" y="3896818"/>
            <a:ext cx="5205410" cy="1974374"/>
          </a:xfrm>
          <a:prstGeom prst="rect">
            <a:avLst/>
          </a:prstGeom>
          <a:noFill/>
          <a:ln w="9525">
            <a:noFill/>
            <a:miter lim="800000"/>
            <a:headEnd/>
            <a:tailEnd/>
          </a:ln>
        </p:spPr>
        <p:txBody>
          <a:bodyPr vert="horz" wrap="square" lIns="68577" tIns="34289" rIns="68577" bIns="34289" numCol="1" anchor="t" anchorCtr="0" compatLnSpc="1">
            <a:prstTxWarp prst="textNoShape">
              <a:avLst/>
            </a:prstTxWarp>
          </a:bodyPr>
          <a:lstStyle/>
          <a:p>
            <a:pPr marL="257162" indent="-257162" defTabSz="685800" eaLnBrk="1" hangingPunct="1">
              <a:lnSpc>
                <a:spcPct val="80000"/>
              </a:lnSpc>
              <a:spcBef>
                <a:spcPts val="900"/>
              </a:spcBef>
              <a:buClr>
                <a:schemeClr val="accent2"/>
              </a:buClr>
              <a:defRPr/>
            </a:pPr>
            <a:r>
              <a:rPr lang="en-US" sz="1800" kern="0" dirty="0">
                <a:solidFill>
                  <a:srgbClr val="C00000"/>
                </a:solidFill>
                <a:latin typeface="Roboto Mono" panose="020B0604020202020204" charset="0"/>
                <a:ea typeface="Roboto Mono" panose="020B0604020202020204" charset="0"/>
                <a:cs typeface="+mn-cs"/>
              </a:rPr>
              <a:t>def min-value(state):</a:t>
            </a:r>
          </a:p>
          <a:p>
            <a:pPr marL="557185" lvl="1" indent="-214303" defTabSz="685800" eaLnBrk="1" hangingPunct="1">
              <a:lnSpc>
                <a:spcPct val="80000"/>
              </a:lnSpc>
              <a:spcBef>
                <a:spcPct val="20000"/>
              </a:spcBef>
              <a:buClr>
                <a:schemeClr val="tx1"/>
              </a:buClr>
              <a:defRPr/>
            </a:pPr>
            <a:r>
              <a:rPr lang="en-US" sz="1800" dirty="0">
                <a:latin typeface="Roboto Mono" panose="020B0604020202020204" charset="0"/>
                <a:ea typeface="Roboto Mono" panose="020B0604020202020204" charset="0"/>
              </a:rPr>
              <a:t>i</a:t>
            </a:r>
            <a:r>
              <a:rPr lang="en-US" sz="1800" kern="0" dirty="0">
                <a:latin typeface="Roboto Mono" panose="020B0604020202020204" charset="0"/>
                <a:ea typeface="Roboto Mono" panose="020B0604020202020204" charset="0"/>
              </a:rPr>
              <a:t>f the state is a terminal state:</a:t>
            </a:r>
          </a:p>
          <a:p>
            <a:pPr marL="557185" lvl="1" indent="-214303" defTabSz="685800" eaLnBrk="1" hangingPunct="1">
              <a:lnSpc>
                <a:spcPct val="80000"/>
              </a:lnSpc>
              <a:spcBef>
                <a:spcPct val="20000"/>
              </a:spcBef>
              <a:buClr>
                <a:schemeClr val="tx1"/>
              </a:buClr>
              <a:defRPr/>
            </a:pPr>
            <a:r>
              <a:rPr lang="en-US" sz="1800" dirty="0">
                <a:latin typeface="Roboto Mono" panose="020B0604020202020204" charset="0"/>
                <a:ea typeface="Roboto Mono" panose="020B0604020202020204" charset="0"/>
              </a:rPr>
              <a:t>		 return the state’s utility</a:t>
            </a:r>
            <a:endParaRPr lang="en-US" sz="1800" kern="0" dirty="0">
              <a:latin typeface="Roboto Mono" panose="020B0604020202020204" charset="0"/>
              <a:ea typeface="Roboto Mono" panose="020B0604020202020204" charset="0"/>
            </a:endParaRPr>
          </a:p>
          <a:p>
            <a:pPr marL="557185" lvl="1" indent="-214303" defTabSz="685800" eaLnBrk="1" hangingPunct="1">
              <a:lnSpc>
                <a:spcPct val="80000"/>
              </a:lnSpc>
              <a:spcBef>
                <a:spcPct val="20000"/>
              </a:spcBef>
              <a:buClr>
                <a:schemeClr val="tx1"/>
              </a:buClr>
              <a:defRPr/>
            </a:pPr>
            <a:r>
              <a:rPr lang="en-US" sz="1800" kern="0" dirty="0">
                <a:latin typeface="Roboto Mono" panose="020B0604020202020204" charset="0"/>
                <a:ea typeface="Roboto Mono" panose="020B0604020202020204" charset="0"/>
              </a:rPr>
              <a:t>initialize v = </a:t>
            </a:r>
            <a:r>
              <a:rPr lang="en-US" sz="1800" kern="0" dirty="0">
                <a:latin typeface="Roboto Mono" panose="020B0604020202020204" charset="0"/>
                <a:ea typeface="Roboto Mono" panose="020B0604020202020204" charset="0"/>
                <a:cs typeface="Times New Roman" pitchFamily="18" charset="0"/>
              </a:rPr>
              <a:t>+∞</a:t>
            </a:r>
          </a:p>
          <a:p>
            <a:pPr marL="557185" lvl="1" indent="-214303" defTabSz="685800" eaLnBrk="1" hangingPunct="1">
              <a:lnSpc>
                <a:spcPct val="80000"/>
              </a:lnSpc>
              <a:spcBef>
                <a:spcPct val="20000"/>
              </a:spcBef>
              <a:buClr>
                <a:schemeClr val="tx1"/>
              </a:buClr>
              <a:defRPr/>
            </a:pPr>
            <a:r>
              <a:rPr lang="en-US" sz="1800" kern="0" dirty="0">
                <a:latin typeface="Roboto Mono" panose="020B0604020202020204" charset="0"/>
                <a:ea typeface="Roboto Mono" panose="020B0604020202020204" charset="0"/>
              </a:rPr>
              <a:t>for each successor of state:</a:t>
            </a:r>
          </a:p>
          <a:p>
            <a:pPr marL="857207" lvl="2" indent="-171442" defTabSz="685800" eaLnBrk="1" hangingPunct="1">
              <a:lnSpc>
                <a:spcPct val="80000"/>
              </a:lnSpc>
              <a:spcBef>
                <a:spcPct val="20000"/>
              </a:spcBef>
              <a:buClr>
                <a:schemeClr val="accent2"/>
              </a:buClr>
              <a:defRPr/>
            </a:pPr>
            <a:r>
              <a:rPr lang="en-US" sz="1800" kern="0" dirty="0">
                <a:latin typeface="Roboto Mono" panose="020B0604020202020204" charset="0"/>
                <a:ea typeface="Roboto Mono" panose="020B0604020202020204" charset="0"/>
              </a:rPr>
              <a:t>v = min(v, </a:t>
            </a:r>
            <a:r>
              <a:rPr lang="en-US" sz="1800" kern="0" dirty="0">
                <a:solidFill>
                  <a:srgbClr val="0070C0"/>
                </a:solidFill>
                <a:latin typeface="Roboto Mono" panose="020B0604020202020204" charset="0"/>
                <a:ea typeface="Roboto Mono" panose="020B0604020202020204" charset="0"/>
              </a:rPr>
              <a:t>max-value(successor)</a:t>
            </a:r>
            <a:r>
              <a:rPr lang="en-US" sz="1800" kern="0" dirty="0">
                <a:latin typeface="Roboto Mono" panose="020B0604020202020204" charset="0"/>
                <a:ea typeface="Roboto Mono" panose="020B0604020202020204" charset="0"/>
              </a:rPr>
              <a:t>)</a:t>
            </a:r>
          </a:p>
          <a:p>
            <a:pPr marL="557185" lvl="1" indent="-214303" defTabSz="685800" eaLnBrk="1" hangingPunct="1">
              <a:lnSpc>
                <a:spcPct val="80000"/>
              </a:lnSpc>
              <a:spcBef>
                <a:spcPct val="20000"/>
              </a:spcBef>
              <a:buClr>
                <a:schemeClr val="tx1"/>
              </a:buClr>
              <a:defRPr/>
            </a:pPr>
            <a:r>
              <a:rPr lang="en-US" sz="1800" b="1" kern="0" dirty="0">
                <a:latin typeface="Roboto Mono" panose="020B0604020202020204" charset="0"/>
                <a:ea typeface="Roboto Mono" panose="020B0604020202020204" charset="0"/>
              </a:rPr>
              <a:t>return v</a:t>
            </a:r>
          </a:p>
        </p:txBody>
      </p:sp>
      <p:sp>
        <p:nvSpPr>
          <p:cNvPr id="55" name="Rectangle 54">
            <a:extLst>
              <a:ext uri="{FF2B5EF4-FFF2-40B4-BE49-F238E27FC236}">
                <a16:creationId xmlns:a16="http://schemas.microsoft.com/office/drawing/2014/main" id="{57B21973-64B2-0742-8D01-54B4212A8EE6}"/>
              </a:ext>
            </a:extLst>
          </p:cNvPr>
          <p:cNvSpPr/>
          <p:nvPr/>
        </p:nvSpPr>
        <p:spPr>
          <a:xfrm>
            <a:off x="9150" y="3560429"/>
            <a:ext cx="6236870" cy="2811394"/>
          </a:xfrm>
          <a:prstGeom prst="rect">
            <a:avLst/>
          </a:prstGeom>
          <a:solidFill>
            <a:schemeClr val="bg1">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79C2D59-9E92-CF4E-9236-85AA2AEBC004}"/>
              </a:ext>
            </a:extLst>
          </p:cNvPr>
          <p:cNvSpPr/>
          <p:nvPr/>
        </p:nvSpPr>
        <p:spPr>
          <a:xfrm>
            <a:off x="5222345" y="1149868"/>
            <a:ext cx="399468" cy="307777"/>
          </a:xfrm>
          <a:prstGeom prst="rect">
            <a:avLst/>
          </a:prstGeom>
        </p:spPr>
        <p:txBody>
          <a:bodyPr wrap="none">
            <a:spAutoFit/>
          </a:bodyPr>
          <a:lstStyle/>
          <a:p>
            <a:r>
              <a:rPr lang="en-US" dirty="0">
                <a:latin typeface="Roboto Mono" panose="020B0604020202020204" charset="0"/>
                <a:ea typeface="Roboto Mono" panose="020B0604020202020204" charset="0"/>
                <a:cs typeface="Times New Roman" pitchFamily="18" charset="0"/>
              </a:rPr>
              <a:t>-∞</a:t>
            </a:r>
            <a:endParaRPr lang="en-US" dirty="0"/>
          </a:p>
        </p:txBody>
      </p:sp>
      <p:sp>
        <p:nvSpPr>
          <p:cNvPr id="14" name="AutoShape 6">
            <a:extLst>
              <a:ext uri="{FF2B5EF4-FFF2-40B4-BE49-F238E27FC236}">
                <a16:creationId xmlns:a16="http://schemas.microsoft.com/office/drawing/2014/main" id="{05349203-CB67-5C4A-B0EC-246ED83E1B0A}"/>
              </a:ext>
            </a:extLst>
          </p:cNvPr>
          <p:cNvSpPr>
            <a:spLocks noChangeArrowheads="1"/>
          </p:cNvSpPr>
          <p:nvPr/>
        </p:nvSpPr>
        <p:spPr bwMode="auto">
          <a:xfrm flipV="1">
            <a:off x="3315494" y="2103965"/>
            <a:ext cx="381000" cy="330902"/>
          </a:xfrm>
          <a:prstGeom prst="triangle">
            <a:avLst>
              <a:gd name="adj" fmla="val 50000"/>
            </a:avLst>
          </a:prstGeom>
          <a:solidFill>
            <a:srgbClr val="FF9A99"/>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cxnSp>
        <p:nvCxnSpPr>
          <p:cNvPr id="15" name="AutoShape 7">
            <a:extLst>
              <a:ext uri="{FF2B5EF4-FFF2-40B4-BE49-F238E27FC236}">
                <a16:creationId xmlns:a16="http://schemas.microsoft.com/office/drawing/2014/main" id="{C6C3AF7C-5779-ED49-8CCE-0B7DB7D74164}"/>
              </a:ext>
            </a:extLst>
          </p:cNvPr>
          <p:cNvCxnSpPr>
            <a:cxnSpLocks noChangeShapeType="1"/>
            <a:endCxn id="14" idx="3"/>
          </p:cNvCxnSpPr>
          <p:nvPr/>
        </p:nvCxnSpPr>
        <p:spPr bwMode="auto">
          <a:xfrm flipH="1">
            <a:off x="3505994" y="1496654"/>
            <a:ext cx="2286000" cy="607311"/>
          </a:xfrm>
          <a:prstGeom prst="straightConnector1">
            <a:avLst/>
          </a:prstGeom>
          <a:noFill/>
          <a:ln w="12700">
            <a:solidFill>
              <a:schemeClr val="tx1"/>
            </a:solidFill>
            <a:round/>
            <a:headEnd/>
            <a:tailEnd type="triangle" w="med" len="med"/>
          </a:ln>
        </p:spPr>
      </p:cxnSp>
      <p:sp>
        <p:nvSpPr>
          <p:cNvPr id="16" name="AutoShape 20">
            <a:extLst>
              <a:ext uri="{FF2B5EF4-FFF2-40B4-BE49-F238E27FC236}">
                <a16:creationId xmlns:a16="http://schemas.microsoft.com/office/drawing/2014/main" id="{6C65CC3C-F8B4-774F-9011-5FAFD965A4F2}"/>
              </a:ext>
            </a:extLst>
          </p:cNvPr>
          <p:cNvSpPr>
            <a:spLocks noChangeArrowheads="1"/>
          </p:cNvSpPr>
          <p:nvPr/>
        </p:nvSpPr>
        <p:spPr bwMode="auto">
          <a:xfrm flipV="1">
            <a:off x="5601494" y="2103965"/>
            <a:ext cx="381000" cy="318998"/>
          </a:xfrm>
          <a:prstGeom prst="triangle">
            <a:avLst>
              <a:gd name="adj" fmla="val 50000"/>
            </a:avLst>
          </a:prstGeom>
          <a:solidFill>
            <a:srgbClr val="FF9A99"/>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sp>
        <p:nvSpPr>
          <p:cNvPr id="17" name="AutoShape 26">
            <a:extLst>
              <a:ext uri="{FF2B5EF4-FFF2-40B4-BE49-F238E27FC236}">
                <a16:creationId xmlns:a16="http://schemas.microsoft.com/office/drawing/2014/main" id="{A457A0C3-CD44-6740-8065-68055CB3C4BB}"/>
              </a:ext>
            </a:extLst>
          </p:cNvPr>
          <p:cNvSpPr>
            <a:spLocks noChangeArrowheads="1"/>
          </p:cNvSpPr>
          <p:nvPr/>
        </p:nvSpPr>
        <p:spPr bwMode="auto">
          <a:xfrm flipV="1">
            <a:off x="7887493" y="2103965"/>
            <a:ext cx="381000" cy="330902"/>
          </a:xfrm>
          <a:prstGeom prst="triangle">
            <a:avLst>
              <a:gd name="adj" fmla="val 50000"/>
            </a:avLst>
          </a:prstGeom>
          <a:solidFill>
            <a:srgbClr val="FF9A99"/>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cxnSp>
        <p:nvCxnSpPr>
          <p:cNvPr id="19" name="AutoShape 27">
            <a:extLst>
              <a:ext uri="{FF2B5EF4-FFF2-40B4-BE49-F238E27FC236}">
                <a16:creationId xmlns:a16="http://schemas.microsoft.com/office/drawing/2014/main" id="{C7CC236B-543C-D942-8659-0352BFC5A796}"/>
              </a:ext>
            </a:extLst>
          </p:cNvPr>
          <p:cNvCxnSpPr>
            <a:cxnSpLocks noChangeShapeType="1"/>
          </p:cNvCxnSpPr>
          <p:nvPr/>
        </p:nvCxnSpPr>
        <p:spPr bwMode="auto">
          <a:xfrm>
            <a:off x="5791994" y="1496654"/>
            <a:ext cx="2285999" cy="607311"/>
          </a:xfrm>
          <a:prstGeom prst="straightConnector1">
            <a:avLst/>
          </a:prstGeom>
          <a:noFill/>
          <a:ln w="12700">
            <a:solidFill>
              <a:schemeClr val="tx1"/>
            </a:solidFill>
            <a:round/>
            <a:headEnd/>
            <a:tailEnd type="triangle" w="med" len="med"/>
          </a:ln>
        </p:spPr>
      </p:cxnSp>
      <p:cxnSp>
        <p:nvCxnSpPr>
          <p:cNvPr id="20" name="AutoShape 21">
            <a:extLst>
              <a:ext uri="{FF2B5EF4-FFF2-40B4-BE49-F238E27FC236}">
                <a16:creationId xmlns:a16="http://schemas.microsoft.com/office/drawing/2014/main" id="{D9CEADC8-9233-8445-892F-C26556BA5645}"/>
              </a:ext>
            </a:extLst>
          </p:cNvPr>
          <p:cNvCxnSpPr>
            <a:cxnSpLocks noChangeShapeType="1"/>
          </p:cNvCxnSpPr>
          <p:nvPr/>
        </p:nvCxnSpPr>
        <p:spPr bwMode="auto">
          <a:xfrm>
            <a:off x="5791994" y="1496654"/>
            <a:ext cx="0" cy="607311"/>
          </a:xfrm>
          <a:prstGeom prst="straightConnector1">
            <a:avLst/>
          </a:prstGeom>
          <a:noFill/>
          <a:ln w="12700">
            <a:solidFill>
              <a:schemeClr val="tx1"/>
            </a:solidFill>
            <a:round/>
            <a:headEnd/>
            <a:tailEnd type="triangle" w="med" len="med"/>
          </a:ln>
        </p:spPr>
      </p:cxnSp>
      <p:cxnSp>
        <p:nvCxnSpPr>
          <p:cNvPr id="22" name="AutoShape 17">
            <a:extLst>
              <a:ext uri="{FF2B5EF4-FFF2-40B4-BE49-F238E27FC236}">
                <a16:creationId xmlns:a16="http://schemas.microsoft.com/office/drawing/2014/main" id="{3905C521-00EC-7547-A286-2F50E926FA6E}"/>
              </a:ext>
            </a:extLst>
          </p:cNvPr>
          <p:cNvCxnSpPr>
            <a:cxnSpLocks noChangeShapeType="1"/>
          </p:cNvCxnSpPr>
          <p:nvPr/>
        </p:nvCxnSpPr>
        <p:spPr bwMode="auto">
          <a:xfrm>
            <a:off x="3505994" y="2434867"/>
            <a:ext cx="761999" cy="616743"/>
          </a:xfrm>
          <a:prstGeom prst="straightConnector1">
            <a:avLst/>
          </a:prstGeom>
          <a:noFill/>
          <a:ln w="12700">
            <a:solidFill>
              <a:schemeClr val="tx1"/>
            </a:solidFill>
            <a:round/>
            <a:headEnd/>
            <a:tailEnd type="triangle" w="med" len="med"/>
          </a:ln>
        </p:spPr>
      </p:cxnSp>
      <p:cxnSp>
        <p:nvCxnSpPr>
          <p:cNvPr id="23" name="AutoShape 9">
            <a:extLst>
              <a:ext uri="{FF2B5EF4-FFF2-40B4-BE49-F238E27FC236}">
                <a16:creationId xmlns:a16="http://schemas.microsoft.com/office/drawing/2014/main" id="{2406BD59-3DEA-714A-9355-A9254C7411CB}"/>
              </a:ext>
            </a:extLst>
          </p:cNvPr>
          <p:cNvCxnSpPr>
            <a:cxnSpLocks noChangeShapeType="1"/>
          </p:cNvCxnSpPr>
          <p:nvPr/>
        </p:nvCxnSpPr>
        <p:spPr bwMode="auto">
          <a:xfrm flipH="1">
            <a:off x="2743996" y="2434867"/>
            <a:ext cx="761998" cy="616746"/>
          </a:xfrm>
          <a:prstGeom prst="straightConnector1">
            <a:avLst/>
          </a:prstGeom>
          <a:noFill/>
          <a:ln w="12700">
            <a:solidFill>
              <a:schemeClr val="tx1"/>
            </a:solidFill>
            <a:round/>
            <a:headEnd/>
            <a:tailEnd type="triangle" w="med" len="med"/>
          </a:ln>
        </p:spPr>
      </p:cxnSp>
      <p:sp>
        <p:nvSpPr>
          <p:cNvPr id="24" name="Rectangle 7">
            <a:extLst>
              <a:ext uri="{FF2B5EF4-FFF2-40B4-BE49-F238E27FC236}">
                <a16:creationId xmlns:a16="http://schemas.microsoft.com/office/drawing/2014/main" id="{DC90F633-5E86-2D46-BEA4-7F279854AC24}"/>
              </a:ext>
            </a:extLst>
          </p:cNvPr>
          <p:cNvSpPr>
            <a:spLocks noChangeArrowheads="1"/>
          </p:cNvSpPr>
          <p:nvPr/>
        </p:nvSpPr>
        <p:spPr bwMode="auto">
          <a:xfrm>
            <a:off x="3313909" y="3101711"/>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8</a:t>
            </a:r>
          </a:p>
        </p:txBody>
      </p:sp>
      <p:sp>
        <p:nvSpPr>
          <p:cNvPr id="25" name="Rectangle 7">
            <a:extLst>
              <a:ext uri="{FF2B5EF4-FFF2-40B4-BE49-F238E27FC236}">
                <a16:creationId xmlns:a16="http://schemas.microsoft.com/office/drawing/2014/main" id="{4A8D2FD8-AAAE-8941-98D1-3B5D3C53449B}"/>
              </a:ext>
            </a:extLst>
          </p:cNvPr>
          <p:cNvSpPr>
            <a:spLocks noChangeArrowheads="1"/>
          </p:cNvSpPr>
          <p:nvPr/>
        </p:nvSpPr>
        <p:spPr bwMode="auto">
          <a:xfrm>
            <a:off x="4075909" y="3101711"/>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12</a:t>
            </a:r>
          </a:p>
        </p:txBody>
      </p:sp>
      <p:sp>
        <p:nvSpPr>
          <p:cNvPr id="26" name="Rectangle 7">
            <a:extLst>
              <a:ext uri="{FF2B5EF4-FFF2-40B4-BE49-F238E27FC236}">
                <a16:creationId xmlns:a16="http://schemas.microsoft.com/office/drawing/2014/main" id="{8CFEC7EC-3381-6B42-B374-924BB123DD9D}"/>
              </a:ext>
            </a:extLst>
          </p:cNvPr>
          <p:cNvSpPr>
            <a:spLocks noChangeArrowheads="1"/>
          </p:cNvSpPr>
          <p:nvPr/>
        </p:nvSpPr>
        <p:spPr bwMode="auto">
          <a:xfrm>
            <a:off x="2551909" y="3101711"/>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3</a:t>
            </a:r>
          </a:p>
        </p:txBody>
      </p:sp>
      <p:cxnSp>
        <p:nvCxnSpPr>
          <p:cNvPr id="27" name="AutoShape 13">
            <a:extLst>
              <a:ext uri="{FF2B5EF4-FFF2-40B4-BE49-F238E27FC236}">
                <a16:creationId xmlns:a16="http://schemas.microsoft.com/office/drawing/2014/main" id="{D84C5290-A15F-FD48-A9DF-48DCD9312DA2}"/>
              </a:ext>
            </a:extLst>
          </p:cNvPr>
          <p:cNvCxnSpPr>
            <a:cxnSpLocks noChangeShapeType="1"/>
          </p:cNvCxnSpPr>
          <p:nvPr/>
        </p:nvCxnSpPr>
        <p:spPr bwMode="auto">
          <a:xfrm>
            <a:off x="3505994" y="2434867"/>
            <a:ext cx="1" cy="604837"/>
          </a:xfrm>
          <a:prstGeom prst="straightConnector1">
            <a:avLst/>
          </a:prstGeom>
          <a:noFill/>
          <a:ln w="12700">
            <a:solidFill>
              <a:schemeClr val="tx1"/>
            </a:solidFill>
            <a:round/>
            <a:headEnd/>
            <a:tailEnd type="triangle" w="med" len="med"/>
          </a:ln>
        </p:spPr>
      </p:cxnSp>
      <p:sp>
        <p:nvSpPr>
          <p:cNvPr id="2" name="Rectangle 1">
            <a:extLst>
              <a:ext uri="{FF2B5EF4-FFF2-40B4-BE49-F238E27FC236}">
                <a16:creationId xmlns:a16="http://schemas.microsoft.com/office/drawing/2014/main" id="{017492CB-DE08-9D44-903D-AFBF313FB495}"/>
              </a:ext>
            </a:extLst>
          </p:cNvPr>
          <p:cNvSpPr/>
          <p:nvPr/>
        </p:nvSpPr>
        <p:spPr>
          <a:xfrm>
            <a:off x="2932986" y="2076992"/>
            <a:ext cx="287258" cy="307777"/>
          </a:xfrm>
          <a:prstGeom prst="rect">
            <a:avLst/>
          </a:prstGeom>
        </p:spPr>
        <p:txBody>
          <a:bodyPr wrap="none">
            <a:spAutoFit/>
          </a:bodyPr>
          <a:lstStyle/>
          <a:p>
            <a:pPr algn="ctr"/>
            <a:r>
              <a:rPr lang="en-US" b="1" dirty="0">
                <a:latin typeface="Open Sans" panose="020B0604020202020204" charset="0"/>
                <a:ea typeface="Open Sans" panose="020B0604020202020204" charset="0"/>
                <a:cs typeface="Open Sans" panose="020B0604020202020204" charset="0"/>
              </a:rPr>
              <a:t>3</a:t>
            </a:r>
          </a:p>
        </p:txBody>
      </p:sp>
    </p:spTree>
    <p:extLst>
      <p:ext uri="{BB962C8B-B14F-4D97-AF65-F5344CB8AC3E}">
        <p14:creationId xmlns:p14="http://schemas.microsoft.com/office/powerpoint/2010/main" val="224739236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72" name="Rounded Rectangle 58">
            <a:extLst>
              <a:ext uri="{FF2B5EF4-FFF2-40B4-BE49-F238E27FC236}">
                <a16:creationId xmlns:a16="http://schemas.microsoft.com/office/drawing/2014/main" id="{EF1F8FB1-77A7-470B-8369-70912ABFE2F7}"/>
              </a:ext>
            </a:extLst>
          </p:cNvPr>
          <p:cNvSpPr/>
          <p:nvPr/>
        </p:nvSpPr>
        <p:spPr>
          <a:xfrm>
            <a:off x="226219" y="3683366"/>
            <a:ext cx="5262559" cy="2187826"/>
          </a:xfrm>
          <a:prstGeom prst="roundRect">
            <a:avLst/>
          </a:prstGeom>
          <a:solidFill>
            <a:srgbClr val="0066CC">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16" name="Content Placeholder 2">
            <a:extLst>
              <a:ext uri="{FF2B5EF4-FFF2-40B4-BE49-F238E27FC236}">
                <a16:creationId xmlns:a16="http://schemas.microsoft.com/office/drawing/2014/main" id="{1A0EBC81-D24D-B942-AB58-A4FD3979981F}"/>
              </a:ext>
            </a:extLst>
          </p:cNvPr>
          <p:cNvSpPr txBox="1">
            <a:spLocks/>
          </p:cNvSpPr>
          <p:nvPr/>
        </p:nvSpPr>
        <p:spPr bwMode="auto">
          <a:xfrm>
            <a:off x="226219" y="3653883"/>
            <a:ext cx="5262559" cy="2247425"/>
          </a:xfrm>
          <a:prstGeom prst="rect">
            <a:avLst/>
          </a:prstGeom>
          <a:noFill/>
          <a:ln w="9525">
            <a:noFill/>
            <a:miter lim="800000"/>
            <a:headEnd/>
            <a:tailEnd/>
          </a:ln>
        </p:spPr>
        <p:txBody>
          <a:bodyPr vert="horz" wrap="square" lIns="68577" tIns="34289" rIns="68577" bIns="34289" numCol="1" anchor="t" anchorCtr="0" compatLnSpc="1">
            <a:prstTxWarp prst="textNoShape">
              <a:avLst/>
            </a:prstTxWarp>
          </a:bodyPr>
          <a:lstStyle/>
          <a:p>
            <a:pPr marL="257162" indent="-257162" defTabSz="685800" eaLnBrk="1" hangingPunct="1">
              <a:lnSpc>
                <a:spcPct val="80000"/>
              </a:lnSpc>
              <a:spcBef>
                <a:spcPts val="900"/>
              </a:spcBef>
              <a:buClr>
                <a:schemeClr val="accent2"/>
              </a:buClr>
              <a:defRPr/>
            </a:pPr>
            <a:endParaRPr lang="en-US" sz="825" kern="0" dirty="0">
              <a:solidFill>
                <a:srgbClr val="00B0F0"/>
              </a:solidFill>
              <a:latin typeface="Roboto Mono" panose="020B0604020202020204" charset="0"/>
              <a:ea typeface="Roboto Mono" panose="020B0604020202020204" charset="0"/>
              <a:cs typeface="+mn-cs"/>
            </a:endParaRPr>
          </a:p>
          <a:p>
            <a:pPr marL="257162" indent="-257162" defTabSz="685800" eaLnBrk="1" hangingPunct="1">
              <a:lnSpc>
                <a:spcPct val="80000"/>
              </a:lnSpc>
              <a:spcBef>
                <a:spcPts val="900"/>
              </a:spcBef>
              <a:buClr>
                <a:schemeClr val="accent2"/>
              </a:buClr>
              <a:defRPr/>
            </a:pPr>
            <a:r>
              <a:rPr lang="en-US" sz="1800" kern="0" dirty="0">
                <a:solidFill>
                  <a:srgbClr val="0070C0"/>
                </a:solidFill>
                <a:latin typeface="Roboto Mono" panose="020B0604020202020204" charset="0"/>
                <a:ea typeface="Roboto Mono" panose="020B0604020202020204" charset="0"/>
                <a:cs typeface="+mn-cs"/>
              </a:rPr>
              <a:t>def max-value(state):</a:t>
            </a:r>
          </a:p>
          <a:p>
            <a:pPr marL="557185" lvl="1" indent="-214303" defTabSz="685800" eaLnBrk="1" hangingPunct="1">
              <a:lnSpc>
                <a:spcPct val="80000"/>
              </a:lnSpc>
              <a:spcBef>
                <a:spcPct val="20000"/>
              </a:spcBef>
              <a:buClr>
                <a:schemeClr val="tx1"/>
              </a:buClr>
              <a:defRPr/>
            </a:pPr>
            <a:r>
              <a:rPr lang="en-US" sz="1800" dirty="0">
                <a:latin typeface="Roboto Mono" panose="020B0604020202020204" charset="0"/>
                <a:ea typeface="Roboto Mono" panose="020B0604020202020204" charset="0"/>
              </a:rPr>
              <a:t>i</a:t>
            </a:r>
            <a:r>
              <a:rPr lang="en-US" sz="1800" kern="0" dirty="0">
                <a:latin typeface="Roboto Mono" panose="020B0604020202020204" charset="0"/>
                <a:ea typeface="Roboto Mono" panose="020B0604020202020204" charset="0"/>
              </a:rPr>
              <a:t>f the state is a terminal state:</a:t>
            </a:r>
          </a:p>
          <a:p>
            <a:pPr marL="557185" lvl="1" indent="-214303" defTabSz="685800" eaLnBrk="1" hangingPunct="1">
              <a:lnSpc>
                <a:spcPct val="80000"/>
              </a:lnSpc>
              <a:spcBef>
                <a:spcPct val="20000"/>
              </a:spcBef>
              <a:buClr>
                <a:schemeClr val="tx1"/>
              </a:buClr>
              <a:defRPr/>
            </a:pPr>
            <a:r>
              <a:rPr lang="en-US" sz="1800" dirty="0">
                <a:latin typeface="Roboto Mono" panose="020B0604020202020204" charset="0"/>
                <a:ea typeface="Roboto Mono" panose="020B0604020202020204" charset="0"/>
              </a:rPr>
              <a:t>		 return the state’s utility</a:t>
            </a:r>
            <a:endParaRPr lang="en-US" sz="1800" kern="0" dirty="0">
              <a:latin typeface="Roboto Mono" panose="020B0604020202020204" charset="0"/>
              <a:ea typeface="Roboto Mono" panose="020B0604020202020204" charset="0"/>
            </a:endParaRPr>
          </a:p>
          <a:p>
            <a:pPr marL="557185" lvl="1" indent="-214303" defTabSz="685800" eaLnBrk="1" hangingPunct="1">
              <a:lnSpc>
                <a:spcPct val="80000"/>
              </a:lnSpc>
              <a:spcBef>
                <a:spcPct val="20000"/>
              </a:spcBef>
              <a:buClr>
                <a:schemeClr val="tx1"/>
              </a:buClr>
              <a:defRPr/>
            </a:pPr>
            <a:r>
              <a:rPr lang="en-US" sz="1800" kern="0" dirty="0">
                <a:latin typeface="Roboto Mono" panose="020B0604020202020204" charset="0"/>
                <a:ea typeface="Roboto Mono" panose="020B0604020202020204" charset="0"/>
              </a:rPr>
              <a:t>initialize v = </a:t>
            </a:r>
            <a:r>
              <a:rPr lang="en-US" sz="1800" kern="0" dirty="0">
                <a:latin typeface="Roboto Mono" panose="020B0604020202020204" charset="0"/>
                <a:ea typeface="Roboto Mono" panose="020B0604020202020204" charset="0"/>
                <a:cs typeface="Times New Roman" pitchFamily="18" charset="0"/>
              </a:rPr>
              <a:t>-∞</a:t>
            </a:r>
          </a:p>
          <a:p>
            <a:pPr marL="557185" lvl="1" indent="-214303" defTabSz="685800" eaLnBrk="1" hangingPunct="1">
              <a:lnSpc>
                <a:spcPct val="80000"/>
              </a:lnSpc>
              <a:spcBef>
                <a:spcPct val="20000"/>
              </a:spcBef>
              <a:buClr>
                <a:schemeClr val="tx1"/>
              </a:buClr>
              <a:defRPr/>
            </a:pPr>
            <a:r>
              <a:rPr lang="en-US" sz="1800" kern="0" dirty="0">
                <a:latin typeface="Roboto Mono" panose="020B0604020202020204" charset="0"/>
                <a:ea typeface="Roboto Mono" panose="020B0604020202020204" charset="0"/>
              </a:rPr>
              <a:t>for each successor of state:</a:t>
            </a:r>
          </a:p>
          <a:p>
            <a:pPr marL="857207" lvl="2" indent="-171442" defTabSz="685800" eaLnBrk="1" hangingPunct="1">
              <a:lnSpc>
                <a:spcPct val="80000"/>
              </a:lnSpc>
              <a:spcBef>
                <a:spcPct val="20000"/>
              </a:spcBef>
              <a:buClr>
                <a:schemeClr val="accent2"/>
              </a:buClr>
              <a:defRPr/>
            </a:pPr>
            <a:r>
              <a:rPr lang="en-US" sz="1800" b="1" kern="0" dirty="0">
                <a:latin typeface="Roboto Mono" panose="020B0604020202020204" charset="0"/>
                <a:ea typeface="Roboto Mono" panose="020B0604020202020204" charset="0"/>
              </a:rPr>
              <a:t>v = max(v, </a:t>
            </a:r>
            <a:r>
              <a:rPr lang="en-US" sz="1800" b="1" kern="0" dirty="0">
                <a:solidFill>
                  <a:srgbClr val="C00000"/>
                </a:solidFill>
                <a:latin typeface="Roboto Mono" panose="020B0604020202020204" charset="0"/>
                <a:ea typeface="Roboto Mono" panose="020B0604020202020204" charset="0"/>
              </a:rPr>
              <a:t>min-value(successor)</a:t>
            </a:r>
            <a:r>
              <a:rPr lang="en-US" sz="1800" b="1" kern="0" dirty="0">
                <a:latin typeface="Roboto Mono" panose="020B0604020202020204" charset="0"/>
                <a:ea typeface="Roboto Mono" panose="020B0604020202020204" charset="0"/>
              </a:rPr>
              <a:t>)</a:t>
            </a:r>
          </a:p>
          <a:p>
            <a:pPr marL="557185" lvl="1" indent="-214303" defTabSz="685800" eaLnBrk="1" hangingPunct="1">
              <a:lnSpc>
                <a:spcPct val="80000"/>
              </a:lnSpc>
              <a:spcBef>
                <a:spcPct val="20000"/>
              </a:spcBef>
              <a:buClr>
                <a:schemeClr val="tx1"/>
              </a:buClr>
              <a:defRPr/>
            </a:pPr>
            <a:r>
              <a:rPr lang="en-US" sz="1800" kern="0" dirty="0">
                <a:latin typeface="Roboto Mono" panose="020B0604020202020204" charset="0"/>
                <a:ea typeface="Roboto Mono" panose="020B0604020202020204" charset="0"/>
              </a:rPr>
              <a:t>return v</a:t>
            </a:r>
          </a:p>
        </p:txBody>
      </p:sp>
      <p:sp>
        <p:nvSpPr>
          <p:cNvPr id="63" name="Google Shape;63;p2"/>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dirty="0">
                <a:sym typeface="Symbol" pitchFamily="18" charset="2"/>
              </a:rPr>
              <a:t>Minimax Example</a:t>
            </a:r>
            <a:endParaRPr sz="3400" b="1" dirty="0">
              <a:solidFill>
                <a:srgbClr val="370661"/>
              </a:solidFill>
              <a:latin typeface="Open Sans"/>
              <a:ea typeface="Open Sans"/>
              <a:cs typeface="Open Sans"/>
              <a:sym typeface="Open Sans"/>
            </a:endParaRPr>
          </a:p>
        </p:txBody>
      </p:sp>
      <p:sp>
        <p:nvSpPr>
          <p:cNvPr id="34" name="AutoShape 4">
            <a:extLst>
              <a:ext uri="{FF2B5EF4-FFF2-40B4-BE49-F238E27FC236}">
                <a16:creationId xmlns:a16="http://schemas.microsoft.com/office/drawing/2014/main" id="{E736D7FF-BD34-4A88-84A3-1D8F37182FDE}"/>
              </a:ext>
            </a:extLst>
          </p:cNvPr>
          <p:cNvSpPr>
            <a:spLocks noChangeArrowheads="1"/>
          </p:cNvSpPr>
          <p:nvPr/>
        </p:nvSpPr>
        <p:spPr bwMode="auto">
          <a:xfrm>
            <a:off x="5601494" y="1137177"/>
            <a:ext cx="381000" cy="359477"/>
          </a:xfrm>
          <a:prstGeom prst="triangle">
            <a:avLst>
              <a:gd name="adj" fmla="val 50000"/>
            </a:avLst>
          </a:prstGeom>
          <a:solidFill>
            <a:srgbClr val="CCECFF"/>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sp>
        <p:nvSpPr>
          <p:cNvPr id="74" name="Left-Right Arrow 62">
            <a:extLst>
              <a:ext uri="{FF2B5EF4-FFF2-40B4-BE49-F238E27FC236}">
                <a16:creationId xmlns:a16="http://schemas.microsoft.com/office/drawing/2014/main" id="{8162E336-5288-4360-8E22-242E50D27588}"/>
              </a:ext>
            </a:extLst>
          </p:cNvPr>
          <p:cNvSpPr/>
          <p:nvPr/>
        </p:nvSpPr>
        <p:spPr>
          <a:xfrm>
            <a:off x="5503070" y="4337488"/>
            <a:ext cx="742950" cy="514350"/>
          </a:xfrm>
          <a:prstGeom prst="leftRightArrow">
            <a:avLst/>
          </a:prstGeom>
          <a:solidFill>
            <a:srgbClr val="BD92D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75" name="Picture 74" descr="TP_tmp.png">
            <a:extLst>
              <a:ext uri="{FF2B5EF4-FFF2-40B4-BE49-F238E27FC236}">
                <a16:creationId xmlns:a16="http://schemas.microsoft.com/office/drawing/2014/main" id="{38160B1A-2555-4CA1-A742-52F596673E60}"/>
              </a:ext>
            </a:extLst>
          </p:cNvPr>
          <p:cNvPicPr>
            <a:picLocks noChangeAspect="1"/>
          </p:cNvPicPr>
          <p:nvPr>
            <p:custDataLst>
              <p:tags r:id="rId1"/>
            </p:custDataLst>
          </p:nvPr>
        </p:nvPicPr>
        <p:blipFill>
          <a:blip r:embed="rId5" cstate="print"/>
          <a:stretch>
            <a:fillRect/>
          </a:stretch>
        </p:blipFill>
        <p:spPr bwMode="auto">
          <a:xfrm>
            <a:off x="1315244" y="5924915"/>
            <a:ext cx="3143249" cy="491900"/>
          </a:xfrm>
          <a:prstGeom prst="rect">
            <a:avLst/>
          </a:prstGeom>
          <a:noFill/>
          <a:ln/>
          <a:effectLst/>
        </p:spPr>
      </p:pic>
      <p:pic>
        <p:nvPicPr>
          <p:cNvPr id="76" name="Picture 75" descr="TP_tmp.png">
            <a:extLst>
              <a:ext uri="{FF2B5EF4-FFF2-40B4-BE49-F238E27FC236}">
                <a16:creationId xmlns:a16="http://schemas.microsoft.com/office/drawing/2014/main" id="{A30B546D-18AD-4561-86FC-06C44687E357}"/>
              </a:ext>
            </a:extLst>
          </p:cNvPr>
          <p:cNvPicPr>
            <a:picLocks noChangeAspect="1"/>
          </p:cNvPicPr>
          <p:nvPr>
            <p:custDataLst>
              <p:tags r:id="rId2"/>
            </p:custDataLst>
          </p:nvPr>
        </p:nvPicPr>
        <p:blipFill>
          <a:blip r:embed="rId6" cstate="print"/>
          <a:stretch>
            <a:fillRect/>
          </a:stretch>
        </p:blipFill>
        <p:spPr bwMode="auto">
          <a:xfrm>
            <a:off x="7458867" y="5924915"/>
            <a:ext cx="3143251" cy="491900"/>
          </a:xfrm>
          <a:prstGeom prst="rect">
            <a:avLst/>
          </a:prstGeom>
          <a:noFill/>
          <a:ln/>
          <a:effectLst/>
        </p:spPr>
      </p:pic>
      <p:sp>
        <p:nvSpPr>
          <p:cNvPr id="18" name="TextBox 17">
            <a:extLst>
              <a:ext uri="{FF2B5EF4-FFF2-40B4-BE49-F238E27FC236}">
                <a16:creationId xmlns:a16="http://schemas.microsoft.com/office/drawing/2014/main" id="{97FA6B95-38DB-164F-A3BB-D53340EB840C}"/>
              </a:ext>
            </a:extLst>
          </p:cNvPr>
          <p:cNvSpPr txBox="1"/>
          <p:nvPr/>
        </p:nvSpPr>
        <p:spPr>
          <a:xfrm>
            <a:off x="6162805" y="1590805"/>
            <a:ext cx="184731" cy="307777"/>
          </a:xfrm>
          <a:prstGeom prst="rect">
            <a:avLst/>
          </a:prstGeom>
          <a:noFill/>
        </p:spPr>
        <p:txBody>
          <a:bodyPr wrap="none" rtlCol="0">
            <a:spAutoFit/>
          </a:bodyPr>
          <a:lstStyle/>
          <a:p>
            <a:endParaRPr lang="en-US" dirty="0"/>
          </a:p>
        </p:txBody>
      </p:sp>
      <p:sp>
        <p:nvSpPr>
          <p:cNvPr id="117" name="Rounded Rectangle 59">
            <a:extLst>
              <a:ext uri="{FF2B5EF4-FFF2-40B4-BE49-F238E27FC236}">
                <a16:creationId xmlns:a16="http://schemas.microsoft.com/office/drawing/2014/main" id="{D1FC192F-F2B3-DB4F-AA60-EB20B2A00134}"/>
              </a:ext>
            </a:extLst>
          </p:cNvPr>
          <p:cNvSpPr/>
          <p:nvPr/>
        </p:nvSpPr>
        <p:spPr>
          <a:xfrm>
            <a:off x="6260312" y="3693618"/>
            <a:ext cx="5262561" cy="2169928"/>
          </a:xfrm>
          <a:prstGeom prst="roundRect">
            <a:avLst/>
          </a:prstGeom>
          <a:solidFill>
            <a:srgbClr val="F6D7D9"/>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18" name="Content Placeholder 2">
            <a:extLst>
              <a:ext uri="{FF2B5EF4-FFF2-40B4-BE49-F238E27FC236}">
                <a16:creationId xmlns:a16="http://schemas.microsoft.com/office/drawing/2014/main" id="{0E2FAB55-9DBB-204F-8914-720EA7BBC647}"/>
              </a:ext>
            </a:extLst>
          </p:cNvPr>
          <p:cNvSpPr txBox="1">
            <a:spLocks/>
          </p:cNvSpPr>
          <p:nvPr/>
        </p:nvSpPr>
        <p:spPr bwMode="auto">
          <a:xfrm>
            <a:off x="6317463" y="3896818"/>
            <a:ext cx="5205410" cy="1974374"/>
          </a:xfrm>
          <a:prstGeom prst="rect">
            <a:avLst/>
          </a:prstGeom>
          <a:noFill/>
          <a:ln w="9525">
            <a:noFill/>
            <a:miter lim="800000"/>
            <a:headEnd/>
            <a:tailEnd/>
          </a:ln>
        </p:spPr>
        <p:txBody>
          <a:bodyPr vert="horz" wrap="square" lIns="68577" tIns="34289" rIns="68577" bIns="34289" numCol="1" anchor="t" anchorCtr="0" compatLnSpc="1">
            <a:prstTxWarp prst="textNoShape">
              <a:avLst/>
            </a:prstTxWarp>
          </a:bodyPr>
          <a:lstStyle/>
          <a:p>
            <a:pPr marL="257162" indent="-257162" defTabSz="685800" eaLnBrk="1" hangingPunct="1">
              <a:lnSpc>
                <a:spcPct val="80000"/>
              </a:lnSpc>
              <a:spcBef>
                <a:spcPts val="900"/>
              </a:spcBef>
              <a:buClr>
                <a:schemeClr val="accent2"/>
              </a:buClr>
              <a:defRPr/>
            </a:pPr>
            <a:r>
              <a:rPr lang="en-US" sz="1800" kern="0" dirty="0">
                <a:solidFill>
                  <a:srgbClr val="C00000"/>
                </a:solidFill>
                <a:latin typeface="Roboto Mono" panose="020B0604020202020204" charset="0"/>
                <a:ea typeface="Roboto Mono" panose="020B0604020202020204" charset="0"/>
                <a:cs typeface="+mn-cs"/>
              </a:rPr>
              <a:t>def min-value(state):</a:t>
            </a:r>
          </a:p>
          <a:p>
            <a:pPr marL="557185" lvl="1" indent="-214303" defTabSz="685800" eaLnBrk="1" hangingPunct="1">
              <a:lnSpc>
                <a:spcPct val="80000"/>
              </a:lnSpc>
              <a:spcBef>
                <a:spcPct val="20000"/>
              </a:spcBef>
              <a:buClr>
                <a:schemeClr val="tx1"/>
              </a:buClr>
              <a:defRPr/>
            </a:pPr>
            <a:r>
              <a:rPr lang="en-US" sz="1800" dirty="0">
                <a:latin typeface="Roboto Mono" panose="020B0604020202020204" charset="0"/>
                <a:ea typeface="Roboto Mono" panose="020B0604020202020204" charset="0"/>
              </a:rPr>
              <a:t>i</a:t>
            </a:r>
            <a:r>
              <a:rPr lang="en-US" sz="1800" kern="0" dirty="0">
                <a:latin typeface="Roboto Mono" panose="020B0604020202020204" charset="0"/>
                <a:ea typeface="Roboto Mono" panose="020B0604020202020204" charset="0"/>
              </a:rPr>
              <a:t>f the state is a terminal state:</a:t>
            </a:r>
          </a:p>
          <a:p>
            <a:pPr marL="557185" lvl="1" indent="-214303" defTabSz="685800" eaLnBrk="1" hangingPunct="1">
              <a:lnSpc>
                <a:spcPct val="80000"/>
              </a:lnSpc>
              <a:spcBef>
                <a:spcPct val="20000"/>
              </a:spcBef>
              <a:buClr>
                <a:schemeClr val="tx1"/>
              </a:buClr>
              <a:defRPr/>
            </a:pPr>
            <a:r>
              <a:rPr lang="en-US" sz="1800" dirty="0">
                <a:latin typeface="Roboto Mono" panose="020B0604020202020204" charset="0"/>
                <a:ea typeface="Roboto Mono" panose="020B0604020202020204" charset="0"/>
              </a:rPr>
              <a:t>		 return the state’s utility</a:t>
            </a:r>
            <a:endParaRPr lang="en-US" sz="1800" kern="0" dirty="0">
              <a:latin typeface="Roboto Mono" panose="020B0604020202020204" charset="0"/>
              <a:ea typeface="Roboto Mono" panose="020B0604020202020204" charset="0"/>
            </a:endParaRPr>
          </a:p>
          <a:p>
            <a:pPr marL="557185" lvl="1" indent="-214303" defTabSz="685800" eaLnBrk="1" hangingPunct="1">
              <a:lnSpc>
                <a:spcPct val="80000"/>
              </a:lnSpc>
              <a:spcBef>
                <a:spcPct val="20000"/>
              </a:spcBef>
              <a:buClr>
                <a:schemeClr val="tx1"/>
              </a:buClr>
              <a:defRPr/>
            </a:pPr>
            <a:r>
              <a:rPr lang="en-US" sz="1800" kern="0" dirty="0">
                <a:latin typeface="Roboto Mono" panose="020B0604020202020204" charset="0"/>
                <a:ea typeface="Roboto Mono" panose="020B0604020202020204" charset="0"/>
              </a:rPr>
              <a:t>initialize v = </a:t>
            </a:r>
            <a:r>
              <a:rPr lang="en-US" sz="1800" kern="0" dirty="0">
                <a:latin typeface="Roboto Mono" panose="020B0604020202020204" charset="0"/>
                <a:ea typeface="Roboto Mono" panose="020B0604020202020204" charset="0"/>
                <a:cs typeface="Times New Roman" pitchFamily="18" charset="0"/>
              </a:rPr>
              <a:t>+∞</a:t>
            </a:r>
          </a:p>
          <a:p>
            <a:pPr marL="557185" lvl="1" indent="-214303" defTabSz="685800" eaLnBrk="1" hangingPunct="1">
              <a:lnSpc>
                <a:spcPct val="80000"/>
              </a:lnSpc>
              <a:spcBef>
                <a:spcPct val="20000"/>
              </a:spcBef>
              <a:buClr>
                <a:schemeClr val="tx1"/>
              </a:buClr>
              <a:defRPr/>
            </a:pPr>
            <a:r>
              <a:rPr lang="en-US" sz="1800" kern="0" dirty="0">
                <a:latin typeface="Roboto Mono" panose="020B0604020202020204" charset="0"/>
                <a:ea typeface="Roboto Mono" panose="020B0604020202020204" charset="0"/>
              </a:rPr>
              <a:t>for each successor of state:</a:t>
            </a:r>
          </a:p>
          <a:p>
            <a:pPr marL="857207" lvl="2" indent="-171442" defTabSz="685800" eaLnBrk="1" hangingPunct="1">
              <a:lnSpc>
                <a:spcPct val="80000"/>
              </a:lnSpc>
              <a:spcBef>
                <a:spcPct val="20000"/>
              </a:spcBef>
              <a:buClr>
                <a:schemeClr val="accent2"/>
              </a:buClr>
              <a:defRPr/>
            </a:pPr>
            <a:r>
              <a:rPr lang="en-US" sz="1800" kern="0" dirty="0">
                <a:latin typeface="Roboto Mono" panose="020B0604020202020204" charset="0"/>
                <a:ea typeface="Roboto Mono" panose="020B0604020202020204" charset="0"/>
              </a:rPr>
              <a:t>v = min(v, </a:t>
            </a:r>
            <a:r>
              <a:rPr lang="en-US" sz="1800" kern="0" dirty="0">
                <a:solidFill>
                  <a:srgbClr val="0070C0"/>
                </a:solidFill>
                <a:latin typeface="Roboto Mono" panose="020B0604020202020204" charset="0"/>
                <a:ea typeface="Roboto Mono" panose="020B0604020202020204" charset="0"/>
              </a:rPr>
              <a:t>max-value(successor)</a:t>
            </a:r>
            <a:r>
              <a:rPr lang="en-US" sz="1800" kern="0" dirty="0">
                <a:latin typeface="Roboto Mono" panose="020B0604020202020204" charset="0"/>
                <a:ea typeface="Roboto Mono" panose="020B0604020202020204" charset="0"/>
              </a:rPr>
              <a:t>)</a:t>
            </a:r>
          </a:p>
          <a:p>
            <a:pPr marL="557185" lvl="1" indent="-214303" defTabSz="685800" eaLnBrk="1" hangingPunct="1">
              <a:lnSpc>
                <a:spcPct val="80000"/>
              </a:lnSpc>
              <a:spcBef>
                <a:spcPct val="20000"/>
              </a:spcBef>
              <a:buClr>
                <a:schemeClr val="tx1"/>
              </a:buClr>
              <a:defRPr/>
            </a:pPr>
            <a:r>
              <a:rPr lang="en-US" sz="1800" kern="0" dirty="0">
                <a:latin typeface="Roboto Mono" panose="020B0604020202020204" charset="0"/>
                <a:ea typeface="Roboto Mono" panose="020B0604020202020204" charset="0"/>
              </a:rPr>
              <a:t>return v</a:t>
            </a:r>
          </a:p>
        </p:txBody>
      </p:sp>
      <p:sp>
        <p:nvSpPr>
          <p:cNvPr id="55" name="Rectangle 54">
            <a:extLst>
              <a:ext uri="{FF2B5EF4-FFF2-40B4-BE49-F238E27FC236}">
                <a16:creationId xmlns:a16="http://schemas.microsoft.com/office/drawing/2014/main" id="{57B21973-64B2-0742-8D01-54B4212A8EE6}"/>
              </a:ext>
            </a:extLst>
          </p:cNvPr>
          <p:cNvSpPr/>
          <p:nvPr/>
        </p:nvSpPr>
        <p:spPr>
          <a:xfrm>
            <a:off x="6246020" y="3605421"/>
            <a:ext cx="6246020" cy="2811394"/>
          </a:xfrm>
          <a:prstGeom prst="rect">
            <a:avLst/>
          </a:prstGeom>
          <a:solidFill>
            <a:schemeClr val="bg1">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AutoShape 6">
            <a:extLst>
              <a:ext uri="{FF2B5EF4-FFF2-40B4-BE49-F238E27FC236}">
                <a16:creationId xmlns:a16="http://schemas.microsoft.com/office/drawing/2014/main" id="{05349203-CB67-5C4A-B0EC-246ED83E1B0A}"/>
              </a:ext>
            </a:extLst>
          </p:cNvPr>
          <p:cNvSpPr>
            <a:spLocks noChangeArrowheads="1"/>
          </p:cNvSpPr>
          <p:nvPr/>
        </p:nvSpPr>
        <p:spPr bwMode="auto">
          <a:xfrm flipV="1">
            <a:off x="3315494" y="2103965"/>
            <a:ext cx="381000" cy="330902"/>
          </a:xfrm>
          <a:prstGeom prst="triangle">
            <a:avLst>
              <a:gd name="adj" fmla="val 50000"/>
            </a:avLst>
          </a:prstGeom>
          <a:solidFill>
            <a:srgbClr val="FF9A99"/>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cxnSp>
        <p:nvCxnSpPr>
          <p:cNvPr id="15" name="AutoShape 7">
            <a:extLst>
              <a:ext uri="{FF2B5EF4-FFF2-40B4-BE49-F238E27FC236}">
                <a16:creationId xmlns:a16="http://schemas.microsoft.com/office/drawing/2014/main" id="{C6C3AF7C-5779-ED49-8CCE-0B7DB7D74164}"/>
              </a:ext>
            </a:extLst>
          </p:cNvPr>
          <p:cNvCxnSpPr>
            <a:cxnSpLocks noChangeShapeType="1"/>
            <a:endCxn id="14" idx="3"/>
          </p:cNvCxnSpPr>
          <p:nvPr/>
        </p:nvCxnSpPr>
        <p:spPr bwMode="auto">
          <a:xfrm flipH="1">
            <a:off x="3505994" y="1496654"/>
            <a:ext cx="2286000" cy="607311"/>
          </a:xfrm>
          <a:prstGeom prst="straightConnector1">
            <a:avLst/>
          </a:prstGeom>
          <a:noFill/>
          <a:ln w="12700">
            <a:solidFill>
              <a:schemeClr val="tx1"/>
            </a:solidFill>
            <a:round/>
            <a:headEnd/>
            <a:tailEnd type="triangle" w="med" len="med"/>
          </a:ln>
        </p:spPr>
      </p:cxnSp>
      <p:sp>
        <p:nvSpPr>
          <p:cNvPr id="16" name="AutoShape 20">
            <a:extLst>
              <a:ext uri="{FF2B5EF4-FFF2-40B4-BE49-F238E27FC236}">
                <a16:creationId xmlns:a16="http://schemas.microsoft.com/office/drawing/2014/main" id="{6C65CC3C-F8B4-774F-9011-5FAFD965A4F2}"/>
              </a:ext>
            </a:extLst>
          </p:cNvPr>
          <p:cNvSpPr>
            <a:spLocks noChangeArrowheads="1"/>
          </p:cNvSpPr>
          <p:nvPr/>
        </p:nvSpPr>
        <p:spPr bwMode="auto">
          <a:xfrm flipV="1">
            <a:off x="5601494" y="2103965"/>
            <a:ext cx="381000" cy="318998"/>
          </a:xfrm>
          <a:prstGeom prst="triangle">
            <a:avLst>
              <a:gd name="adj" fmla="val 50000"/>
            </a:avLst>
          </a:prstGeom>
          <a:solidFill>
            <a:srgbClr val="FF9A99"/>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sp>
        <p:nvSpPr>
          <p:cNvPr id="17" name="AutoShape 26">
            <a:extLst>
              <a:ext uri="{FF2B5EF4-FFF2-40B4-BE49-F238E27FC236}">
                <a16:creationId xmlns:a16="http://schemas.microsoft.com/office/drawing/2014/main" id="{A457A0C3-CD44-6740-8065-68055CB3C4BB}"/>
              </a:ext>
            </a:extLst>
          </p:cNvPr>
          <p:cNvSpPr>
            <a:spLocks noChangeArrowheads="1"/>
          </p:cNvSpPr>
          <p:nvPr/>
        </p:nvSpPr>
        <p:spPr bwMode="auto">
          <a:xfrm flipV="1">
            <a:off x="7887493" y="2103965"/>
            <a:ext cx="381000" cy="330902"/>
          </a:xfrm>
          <a:prstGeom prst="triangle">
            <a:avLst>
              <a:gd name="adj" fmla="val 50000"/>
            </a:avLst>
          </a:prstGeom>
          <a:solidFill>
            <a:srgbClr val="FF9A99"/>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cxnSp>
        <p:nvCxnSpPr>
          <p:cNvPr id="19" name="AutoShape 27">
            <a:extLst>
              <a:ext uri="{FF2B5EF4-FFF2-40B4-BE49-F238E27FC236}">
                <a16:creationId xmlns:a16="http://schemas.microsoft.com/office/drawing/2014/main" id="{C7CC236B-543C-D942-8659-0352BFC5A796}"/>
              </a:ext>
            </a:extLst>
          </p:cNvPr>
          <p:cNvCxnSpPr>
            <a:cxnSpLocks noChangeShapeType="1"/>
          </p:cNvCxnSpPr>
          <p:nvPr/>
        </p:nvCxnSpPr>
        <p:spPr bwMode="auto">
          <a:xfrm>
            <a:off x="5791994" y="1496654"/>
            <a:ext cx="2285999" cy="607311"/>
          </a:xfrm>
          <a:prstGeom prst="straightConnector1">
            <a:avLst/>
          </a:prstGeom>
          <a:noFill/>
          <a:ln w="12700">
            <a:solidFill>
              <a:schemeClr val="tx1"/>
            </a:solidFill>
            <a:round/>
            <a:headEnd/>
            <a:tailEnd type="triangle" w="med" len="med"/>
          </a:ln>
        </p:spPr>
      </p:cxnSp>
      <p:cxnSp>
        <p:nvCxnSpPr>
          <p:cNvPr id="20" name="AutoShape 21">
            <a:extLst>
              <a:ext uri="{FF2B5EF4-FFF2-40B4-BE49-F238E27FC236}">
                <a16:creationId xmlns:a16="http://schemas.microsoft.com/office/drawing/2014/main" id="{D9CEADC8-9233-8445-892F-C26556BA5645}"/>
              </a:ext>
            </a:extLst>
          </p:cNvPr>
          <p:cNvCxnSpPr>
            <a:cxnSpLocks noChangeShapeType="1"/>
          </p:cNvCxnSpPr>
          <p:nvPr/>
        </p:nvCxnSpPr>
        <p:spPr bwMode="auto">
          <a:xfrm>
            <a:off x="5791994" y="1496654"/>
            <a:ext cx="0" cy="607311"/>
          </a:xfrm>
          <a:prstGeom prst="straightConnector1">
            <a:avLst/>
          </a:prstGeom>
          <a:noFill/>
          <a:ln w="12700">
            <a:solidFill>
              <a:schemeClr val="tx1"/>
            </a:solidFill>
            <a:round/>
            <a:headEnd/>
            <a:tailEnd type="triangle" w="med" len="med"/>
          </a:ln>
        </p:spPr>
      </p:cxnSp>
      <p:cxnSp>
        <p:nvCxnSpPr>
          <p:cNvPr id="22" name="AutoShape 17">
            <a:extLst>
              <a:ext uri="{FF2B5EF4-FFF2-40B4-BE49-F238E27FC236}">
                <a16:creationId xmlns:a16="http://schemas.microsoft.com/office/drawing/2014/main" id="{3905C521-00EC-7547-A286-2F50E926FA6E}"/>
              </a:ext>
            </a:extLst>
          </p:cNvPr>
          <p:cNvCxnSpPr>
            <a:cxnSpLocks noChangeShapeType="1"/>
          </p:cNvCxnSpPr>
          <p:nvPr/>
        </p:nvCxnSpPr>
        <p:spPr bwMode="auto">
          <a:xfrm>
            <a:off x="3505994" y="2434867"/>
            <a:ext cx="761999" cy="616743"/>
          </a:xfrm>
          <a:prstGeom prst="straightConnector1">
            <a:avLst/>
          </a:prstGeom>
          <a:noFill/>
          <a:ln w="12700">
            <a:solidFill>
              <a:schemeClr val="tx1"/>
            </a:solidFill>
            <a:round/>
            <a:headEnd/>
            <a:tailEnd type="triangle" w="med" len="med"/>
          </a:ln>
        </p:spPr>
      </p:cxnSp>
      <p:cxnSp>
        <p:nvCxnSpPr>
          <p:cNvPr id="23" name="AutoShape 9">
            <a:extLst>
              <a:ext uri="{FF2B5EF4-FFF2-40B4-BE49-F238E27FC236}">
                <a16:creationId xmlns:a16="http://schemas.microsoft.com/office/drawing/2014/main" id="{2406BD59-3DEA-714A-9355-A9254C7411CB}"/>
              </a:ext>
            </a:extLst>
          </p:cNvPr>
          <p:cNvCxnSpPr>
            <a:cxnSpLocks noChangeShapeType="1"/>
          </p:cNvCxnSpPr>
          <p:nvPr/>
        </p:nvCxnSpPr>
        <p:spPr bwMode="auto">
          <a:xfrm flipH="1">
            <a:off x="2743996" y="2434867"/>
            <a:ext cx="761998" cy="616746"/>
          </a:xfrm>
          <a:prstGeom prst="straightConnector1">
            <a:avLst/>
          </a:prstGeom>
          <a:noFill/>
          <a:ln w="12700">
            <a:solidFill>
              <a:schemeClr val="tx1"/>
            </a:solidFill>
            <a:round/>
            <a:headEnd/>
            <a:tailEnd type="triangle" w="med" len="med"/>
          </a:ln>
        </p:spPr>
      </p:cxnSp>
      <p:sp>
        <p:nvSpPr>
          <p:cNvPr id="24" name="Rectangle 7">
            <a:extLst>
              <a:ext uri="{FF2B5EF4-FFF2-40B4-BE49-F238E27FC236}">
                <a16:creationId xmlns:a16="http://schemas.microsoft.com/office/drawing/2014/main" id="{DC90F633-5E86-2D46-BEA4-7F279854AC24}"/>
              </a:ext>
            </a:extLst>
          </p:cNvPr>
          <p:cNvSpPr>
            <a:spLocks noChangeArrowheads="1"/>
          </p:cNvSpPr>
          <p:nvPr/>
        </p:nvSpPr>
        <p:spPr bwMode="auto">
          <a:xfrm>
            <a:off x="3313909" y="3101711"/>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8</a:t>
            </a:r>
          </a:p>
        </p:txBody>
      </p:sp>
      <p:sp>
        <p:nvSpPr>
          <p:cNvPr id="25" name="Rectangle 7">
            <a:extLst>
              <a:ext uri="{FF2B5EF4-FFF2-40B4-BE49-F238E27FC236}">
                <a16:creationId xmlns:a16="http://schemas.microsoft.com/office/drawing/2014/main" id="{4A8D2FD8-AAAE-8941-98D1-3B5D3C53449B}"/>
              </a:ext>
            </a:extLst>
          </p:cNvPr>
          <p:cNvSpPr>
            <a:spLocks noChangeArrowheads="1"/>
          </p:cNvSpPr>
          <p:nvPr/>
        </p:nvSpPr>
        <p:spPr bwMode="auto">
          <a:xfrm>
            <a:off x="4075909" y="3101711"/>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12</a:t>
            </a:r>
          </a:p>
        </p:txBody>
      </p:sp>
      <p:sp>
        <p:nvSpPr>
          <p:cNvPr id="26" name="Rectangle 7">
            <a:extLst>
              <a:ext uri="{FF2B5EF4-FFF2-40B4-BE49-F238E27FC236}">
                <a16:creationId xmlns:a16="http://schemas.microsoft.com/office/drawing/2014/main" id="{8CFEC7EC-3381-6B42-B374-924BB123DD9D}"/>
              </a:ext>
            </a:extLst>
          </p:cNvPr>
          <p:cNvSpPr>
            <a:spLocks noChangeArrowheads="1"/>
          </p:cNvSpPr>
          <p:nvPr/>
        </p:nvSpPr>
        <p:spPr bwMode="auto">
          <a:xfrm>
            <a:off x="2551909" y="3101711"/>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3</a:t>
            </a:r>
          </a:p>
        </p:txBody>
      </p:sp>
      <p:cxnSp>
        <p:nvCxnSpPr>
          <p:cNvPr id="27" name="AutoShape 13">
            <a:extLst>
              <a:ext uri="{FF2B5EF4-FFF2-40B4-BE49-F238E27FC236}">
                <a16:creationId xmlns:a16="http://schemas.microsoft.com/office/drawing/2014/main" id="{D84C5290-A15F-FD48-A9DF-48DCD9312DA2}"/>
              </a:ext>
            </a:extLst>
          </p:cNvPr>
          <p:cNvCxnSpPr>
            <a:cxnSpLocks noChangeShapeType="1"/>
          </p:cNvCxnSpPr>
          <p:nvPr/>
        </p:nvCxnSpPr>
        <p:spPr bwMode="auto">
          <a:xfrm>
            <a:off x="3505994" y="2434867"/>
            <a:ext cx="1" cy="604837"/>
          </a:xfrm>
          <a:prstGeom prst="straightConnector1">
            <a:avLst/>
          </a:prstGeom>
          <a:noFill/>
          <a:ln w="12700">
            <a:solidFill>
              <a:schemeClr val="tx1"/>
            </a:solidFill>
            <a:round/>
            <a:headEnd/>
            <a:tailEnd type="triangle" w="med" len="med"/>
          </a:ln>
        </p:spPr>
      </p:cxnSp>
      <p:sp>
        <p:nvSpPr>
          <p:cNvPr id="28" name="Rectangle 27">
            <a:extLst>
              <a:ext uri="{FF2B5EF4-FFF2-40B4-BE49-F238E27FC236}">
                <a16:creationId xmlns:a16="http://schemas.microsoft.com/office/drawing/2014/main" id="{FD9AB447-163D-134A-A120-8DADA67CC130}"/>
              </a:ext>
            </a:extLst>
          </p:cNvPr>
          <p:cNvSpPr/>
          <p:nvPr/>
        </p:nvSpPr>
        <p:spPr>
          <a:xfrm>
            <a:off x="2932986" y="2076992"/>
            <a:ext cx="287258" cy="307777"/>
          </a:xfrm>
          <a:prstGeom prst="rect">
            <a:avLst/>
          </a:prstGeom>
        </p:spPr>
        <p:txBody>
          <a:bodyPr wrap="none">
            <a:spAutoFit/>
          </a:bodyPr>
          <a:lstStyle/>
          <a:p>
            <a:pPr algn="ctr"/>
            <a:r>
              <a:rPr lang="en-US" dirty="0">
                <a:latin typeface="Open Sans" panose="020B0604020202020204" charset="0"/>
                <a:ea typeface="Open Sans" panose="020B0604020202020204" charset="0"/>
                <a:cs typeface="Open Sans" panose="020B0604020202020204" charset="0"/>
              </a:rPr>
              <a:t>3</a:t>
            </a:r>
          </a:p>
        </p:txBody>
      </p:sp>
      <p:sp>
        <p:nvSpPr>
          <p:cNvPr id="29" name="Rectangle 28">
            <a:extLst>
              <a:ext uri="{FF2B5EF4-FFF2-40B4-BE49-F238E27FC236}">
                <a16:creationId xmlns:a16="http://schemas.microsoft.com/office/drawing/2014/main" id="{5FC384CC-86F7-1646-BCD7-E81F5FE29535}"/>
              </a:ext>
            </a:extLst>
          </p:cNvPr>
          <p:cNvSpPr/>
          <p:nvPr/>
        </p:nvSpPr>
        <p:spPr>
          <a:xfrm>
            <a:off x="5314236" y="1137177"/>
            <a:ext cx="287258" cy="307777"/>
          </a:xfrm>
          <a:prstGeom prst="rect">
            <a:avLst/>
          </a:prstGeom>
        </p:spPr>
        <p:txBody>
          <a:bodyPr wrap="none">
            <a:spAutoFit/>
          </a:bodyPr>
          <a:lstStyle/>
          <a:p>
            <a:pPr algn="ctr"/>
            <a:r>
              <a:rPr lang="en-US" b="1" dirty="0">
                <a:latin typeface="Open Sans" panose="020B0604020202020204" charset="0"/>
                <a:ea typeface="Open Sans" panose="020B0604020202020204" charset="0"/>
                <a:cs typeface="Open Sans" panose="020B0604020202020204" charset="0"/>
              </a:rPr>
              <a:t>3</a:t>
            </a:r>
          </a:p>
        </p:txBody>
      </p:sp>
    </p:spTree>
    <p:extLst>
      <p:ext uri="{BB962C8B-B14F-4D97-AF65-F5344CB8AC3E}">
        <p14:creationId xmlns:p14="http://schemas.microsoft.com/office/powerpoint/2010/main" val="148675176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72" name="Rounded Rectangle 58">
            <a:extLst>
              <a:ext uri="{FF2B5EF4-FFF2-40B4-BE49-F238E27FC236}">
                <a16:creationId xmlns:a16="http://schemas.microsoft.com/office/drawing/2014/main" id="{EF1F8FB1-77A7-470B-8369-70912ABFE2F7}"/>
              </a:ext>
            </a:extLst>
          </p:cNvPr>
          <p:cNvSpPr/>
          <p:nvPr/>
        </p:nvSpPr>
        <p:spPr>
          <a:xfrm>
            <a:off x="226219" y="3683366"/>
            <a:ext cx="5262559" cy="2187826"/>
          </a:xfrm>
          <a:prstGeom prst="roundRect">
            <a:avLst/>
          </a:prstGeom>
          <a:solidFill>
            <a:srgbClr val="0066CC">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16" name="Content Placeholder 2">
            <a:extLst>
              <a:ext uri="{FF2B5EF4-FFF2-40B4-BE49-F238E27FC236}">
                <a16:creationId xmlns:a16="http://schemas.microsoft.com/office/drawing/2014/main" id="{1A0EBC81-D24D-B942-AB58-A4FD3979981F}"/>
              </a:ext>
            </a:extLst>
          </p:cNvPr>
          <p:cNvSpPr txBox="1">
            <a:spLocks/>
          </p:cNvSpPr>
          <p:nvPr/>
        </p:nvSpPr>
        <p:spPr bwMode="auto">
          <a:xfrm>
            <a:off x="226219" y="3653883"/>
            <a:ext cx="5262559" cy="2247425"/>
          </a:xfrm>
          <a:prstGeom prst="rect">
            <a:avLst/>
          </a:prstGeom>
          <a:noFill/>
          <a:ln w="9525">
            <a:noFill/>
            <a:miter lim="800000"/>
            <a:headEnd/>
            <a:tailEnd/>
          </a:ln>
        </p:spPr>
        <p:txBody>
          <a:bodyPr vert="horz" wrap="square" lIns="68577" tIns="34289" rIns="68577" bIns="34289" numCol="1" anchor="t" anchorCtr="0" compatLnSpc="1">
            <a:prstTxWarp prst="textNoShape">
              <a:avLst/>
            </a:prstTxWarp>
          </a:bodyPr>
          <a:lstStyle/>
          <a:p>
            <a:pPr marL="257162" indent="-257162" defTabSz="685800" eaLnBrk="1" hangingPunct="1">
              <a:lnSpc>
                <a:spcPct val="80000"/>
              </a:lnSpc>
              <a:spcBef>
                <a:spcPts val="900"/>
              </a:spcBef>
              <a:buClr>
                <a:schemeClr val="accent2"/>
              </a:buClr>
              <a:defRPr/>
            </a:pPr>
            <a:endParaRPr lang="en-US" sz="825" kern="0" dirty="0">
              <a:solidFill>
                <a:srgbClr val="00B0F0"/>
              </a:solidFill>
              <a:latin typeface="Roboto Mono" panose="020B0604020202020204" charset="0"/>
              <a:ea typeface="Roboto Mono" panose="020B0604020202020204" charset="0"/>
              <a:cs typeface="+mn-cs"/>
            </a:endParaRPr>
          </a:p>
          <a:p>
            <a:pPr marL="257162" indent="-257162" defTabSz="685800" eaLnBrk="1" hangingPunct="1">
              <a:lnSpc>
                <a:spcPct val="80000"/>
              </a:lnSpc>
              <a:spcBef>
                <a:spcPts val="900"/>
              </a:spcBef>
              <a:buClr>
                <a:schemeClr val="accent2"/>
              </a:buClr>
              <a:defRPr/>
            </a:pPr>
            <a:r>
              <a:rPr lang="en-US" sz="1800" kern="0" dirty="0">
                <a:solidFill>
                  <a:srgbClr val="0070C0"/>
                </a:solidFill>
                <a:latin typeface="Roboto Mono" panose="020B0604020202020204" charset="0"/>
                <a:ea typeface="Roboto Mono" panose="020B0604020202020204" charset="0"/>
                <a:cs typeface="+mn-cs"/>
              </a:rPr>
              <a:t>def max-value(state):</a:t>
            </a:r>
          </a:p>
          <a:p>
            <a:pPr marL="557185" lvl="1" indent="-214303" defTabSz="685800" eaLnBrk="1" hangingPunct="1">
              <a:lnSpc>
                <a:spcPct val="80000"/>
              </a:lnSpc>
              <a:spcBef>
                <a:spcPct val="20000"/>
              </a:spcBef>
              <a:buClr>
                <a:schemeClr val="tx1"/>
              </a:buClr>
              <a:defRPr/>
            </a:pPr>
            <a:r>
              <a:rPr lang="en-US" sz="1800" dirty="0">
                <a:latin typeface="Roboto Mono" panose="020B0604020202020204" charset="0"/>
                <a:ea typeface="Roboto Mono" panose="020B0604020202020204" charset="0"/>
              </a:rPr>
              <a:t>i</a:t>
            </a:r>
            <a:r>
              <a:rPr lang="en-US" sz="1800" kern="0" dirty="0">
                <a:latin typeface="Roboto Mono" panose="020B0604020202020204" charset="0"/>
                <a:ea typeface="Roboto Mono" panose="020B0604020202020204" charset="0"/>
              </a:rPr>
              <a:t>f the state is a terminal state:</a:t>
            </a:r>
          </a:p>
          <a:p>
            <a:pPr marL="557185" lvl="1" indent="-214303" defTabSz="685800" eaLnBrk="1" hangingPunct="1">
              <a:lnSpc>
                <a:spcPct val="80000"/>
              </a:lnSpc>
              <a:spcBef>
                <a:spcPct val="20000"/>
              </a:spcBef>
              <a:buClr>
                <a:schemeClr val="tx1"/>
              </a:buClr>
              <a:defRPr/>
            </a:pPr>
            <a:r>
              <a:rPr lang="en-US" sz="1800" dirty="0">
                <a:latin typeface="Roboto Mono" panose="020B0604020202020204" charset="0"/>
                <a:ea typeface="Roboto Mono" panose="020B0604020202020204" charset="0"/>
              </a:rPr>
              <a:t>		 return the state’s utility</a:t>
            </a:r>
            <a:endParaRPr lang="en-US" sz="1800" kern="0" dirty="0">
              <a:latin typeface="Roboto Mono" panose="020B0604020202020204" charset="0"/>
              <a:ea typeface="Roboto Mono" panose="020B0604020202020204" charset="0"/>
            </a:endParaRPr>
          </a:p>
          <a:p>
            <a:pPr marL="557185" lvl="1" indent="-214303" defTabSz="685800" eaLnBrk="1" hangingPunct="1">
              <a:lnSpc>
                <a:spcPct val="80000"/>
              </a:lnSpc>
              <a:spcBef>
                <a:spcPct val="20000"/>
              </a:spcBef>
              <a:buClr>
                <a:schemeClr val="tx1"/>
              </a:buClr>
              <a:defRPr/>
            </a:pPr>
            <a:r>
              <a:rPr lang="en-US" sz="1800" kern="0" dirty="0">
                <a:latin typeface="Roboto Mono" panose="020B0604020202020204" charset="0"/>
                <a:ea typeface="Roboto Mono" panose="020B0604020202020204" charset="0"/>
              </a:rPr>
              <a:t>initialize v = </a:t>
            </a:r>
            <a:r>
              <a:rPr lang="en-US" sz="1800" kern="0" dirty="0">
                <a:latin typeface="Roboto Mono" panose="020B0604020202020204" charset="0"/>
                <a:ea typeface="Roboto Mono" panose="020B0604020202020204" charset="0"/>
                <a:cs typeface="Times New Roman" pitchFamily="18" charset="0"/>
              </a:rPr>
              <a:t>-∞</a:t>
            </a:r>
          </a:p>
          <a:p>
            <a:pPr marL="557185" lvl="1" indent="-214303" defTabSz="685800" eaLnBrk="1" hangingPunct="1">
              <a:lnSpc>
                <a:spcPct val="80000"/>
              </a:lnSpc>
              <a:spcBef>
                <a:spcPct val="20000"/>
              </a:spcBef>
              <a:buClr>
                <a:schemeClr val="tx1"/>
              </a:buClr>
              <a:defRPr/>
            </a:pPr>
            <a:r>
              <a:rPr lang="en-US" sz="1800" b="1" kern="0" dirty="0">
                <a:latin typeface="Roboto Mono" panose="020B0604020202020204" charset="0"/>
                <a:ea typeface="Roboto Mono" panose="020B0604020202020204" charset="0"/>
              </a:rPr>
              <a:t>for each successor of state:</a:t>
            </a:r>
          </a:p>
          <a:p>
            <a:pPr marL="857207" lvl="2" indent="-171442" defTabSz="685800" eaLnBrk="1" hangingPunct="1">
              <a:lnSpc>
                <a:spcPct val="80000"/>
              </a:lnSpc>
              <a:spcBef>
                <a:spcPct val="20000"/>
              </a:spcBef>
              <a:buClr>
                <a:schemeClr val="accent2"/>
              </a:buClr>
              <a:defRPr/>
            </a:pPr>
            <a:r>
              <a:rPr lang="en-US" sz="1800" b="1" kern="0" dirty="0">
                <a:latin typeface="Roboto Mono" panose="020B0604020202020204" charset="0"/>
                <a:ea typeface="Roboto Mono" panose="020B0604020202020204" charset="0"/>
              </a:rPr>
              <a:t>v = max(v, </a:t>
            </a:r>
            <a:r>
              <a:rPr lang="en-US" sz="1800" b="1" kern="0" dirty="0">
                <a:solidFill>
                  <a:srgbClr val="C00000"/>
                </a:solidFill>
                <a:latin typeface="Roboto Mono" panose="020B0604020202020204" charset="0"/>
                <a:ea typeface="Roboto Mono" panose="020B0604020202020204" charset="0"/>
              </a:rPr>
              <a:t>min-value(successor)</a:t>
            </a:r>
            <a:r>
              <a:rPr lang="en-US" sz="1800" b="1" kern="0" dirty="0">
                <a:latin typeface="Roboto Mono" panose="020B0604020202020204" charset="0"/>
                <a:ea typeface="Roboto Mono" panose="020B0604020202020204" charset="0"/>
              </a:rPr>
              <a:t>)</a:t>
            </a:r>
          </a:p>
          <a:p>
            <a:pPr marL="557185" lvl="1" indent="-214303" defTabSz="685800" eaLnBrk="1" hangingPunct="1">
              <a:lnSpc>
                <a:spcPct val="80000"/>
              </a:lnSpc>
              <a:spcBef>
                <a:spcPct val="20000"/>
              </a:spcBef>
              <a:buClr>
                <a:schemeClr val="tx1"/>
              </a:buClr>
              <a:defRPr/>
            </a:pPr>
            <a:r>
              <a:rPr lang="en-US" sz="1800" kern="0" dirty="0">
                <a:latin typeface="Roboto Mono" panose="020B0604020202020204" charset="0"/>
                <a:ea typeface="Roboto Mono" panose="020B0604020202020204" charset="0"/>
              </a:rPr>
              <a:t>return v</a:t>
            </a:r>
          </a:p>
        </p:txBody>
      </p:sp>
      <p:sp>
        <p:nvSpPr>
          <p:cNvPr id="63" name="Google Shape;63;p2"/>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dirty="0">
                <a:sym typeface="Symbol" pitchFamily="18" charset="2"/>
              </a:rPr>
              <a:t>Minimax Example</a:t>
            </a:r>
            <a:endParaRPr sz="3400" b="1" dirty="0">
              <a:solidFill>
                <a:srgbClr val="370661"/>
              </a:solidFill>
              <a:latin typeface="Open Sans"/>
              <a:ea typeface="Open Sans"/>
              <a:cs typeface="Open Sans"/>
              <a:sym typeface="Open Sans"/>
            </a:endParaRPr>
          </a:p>
        </p:txBody>
      </p:sp>
      <p:sp>
        <p:nvSpPr>
          <p:cNvPr id="34" name="AutoShape 4">
            <a:extLst>
              <a:ext uri="{FF2B5EF4-FFF2-40B4-BE49-F238E27FC236}">
                <a16:creationId xmlns:a16="http://schemas.microsoft.com/office/drawing/2014/main" id="{E736D7FF-BD34-4A88-84A3-1D8F37182FDE}"/>
              </a:ext>
            </a:extLst>
          </p:cNvPr>
          <p:cNvSpPr>
            <a:spLocks noChangeArrowheads="1"/>
          </p:cNvSpPr>
          <p:nvPr/>
        </p:nvSpPr>
        <p:spPr bwMode="auto">
          <a:xfrm>
            <a:off x="5601494" y="1137177"/>
            <a:ext cx="381000" cy="359477"/>
          </a:xfrm>
          <a:prstGeom prst="triangle">
            <a:avLst>
              <a:gd name="adj" fmla="val 50000"/>
            </a:avLst>
          </a:prstGeom>
          <a:solidFill>
            <a:srgbClr val="CCECFF"/>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sp>
        <p:nvSpPr>
          <p:cNvPr id="74" name="Left-Right Arrow 62">
            <a:extLst>
              <a:ext uri="{FF2B5EF4-FFF2-40B4-BE49-F238E27FC236}">
                <a16:creationId xmlns:a16="http://schemas.microsoft.com/office/drawing/2014/main" id="{8162E336-5288-4360-8E22-242E50D27588}"/>
              </a:ext>
            </a:extLst>
          </p:cNvPr>
          <p:cNvSpPr/>
          <p:nvPr/>
        </p:nvSpPr>
        <p:spPr>
          <a:xfrm>
            <a:off x="5503070" y="4337488"/>
            <a:ext cx="742950" cy="514350"/>
          </a:xfrm>
          <a:prstGeom prst="leftRightArrow">
            <a:avLst/>
          </a:prstGeom>
          <a:solidFill>
            <a:srgbClr val="BD92D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75" name="Picture 74" descr="TP_tmp.png">
            <a:extLst>
              <a:ext uri="{FF2B5EF4-FFF2-40B4-BE49-F238E27FC236}">
                <a16:creationId xmlns:a16="http://schemas.microsoft.com/office/drawing/2014/main" id="{38160B1A-2555-4CA1-A742-52F596673E60}"/>
              </a:ext>
            </a:extLst>
          </p:cNvPr>
          <p:cNvPicPr>
            <a:picLocks noChangeAspect="1"/>
          </p:cNvPicPr>
          <p:nvPr>
            <p:custDataLst>
              <p:tags r:id="rId1"/>
            </p:custDataLst>
          </p:nvPr>
        </p:nvPicPr>
        <p:blipFill>
          <a:blip r:embed="rId5" cstate="print"/>
          <a:stretch>
            <a:fillRect/>
          </a:stretch>
        </p:blipFill>
        <p:spPr bwMode="auto">
          <a:xfrm>
            <a:off x="1315244" y="5924915"/>
            <a:ext cx="3143249" cy="491900"/>
          </a:xfrm>
          <a:prstGeom prst="rect">
            <a:avLst/>
          </a:prstGeom>
          <a:noFill/>
          <a:ln/>
          <a:effectLst/>
        </p:spPr>
      </p:pic>
      <p:pic>
        <p:nvPicPr>
          <p:cNvPr id="76" name="Picture 75" descr="TP_tmp.png">
            <a:extLst>
              <a:ext uri="{FF2B5EF4-FFF2-40B4-BE49-F238E27FC236}">
                <a16:creationId xmlns:a16="http://schemas.microsoft.com/office/drawing/2014/main" id="{A30B546D-18AD-4561-86FC-06C44687E357}"/>
              </a:ext>
            </a:extLst>
          </p:cNvPr>
          <p:cNvPicPr>
            <a:picLocks noChangeAspect="1"/>
          </p:cNvPicPr>
          <p:nvPr>
            <p:custDataLst>
              <p:tags r:id="rId2"/>
            </p:custDataLst>
          </p:nvPr>
        </p:nvPicPr>
        <p:blipFill>
          <a:blip r:embed="rId6" cstate="print"/>
          <a:stretch>
            <a:fillRect/>
          </a:stretch>
        </p:blipFill>
        <p:spPr bwMode="auto">
          <a:xfrm>
            <a:off x="7458867" y="5924915"/>
            <a:ext cx="3143251" cy="491900"/>
          </a:xfrm>
          <a:prstGeom prst="rect">
            <a:avLst/>
          </a:prstGeom>
          <a:noFill/>
          <a:ln/>
          <a:effectLst/>
        </p:spPr>
      </p:pic>
      <p:sp>
        <p:nvSpPr>
          <p:cNvPr id="18" name="TextBox 17">
            <a:extLst>
              <a:ext uri="{FF2B5EF4-FFF2-40B4-BE49-F238E27FC236}">
                <a16:creationId xmlns:a16="http://schemas.microsoft.com/office/drawing/2014/main" id="{97FA6B95-38DB-164F-A3BB-D53340EB840C}"/>
              </a:ext>
            </a:extLst>
          </p:cNvPr>
          <p:cNvSpPr txBox="1"/>
          <p:nvPr/>
        </p:nvSpPr>
        <p:spPr>
          <a:xfrm>
            <a:off x="6162805" y="1590805"/>
            <a:ext cx="184731" cy="307777"/>
          </a:xfrm>
          <a:prstGeom prst="rect">
            <a:avLst/>
          </a:prstGeom>
          <a:noFill/>
        </p:spPr>
        <p:txBody>
          <a:bodyPr wrap="none" rtlCol="0">
            <a:spAutoFit/>
          </a:bodyPr>
          <a:lstStyle/>
          <a:p>
            <a:endParaRPr lang="en-US" dirty="0"/>
          </a:p>
        </p:txBody>
      </p:sp>
      <p:sp>
        <p:nvSpPr>
          <p:cNvPr id="117" name="Rounded Rectangle 59">
            <a:extLst>
              <a:ext uri="{FF2B5EF4-FFF2-40B4-BE49-F238E27FC236}">
                <a16:creationId xmlns:a16="http://schemas.microsoft.com/office/drawing/2014/main" id="{D1FC192F-F2B3-DB4F-AA60-EB20B2A00134}"/>
              </a:ext>
            </a:extLst>
          </p:cNvPr>
          <p:cNvSpPr/>
          <p:nvPr/>
        </p:nvSpPr>
        <p:spPr>
          <a:xfrm>
            <a:off x="6260312" y="3693618"/>
            <a:ext cx="5262561" cy="2169928"/>
          </a:xfrm>
          <a:prstGeom prst="roundRect">
            <a:avLst/>
          </a:prstGeom>
          <a:solidFill>
            <a:srgbClr val="F6D7D9"/>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18" name="Content Placeholder 2">
            <a:extLst>
              <a:ext uri="{FF2B5EF4-FFF2-40B4-BE49-F238E27FC236}">
                <a16:creationId xmlns:a16="http://schemas.microsoft.com/office/drawing/2014/main" id="{0E2FAB55-9DBB-204F-8914-720EA7BBC647}"/>
              </a:ext>
            </a:extLst>
          </p:cNvPr>
          <p:cNvSpPr txBox="1">
            <a:spLocks/>
          </p:cNvSpPr>
          <p:nvPr/>
        </p:nvSpPr>
        <p:spPr bwMode="auto">
          <a:xfrm>
            <a:off x="6317463" y="3896818"/>
            <a:ext cx="5205410" cy="1974374"/>
          </a:xfrm>
          <a:prstGeom prst="rect">
            <a:avLst/>
          </a:prstGeom>
          <a:noFill/>
          <a:ln w="9525">
            <a:noFill/>
            <a:miter lim="800000"/>
            <a:headEnd/>
            <a:tailEnd/>
          </a:ln>
        </p:spPr>
        <p:txBody>
          <a:bodyPr vert="horz" wrap="square" lIns="68577" tIns="34289" rIns="68577" bIns="34289" numCol="1" anchor="t" anchorCtr="0" compatLnSpc="1">
            <a:prstTxWarp prst="textNoShape">
              <a:avLst/>
            </a:prstTxWarp>
          </a:bodyPr>
          <a:lstStyle/>
          <a:p>
            <a:pPr marL="257162" indent="-257162" defTabSz="685800" eaLnBrk="1" hangingPunct="1">
              <a:lnSpc>
                <a:spcPct val="80000"/>
              </a:lnSpc>
              <a:spcBef>
                <a:spcPts val="900"/>
              </a:spcBef>
              <a:buClr>
                <a:schemeClr val="accent2"/>
              </a:buClr>
              <a:defRPr/>
            </a:pPr>
            <a:r>
              <a:rPr lang="en-US" sz="1800" kern="0" dirty="0">
                <a:solidFill>
                  <a:srgbClr val="C00000"/>
                </a:solidFill>
                <a:latin typeface="Roboto Mono" panose="020B0604020202020204" charset="0"/>
                <a:ea typeface="Roboto Mono" panose="020B0604020202020204" charset="0"/>
                <a:cs typeface="+mn-cs"/>
              </a:rPr>
              <a:t>def min-value(state):</a:t>
            </a:r>
          </a:p>
          <a:p>
            <a:pPr marL="557185" lvl="1" indent="-214303" defTabSz="685800" eaLnBrk="1" hangingPunct="1">
              <a:lnSpc>
                <a:spcPct val="80000"/>
              </a:lnSpc>
              <a:spcBef>
                <a:spcPct val="20000"/>
              </a:spcBef>
              <a:buClr>
                <a:schemeClr val="tx1"/>
              </a:buClr>
              <a:defRPr/>
            </a:pPr>
            <a:r>
              <a:rPr lang="en-US" sz="1800" dirty="0">
                <a:latin typeface="Roboto Mono" panose="020B0604020202020204" charset="0"/>
                <a:ea typeface="Roboto Mono" panose="020B0604020202020204" charset="0"/>
              </a:rPr>
              <a:t>i</a:t>
            </a:r>
            <a:r>
              <a:rPr lang="en-US" sz="1800" kern="0" dirty="0">
                <a:latin typeface="Roboto Mono" panose="020B0604020202020204" charset="0"/>
                <a:ea typeface="Roboto Mono" panose="020B0604020202020204" charset="0"/>
              </a:rPr>
              <a:t>f the state is a terminal state:</a:t>
            </a:r>
          </a:p>
          <a:p>
            <a:pPr marL="557185" lvl="1" indent="-214303" defTabSz="685800" eaLnBrk="1" hangingPunct="1">
              <a:lnSpc>
                <a:spcPct val="80000"/>
              </a:lnSpc>
              <a:spcBef>
                <a:spcPct val="20000"/>
              </a:spcBef>
              <a:buClr>
                <a:schemeClr val="tx1"/>
              </a:buClr>
              <a:defRPr/>
            </a:pPr>
            <a:r>
              <a:rPr lang="en-US" sz="1800" dirty="0">
                <a:latin typeface="Roboto Mono" panose="020B0604020202020204" charset="0"/>
                <a:ea typeface="Roboto Mono" panose="020B0604020202020204" charset="0"/>
              </a:rPr>
              <a:t>		 return the state’s utility</a:t>
            </a:r>
            <a:endParaRPr lang="en-US" sz="1800" kern="0" dirty="0">
              <a:latin typeface="Roboto Mono" panose="020B0604020202020204" charset="0"/>
              <a:ea typeface="Roboto Mono" panose="020B0604020202020204" charset="0"/>
            </a:endParaRPr>
          </a:p>
          <a:p>
            <a:pPr marL="557185" lvl="1" indent="-214303" defTabSz="685800" eaLnBrk="1" hangingPunct="1">
              <a:lnSpc>
                <a:spcPct val="80000"/>
              </a:lnSpc>
              <a:spcBef>
                <a:spcPct val="20000"/>
              </a:spcBef>
              <a:buClr>
                <a:schemeClr val="tx1"/>
              </a:buClr>
              <a:defRPr/>
            </a:pPr>
            <a:r>
              <a:rPr lang="en-US" sz="1800" kern="0" dirty="0">
                <a:latin typeface="Roboto Mono" panose="020B0604020202020204" charset="0"/>
                <a:ea typeface="Roboto Mono" panose="020B0604020202020204" charset="0"/>
              </a:rPr>
              <a:t>initialize v = </a:t>
            </a:r>
            <a:r>
              <a:rPr lang="en-US" sz="1800" kern="0" dirty="0">
                <a:latin typeface="Roboto Mono" panose="020B0604020202020204" charset="0"/>
                <a:ea typeface="Roboto Mono" panose="020B0604020202020204" charset="0"/>
                <a:cs typeface="Times New Roman" pitchFamily="18" charset="0"/>
              </a:rPr>
              <a:t>+∞</a:t>
            </a:r>
          </a:p>
          <a:p>
            <a:pPr marL="557185" lvl="1" indent="-214303" defTabSz="685800" eaLnBrk="1" hangingPunct="1">
              <a:lnSpc>
                <a:spcPct val="80000"/>
              </a:lnSpc>
              <a:spcBef>
                <a:spcPct val="20000"/>
              </a:spcBef>
              <a:buClr>
                <a:schemeClr val="tx1"/>
              </a:buClr>
              <a:defRPr/>
            </a:pPr>
            <a:r>
              <a:rPr lang="en-US" sz="1800" kern="0" dirty="0">
                <a:latin typeface="Roboto Mono" panose="020B0604020202020204" charset="0"/>
                <a:ea typeface="Roboto Mono" panose="020B0604020202020204" charset="0"/>
              </a:rPr>
              <a:t>for each successor of state:</a:t>
            </a:r>
          </a:p>
          <a:p>
            <a:pPr marL="857207" lvl="2" indent="-171442" defTabSz="685800" eaLnBrk="1" hangingPunct="1">
              <a:lnSpc>
                <a:spcPct val="80000"/>
              </a:lnSpc>
              <a:spcBef>
                <a:spcPct val="20000"/>
              </a:spcBef>
              <a:buClr>
                <a:schemeClr val="accent2"/>
              </a:buClr>
              <a:defRPr/>
            </a:pPr>
            <a:r>
              <a:rPr lang="en-US" sz="1800" kern="0" dirty="0">
                <a:latin typeface="Roboto Mono" panose="020B0604020202020204" charset="0"/>
                <a:ea typeface="Roboto Mono" panose="020B0604020202020204" charset="0"/>
              </a:rPr>
              <a:t>v = min(v, </a:t>
            </a:r>
            <a:r>
              <a:rPr lang="en-US" sz="1800" kern="0" dirty="0">
                <a:solidFill>
                  <a:srgbClr val="0070C0"/>
                </a:solidFill>
                <a:latin typeface="Roboto Mono" panose="020B0604020202020204" charset="0"/>
                <a:ea typeface="Roboto Mono" panose="020B0604020202020204" charset="0"/>
              </a:rPr>
              <a:t>max-value(successor)</a:t>
            </a:r>
            <a:r>
              <a:rPr lang="en-US" sz="1800" kern="0" dirty="0">
                <a:latin typeface="Roboto Mono" panose="020B0604020202020204" charset="0"/>
                <a:ea typeface="Roboto Mono" panose="020B0604020202020204" charset="0"/>
              </a:rPr>
              <a:t>)</a:t>
            </a:r>
          </a:p>
          <a:p>
            <a:pPr marL="557185" lvl="1" indent="-214303" defTabSz="685800" eaLnBrk="1" hangingPunct="1">
              <a:lnSpc>
                <a:spcPct val="80000"/>
              </a:lnSpc>
              <a:spcBef>
                <a:spcPct val="20000"/>
              </a:spcBef>
              <a:buClr>
                <a:schemeClr val="tx1"/>
              </a:buClr>
              <a:defRPr/>
            </a:pPr>
            <a:r>
              <a:rPr lang="en-US" sz="1800" kern="0" dirty="0">
                <a:latin typeface="Roboto Mono" panose="020B0604020202020204" charset="0"/>
                <a:ea typeface="Roboto Mono" panose="020B0604020202020204" charset="0"/>
              </a:rPr>
              <a:t>return v</a:t>
            </a:r>
          </a:p>
        </p:txBody>
      </p:sp>
      <p:sp>
        <p:nvSpPr>
          <p:cNvPr id="55" name="Rectangle 54">
            <a:extLst>
              <a:ext uri="{FF2B5EF4-FFF2-40B4-BE49-F238E27FC236}">
                <a16:creationId xmlns:a16="http://schemas.microsoft.com/office/drawing/2014/main" id="{57B21973-64B2-0742-8D01-54B4212A8EE6}"/>
              </a:ext>
            </a:extLst>
          </p:cNvPr>
          <p:cNvSpPr/>
          <p:nvPr/>
        </p:nvSpPr>
        <p:spPr>
          <a:xfrm>
            <a:off x="6246020" y="3605421"/>
            <a:ext cx="6246020" cy="2811394"/>
          </a:xfrm>
          <a:prstGeom prst="rect">
            <a:avLst/>
          </a:prstGeom>
          <a:solidFill>
            <a:schemeClr val="bg1">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AutoShape 6">
            <a:extLst>
              <a:ext uri="{FF2B5EF4-FFF2-40B4-BE49-F238E27FC236}">
                <a16:creationId xmlns:a16="http://schemas.microsoft.com/office/drawing/2014/main" id="{05349203-CB67-5C4A-B0EC-246ED83E1B0A}"/>
              </a:ext>
            </a:extLst>
          </p:cNvPr>
          <p:cNvSpPr>
            <a:spLocks noChangeArrowheads="1"/>
          </p:cNvSpPr>
          <p:nvPr/>
        </p:nvSpPr>
        <p:spPr bwMode="auto">
          <a:xfrm flipV="1">
            <a:off x="3315494" y="2103965"/>
            <a:ext cx="381000" cy="330902"/>
          </a:xfrm>
          <a:prstGeom prst="triangle">
            <a:avLst>
              <a:gd name="adj" fmla="val 50000"/>
            </a:avLst>
          </a:prstGeom>
          <a:solidFill>
            <a:srgbClr val="FF9A99"/>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cxnSp>
        <p:nvCxnSpPr>
          <p:cNvPr id="15" name="AutoShape 7">
            <a:extLst>
              <a:ext uri="{FF2B5EF4-FFF2-40B4-BE49-F238E27FC236}">
                <a16:creationId xmlns:a16="http://schemas.microsoft.com/office/drawing/2014/main" id="{C6C3AF7C-5779-ED49-8CCE-0B7DB7D74164}"/>
              </a:ext>
            </a:extLst>
          </p:cNvPr>
          <p:cNvCxnSpPr>
            <a:cxnSpLocks noChangeShapeType="1"/>
            <a:endCxn id="14" idx="3"/>
          </p:cNvCxnSpPr>
          <p:nvPr/>
        </p:nvCxnSpPr>
        <p:spPr bwMode="auto">
          <a:xfrm flipH="1">
            <a:off x="3505994" y="1496654"/>
            <a:ext cx="2286000" cy="607311"/>
          </a:xfrm>
          <a:prstGeom prst="straightConnector1">
            <a:avLst/>
          </a:prstGeom>
          <a:noFill/>
          <a:ln w="12700">
            <a:solidFill>
              <a:schemeClr val="tx1"/>
            </a:solidFill>
            <a:round/>
            <a:headEnd/>
            <a:tailEnd type="triangle" w="med" len="med"/>
          </a:ln>
        </p:spPr>
      </p:cxnSp>
      <p:sp>
        <p:nvSpPr>
          <p:cNvPr id="16" name="AutoShape 20">
            <a:extLst>
              <a:ext uri="{FF2B5EF4-FFF2-40B4-BE49-F238E27FC236}">
                <a16:creationId xmlns:a16="http://schemas.microsoft.com/office/drawing/2014/main" id="{6C65CC3C-F8B4-774F-9011-5FAFD965A4F2}"/>
              </a:ext>
            </a:extLst>
          </p:cNvPr>
          <p:cNvSpPr>
            <a:spLocks noChangeArrowheads="1"/>
          </p:cNvSpPr>
          <p:nvPr/>
        </p:nvSpPr>
        <p:spPr bwMode="auto">
          <a:xfrm flipV="1">
            <a:off x="5601494" y="2103965"/>
            <a:ext cx="381000" cy="318998"/>
          </a:xfrm>
          <a:prstGeom prst="triangle">
            <a:avLst>
              <a:gd name="adj" fmla="val 50000"/>
            </a:avLst>
          </a:prstGeom>
          <a:solidFill>
            <a:srgbClr val="FF9A99"/>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sp>
        <p:nvSpPr>
          <p:cNvPr id="17" name="AutoShape 26">
            <a:extLst>
              <a:ext uri="{FF2B5EF4-FFF2-40B4-BE49-F238E27FC236}">
                <a16:creationId xmlns:a16="http://schemas.microsoft.com/office/drawing/2014/main" id="{A457A0C3-CD44-6740-8065-68055CB3C4BB}"/>
              </a:ext>
            </a:extLst>
          </p:cNvPr>
          <p:cNvSpPr>
            <a:spLocks noChangeArrowheads="1"/>
          </p:cNvSpPr>
          <p:nvPr/>
        </p:nvSpPr>
        <p:spPr bwMode="auto">
          <a:xfrm flipV="1">
            <a:off x="7887493" y="2103965"/>
            <a:ext cx="381000" cy="330902"/>
          </a:xfrm>
          <a:prstGeom prst="triangle">
            <a:avLst>
              <a:gd name="adj" fmla="val 50000"/>
            </a:avLst>
          </a:prstGeom>
          <a:solidFill>
            <a:srgbClr val="FF9A99"/>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cxnSp>
        <p:nvCxnSpPr>
          <p:cNvPr id="19" name="AutoShape 27">
            <a:extLst>
              <a:ext uri="{FF2B5EF4-FFF2-40B4-BE49-F238E27FC236}">
                <a16:creationId xmlns:a16="http://schemas.microsoft.com/office/drawing/2014/main" id="{C7CC236B-543C-D942-8659-0352BFC5A796}"/>
              </a:ext>
            </a:extLst>
          </p:cNvPr>
          <p:cNvCxnSpPr>
            <a:cxnSpLocks noChangeShapeType="1"/>
          </p:cNvCxnSpPr>
          <p:nvPr/>
        </p:nvCxnSpPr>
        <p:spPr bwMode="auto">
          <a:xfrm>
            <a:off x="5791994" y="1496654"/>
            <a:ext cx="2285999" cy="607311"/>
          </a:xfrm>
          <a:prstGeom prst="straightConnector1">
            <a:avLst/>
          </a:prstGeom>
          <a:noFill/>
          <a:ln w="12700">
            <a:solidFill>
              <a:schemeClr val="tx1"/>
            </a:solidFill>
            <a:round/>
            <a:headEnd/>
            <a:tailEnd type="triangle" w="med" len="med"/>
          </a:ln>
        </p:spPr>
      </p:cxnSp>
      <p:cxnSp>
        <p:nvCxnSpPr>
          <p:cNvPr id="20" name="AutoShape 21">
            <a:extLst>
              <a:ext uri="{FF2B5EF4-FFF2-40B4-BE49-F238E27FC236}">
                <a16:creationId xmlns:a16="http://schemas.microsoft.com/office/drawing/2014/main" id="{D9CEADC8-9233-8445-892F-C26556BA5645}"/>
              </a:ext>
            </a:extLst>
          </p:cNvPr>
          <p:cNvCxnSpPr>
            <a:cxnSpLocks noChangeShapeType="1"/>
          </p:cNvCxnSpPr>
          <p:nvPr/>
        </p:nvCxnSpPr>
        <p:spPr bwMode="auto">
          <a:xfrm>
            <a:off x="5791994" y="1496654"/>
            <a:ext cx="0" cy="607311"/>
          </a:xfrm>
          <a:prstGeom prst="straightConnector1">
            <a:avLst/>
          </a:prstGeom>
          <a:noFill/>
          <a:ln w="12700">
            <a:solidFill>
              <a:schemeClr val="tx1"/>
            </a:solidFill>
            <a:round/>
            <a:headEnd/>
            <a:tailEnd type="triangle" w="med" len="med"/>
          </a:ln>
        </p:spPr>
      </p:cxnSp>
      <p:cxnSp>
        <p:nvCxnSpPr>
          <p:cNvPr id="22" name="AutoShape 17">
            <a:extLst>
              <a:ext uri="{FF2B5EF4-FFF2-40B4-BE49-F238E27FC236}">
                <a16:creationId xmlns:a16="http://schemas.microsoft.com/office/drawing/2014/main" id="{3905C521-00EC-7547-A286-2F50E926FA6E}"/>
              </a:ext>
            </a:extLst>
          </p:cNvPr>
          <p:cNvCxnSpPr>
            <a:cxnSpLocks noChangeShapeType="1"/>
          </p:cNvCxnSpPr>
          <p:nvPr/>
        </p:nvCxnSpPr>
        <p:spPr bwMode="auto">
          <a:xfrm>
            <a:off x="3505994" y="2434867"/>
            <a:ext cx="761999" cy="616743"/>
          </a:xfrm>
          <a:prstGeom prst="straightConnector1">
            <a:avLst/>
          </a:prstGeom>
          <a:noFill/>
          <a:ln w="12700">
            <a:solidFill>
              <a:schemeClr val="tx1"/>
            </a:solidFill>
            <a:round/>
            <a:headEnd/>
            <a:tailEnd type="triangle" w="med" len="med"/>
          </a:ln>
        </p:spPr>
      </p:cxnSp>
      <p:cxnSp>
        <p:nvCxnSpPr>
          <p:cNvPr id="23" name="AutoShape 9">
            <a:extLst>
              <a:ext uri="{FF2B5EF4-FFF2-40B4-BE49-F238E27FC236}">
                <a16:creationId xmlns:a16="http://schemas.microsoft.com/office/drawing/2014/main" id="{2406BD59-3DEA-714A-9355-A9254C7411CB}"/>
              </a:ext>
            </a:extLst>
          </p:cNvPr>
          <p:cNvCxnSpPr>
            <a:cxnSpLocks noChangeShapeType="1"/>
          </p:cNvCxnSpPr>
          <p:nvPr/>
        </p:nvCxnSpPr>
        <p:spPr bwMode="auto">
          <a:xfrm flipH="1">
            <a:off x="2743996" y="2434867"/>
            <a:ext cx="761998" cy="616746"/>
          </a:xfrm>
          <a:prstGeom prst="straightConnector1">
            <a:avLst/>
          </a:prstGeom>
          <a:noFill/>
          <a:ln w="12700">
            <a:solidFill>
              <a:schemeClr val="tx1"/>
            </a:solidFill>
            <a:round/>
            <a:headEnd/>
            <a:tailEnd type="triangle" w="med" len="med"/>
          </a:ln>
        </p:spPr>
      </p:cxnSp>
      <p:sp>
        <p:nvSpPr>
          <p:cNvPr id="24" name="Rectangle 7">
            <a:extLst>
              <a:ext uri="{FF2B5EF4-FFF2-40B4-BE49-F238E27FC236}">
                <a16:creationId xmlns:a16="http://schemas.microsoft.com/office/drawing/2014/main" id="{DC90F633-5E86-2D46-BEA4-7F279854AC24}"/>
              </a:ext>
            </a:extLst>
          </p:cNvPr>
          <p:cNvSpPr>
            <a:spLocks noChangeArrowheads="1"/>
          </p:cNvSpPr>
          <p:nvPr/>
        </p:nvSpPr>
        <p:spPr bwMode="auto">
          <a:xfrm>
            <a:off x="3313909" y="3101711"/>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8</a:t>
            </a:r>
          </a:p>
        </p:txBody>
      </p:sp>
      <p:sp>
        <p:nvSpPr>
          <p:cNvPr id="25" name="Rectangle 7">
            <a:extLst>
              <a:ext uri="{FF2B5EF4-FFF2-40B4-BE49-F238E27FC236}">
                <a16:creationId xmlns:a16="http://schemas.microsoft.com/office/drawing/2014/main" id="{4A8D2FD8-AAAE-8941-98D1-3B5D3C53449B}"/>
              </a:ext>
            </a:extLst>
          </p:cNvPr>
          <p:cNvSpPr>
            <a:spLocks noChangeArrowheads="1"/>
          </p:cNvSpPr>
          <p:nvPr/>
        </p:nvSpPr>
        <p:spPr bwMode="auto">
          <a:xfrm>
            <a:off x="4075909" y="3101711"/>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12</a:t>
            </a:r>
          </a:p>
        </p:txBody>
      </p:sp>
      <p:sp>
        <p:nvSpPr>
          <p:cNvPr id="26" name="Rectangle 7">
            <a:extLst>
              <a:ext uri="{FF2B5EF4-FFF2-40B4-BE49-F238E27FC236}">
                <a16:creationId xmlns:a16="http://schemas.microsoft.com/office/drawing/2014/main" id="{8CFEC7EC-3381-6B42-B374-924BB123DD9D}"/>
              </a:ext>
            </a:extLst>
          </p:cNvPr>
          <p:cNvSpPr>
            <a:spLocks noChangeArrowheads="1"/>
          </p:cNvSpPr>
          <p:nvPr/>
        </p:nvSpPr>
        <p:spPr bwMode="auto">
          <a:xfrm>
            <a:off x="2551909" y="3101711"/>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3</a:t>
            </a:r>
          </a:p>
        </p:txBody>
      </p:sp>
      <p:cxnSp>
        <p:nvCxnSpPr>
          <p:cNvPr id="27" name="AutoShape 13">
            <a:extLst>
              <a:ext uri="{FF2B5EF4-FFF2-40B4-BE49-F238E27FC236}">
                <a16:creationId xmlns:a16="http://schemas.microsoft.com/office/drawing/2014/main" id="{D84C5290-A15F-FD48-A9DF-48DCD9312DA2}"/>
              </a:ext>
            </a:extLst>
          </p:cNvPr>
          <p:cNvCxnSpPr>
            <a:cxnSpLocks noChangeShapeType="1"/>
          </p:cNvCxnSpPr>
          <p:nvPr/>
        </p:nvCxnSpPr>
        <p:spPr bwMode="auto">
          <a:xfrm>
            <a:off x="3505994" y="2434867"/>
            <a:ext cx="1" cy="604837"/>
          </a:xfrm>
          <a:prstGeom prst="straightConnector1">
            <a:avLst/>
          </a:prstGeom>
          <a:noFill/>
          <a:ln w="12700">
            <a:solidFill>
              <a:schemeClr val="tx1"/>
            </a:solidFill>
            <a:round/>
            <a:headEnd/>
            <a:tailEnd type="triangle" w="med" len="med"/>
          </a:ln>
        </p:spPr>
      </p:cxnSp>
      <p:sp>
        <p:nvSpPr>
          <p:cNvPr id="28" name="Rectangle 27">
            <a:extLst>
              <a:ext uri="{FF2B5EF4-FFF2-40B4-BE49-F238E27FC236}">
                <a16:creationId xmlns:a16="http://schemas.microsoft.com/office/drawing/2014/main" id="{FD9AB447-163D-134A-A120-8DADA67CC130}"/>
              </a:ext>
            </a:extLst>
          </p:cNvPr>
          <p:cNvSpPr/>
          <p:nvPr/>
        </p:nvSpPr>
        <p:spPr>
          <a:xfrm>
            <a:off x="2932986" y="2076992"/>
            <a:ext cx="287258" cy="307777"/>
          </a:xfrm>
          <a:prstGeom prst="rect">
            <a:avLst/>
          </a:prstGeom>
        </p:spPr>
        <p:txBody>
          <a:bodyPr wrap="none">
            <a:spAutoFit/>
          </a:bodyPr>
          <a:lstStyle/>
          <a:p>
            <a:pPr algn="ctr"/>
            <a:r>
              <a:rPr lang="en-US" dirty="0">
                <a:latin typeface="Open Sans" panose="020B0604020202020204" charset="0"/>
                <a:ea typeface="Open Sans" panose="020B0604020202020204" charset="0"/>
                <a:cs typeface="Open Sans" panose="020B0604020202020204" charset="0"/>
              </a:rPr>
              <a:t>3</a:t>
            </a:r>
          </a:p>
        </p:txBody>
      </p:sp>
      <p:sp>
        <p:nvSpPr>
          <p:cNvPr id="29" name="Rectangle 28">
            <a:extLst>
              <a:ext uri="{FF2B5EF4-FFF2-40B4-BE49-F238E27FC236}">
                <a16:creationId xmlns:a16="http://schemas.microsoft.com/office/drawing/2014/main" id="{5FC384CC-86F7-1646-BCD7-E81F5FE29535}"/>
              </a:ext>
            </a:extLst>
          </p:cNvPr>
          <p:cNvSpPr/>
          <p:nvPr/>
        </p:nvSpPr>
        <p:spPr>
          <a:xfrm>
            <a:off x="5314236" y="1137177"/>
            <a:ext cx="287258" cy="307777"/>
          </a:xfrm>
          <a:prstGeom prst="rect">
            <a:avLst/>
          </a:prstGeom>
        </p:spPr>
        <p:txBody>
          <a:bodyPr wrap="none">
            <a:spAutoFit/>
          </a:bodyPr>
          <a:lstStyle/>
          <a:p>
            <a:pPr algn="ctr"/>
            <a:r>
              <a:rPr lang="en-US" b="1" dirty="0">
                <a:latin typeface="Open Sans" panose="020B0604020202020204" charset="0"/>
                <a:ea typeface="Open Sans" panose="020B0604020202020204" charset="0"/>
                <a:cs typeface="Open Sans" panose="020B0604020202020204" charset="0"/>
              </a:rPr>
              <a:t>3</a:t>
            </a:r>
          </a:p>
        </p:txBody>
      </p:sp>
    </p:spTree>
    <p:extLst>
      <p:ext uri="{BB962C8B-B14F-4D97-AF65-F5344CB8AC3E}">
        <p14:creationId xmlns:p14="http://schemas.microsoft.com/office/powerpoint/2010/main" val="311155356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116" name="Content Placeholder 2">
            <a:extLst>
              <a:ext uri="{FF2B5EF4-FFF2-40B4-BE49-F238E27FC236}">
                <a16:creationId xmlns:a16="http://schemas.microsoft.com/office/drawing/2014/main" id="{1A0EBC81-D24D-B942-AB58-A4FD3979981F}"/>
              </a:ext>
            </a:extLst>
          </p:cNvPr>
          <p:cNvSpPr txBox="1">
            <a:spLocks/>
          </p:cNvSpPr>
          <p:nvPr/>
        </p:nvSpPr>
        <p:spPr bwMode="auto">
          <a:xfrm>
            <a:off x="226219" y="3653883"/>
            <a:ext cx="5262559" cy="2247425"/>
          </a:xfrm>
          <a:prstGeom prst="rect">
            <a:avLst/>
          </a:prstGeom>
          <a:noFill/>
          <a:ln w="9525">
            <a:noFill/>
            <a:miter lim="800000"/>
            <a:headEnd/>
            <a:tailEnd/>
          </a:ln>
        </p:spPr>
        <p:txBody>
          <a:bodyPr vert="horz" wrap="square" lIns="68577" tIns="34289" rIns="68577" bIns="34289" numCol="1" anchor="t" anchorCtr="0" compatLnSpc="1">
            <a:prstTxWarp prst="textNoShape">
              <a:avLst/>
            </a:prstTxWarp>
          </a:bodyPr>
          <a:lstStyle/>
          <a:p>
            <a:pPr marL="257162" indent="-257162" defTabSz="685800" eaLnBrk="1" hangingPunct="1">
              <a:lnSpc>
                <a:spcPct val="80000"/>
              </a:lnSpc>
              <a:spcBef>
                <a:spcPts val="900"/>
              </a:spcBef>
              <a:buClr>
                <a:schemeClr val="accent2"/>
              </a:buClr>
              <a:defRPr/>
            </a:pPr>
            <a:endParaRPr lang="en-US" sz="825" kern="0" dirty="0">
              <a:solidFill>
                <a:srgbClr val="00B0F0"/>
              </a:solidFill>
              <a:latin typeface="Roboto Mono" panose="020B0604020202020204" charset="0"/>
              <a:ea typeface="Roboto Mono" panose="020B0604020202020204" charset="0"/>
              <a:cs typeface="+mn-cs"/>
            </a:endParaRPr>
          </a:p>
          <a:p>
            <a:pPr marL="257162" indent="-257162" defTabSz="685800" eaLnBrk="1" hangingPunct="1">
              <a:lnSpc>
                <a:spcPct val="80000"/>
              </a:lnSpc>
              <a:spcBef>
                <a:spcPts val="900"/>
              </a:spcBef>
              <a:buClr>
                <a:schemeClr val="accent2"/>
              </a:buClr>
              <a:defRPr/>
            </a:pPr>
            <a:r>
              <a:rPr lang="en-US" sz="1800" kern="0" dirty="0">
                <a:solidFill>
                  <a:srgbClr val="0070C0"/>
                </a:solidFill>
                <a:latin typeface="Roboto Mono" panose="020B0604020202020204" charset="0"/>
                <a:ea typeface="Roboto Mono" panose="020B0604020202020204" charset="0"/>
                <a:cs typeface="+mn-cs"/>
              </a:rPr>
              <a:t>def max-value(state):</a:t>
            </a:r>
          </a:p>
          <a:p>
            <a:pPr marL="557185" lvl="1" indent="-214303" defTabSz="685800" eaLnBrk="1" hangingPunct="1">
              <a:lnSpc>
                <a:spcPct val="80000"/>
              </a:lnSpc>
              <a:spcBef>
                <a:spcPct val="20000"/>
              </a:spcBef>
              <a:buClr>
                <a:schemeClr val="tx1"/>
              </a:buClr>
              <a:defRPr/>
            </a:pPr>
            <a:r>
              <a:rPr lang="en-US" sz="1800" dirty="0">
                <a:latin typeface="Roboto Mono" panose="020B0604020202020204" charset="0"/>
                <a:ea typeface="Roboto Mono" panose="020B0604020202020204" charset="0"/>
              </a:rPr>
              <a:t>i</a:t>
            </a:r>
            <a:r>
              <a:rPr lang="en-US" sz="1800" kern="0" dirty="0">
                <a:latin typeface="Roboto Mono" panose="020B0604020202020204" charset="0"/>
                <a:ea typeface="Roboto Mono" panose="020B0604020202020204" charset="0"/>
              </a:rPr>
              <a:t>f the state is a terminal state:</a:t>
            </a:r>
          </a:p>
          <a:p>
            <a:pPr marL="557185" lvl="1" indent="-214303" defTabSz="685800" eaLnBrk="1" hangingPunct="1">
              <a:lnSpc>
                <a:spcPct val="80000"/>
              </a:lnSpc>
              <a:spcBef>
                <a:spcPct val="20000"/>
              </a:spcBef>
              <a:buClr>
                <a:schemeClr val="tx1"/>
              </a:buClr>
              <a:defRPr/>
            </a:pPr>
            <a:r>
              <a:rPr lang="en-US" sz="1800" dirty="0">
                <a:latin typeface="Roboto Mono" panose="020B0604020202020204" charset="0"/>
                <a:ea typeface="Roboto Mono" panose="020B0604020202020204" charset="0"/>
              </a:rPr>
              <a:t>		 return the state’s utility</a:t>
            </a:r>
            <a:endParaRPr lang="en-US" sz="1800" kern="0" dirty="0">
              <a:latin typeface="Roboto Mono" panose="020B0604020202020204" charset="0"/>
              <a:ea typeface="Roboto Mono" panose="020B0604020202020204" charset="0"/>
            </a:endParaRPr>
          </a:p>
          <a:p>
            <a:pPr marL="557185" lvl="1" indent="-214303" defTabSz="685800" eaLnBrk="1" hangingPunct="1">
              <a:lnSpc>
                <a:spcPct val="80000"/>
              </a:lnSpc>
              <a:spcBef>
                <a:spcPct val="20000"/>
              </a:spcBef>
              <a:buClr>
                <a:schemeClr val="tx1"/>
              </a:buClr>
              <a:defRPr/>
            </a:pPr>
            <a:r>
              <a:rPr lang="en-US" sz="1800" kern="0" dirty="0">
                <a:latin typeface="Roboto Mono" panose="020B0604020202020204" charset="0"/>
                <a:ea typeface="Roboto Mono" panose="020B0604020202020204" charset="0"/>
              </a:rPr>
              <a:t>initialize v = </a:t>
            </a:r>
            <a:r>
              <a:rPr lang="en-US" sz="1800" kern="0" dirty="0">
                <a:latin typeface="Roboto Mono" panose="020B0604020202020204" charset="0"/>
                <a:ea typeface="Roboto Mono" panose="020B0604020202020204" charset="0"/>
                <a:cs typeface="Times New Roman" pitchFamily="18" charset="0"/>
              </a:rPr>
              <a:t>-∞</a:t>
            </a:r>
          </a:p>
          <a:p>
            <a:pPr marL="557185" lvl="1" indent="-214303" defTabSz="685800" eaLnBrk="1" hangingPunct="1">
              <a:lnSpc>
                <a:spcPct val="80000"/>
              </a:lnSpc>
              <a:spcBef>
                <a:spcPct val="20000"/>
              </a:spcBef>
              <a:buClr>
                <a:schemeClr val="tx1"/>
              </a:buClr>
              <a:defRPr/>
            </a:pPr>
            <a:r>
              <a:rPr lang="en-US" sz="1800" kern="0" dirty="0">
                <a:latin typeface="Roboto Mono" panose="020B0604020202020204" charset="0"/>
                <a:ea typeface="Roboto Mono" panose="020B0604020202020204" charset="0"/>
              </a:rPr>
              <a:t>for each successor of state:</a:t>
            </a:r>
          </a:p>
          <a:p>
            <a:pPr marL="857207" lvl="2" indent="-171442" defTabSz="685800" eaLnBrk="1" hangingPunct="1">
              <a:lnSpc>
                <a:spcPct val="80000"/>
              </a:lnSpc>
              <a:spcBef>
                <a:spcPct val="20000"/>
              </a:spcBef>
              <a:buClr>
                <a:schemeClr val="accent2"/>
              </a:buClr>
              <a:defRPr/>
            </a:pPr>
            <a:r>
              <a:rPr lang="en-US" sz="1800" kern="0" dirty="0">
                <a:latin typeface="Roboto Mono" panose="020B0604020202020204" charset="0"/>
                <a:ea typeface="Roboto Mono" panose="020B0604020202020204" charset="0"/>
              </a:rPr>
              <a:t>v = max(v, </a:t>
            </a:r>
            <a:r>
              <a:rPr lang="en-US" sz="1800" kern="0" dirty="0">
                <a:solidFill>
                  <a:srgbClr val="C00000"/>
                </a:solidFill>
                <a:latin typeface="Roboto Mono" panose="020B0604020202020204" charset="0"/>
                <a:ea typeface="Roboto Mono" panose="020B0604020202020204" charset="0"/>
              </a:rPr>
              <a:t>min-value(successor)</a:t>
            </a:r>
            <a:r>
              <a:rPr lang="en-US" sz="1800" kern="0" dirty="0">
                <a:latin typeface="Roboto Mono" panose="020B0604020202020204" charset="0"/>
                <a:ea typeface="Roboto Mono" panose="020B0604020202020204" charset="0"/>
              </a:rPr>
              <a:t>)</a:t>
            </a:r>
          </a:p>
          <a:p>
            <a:pPr marL="557185" lvl="1" indent="-214303" defTabSz="685800" eaLnBrk="1" hangingPunct="1">
              <a:lnSpc>
                <a:spcPct val="80000"/>
              </a:lnSpc>
              <a:spcBef>
                <a:spcPct val="20000"/>
              </a:spcBef>
              <a:buClr>
                <a:schemeClr val="tx1"/>
              </a:buClr>
              <a:defRPr/>
            </a:pPr>
            <a:r>
              <a:rPr lang="en-US" sz="1800" kern="0" dirty="0">
                <a:latin typeface="Roboto Mono" panose="020B0604020202020204" charset="0"/>
                <a:ea typeface="Roboto Mono" panose="020B0604020202020204" charset="0"/>
              </a:rPr>
              <a:t>return v</a:t>
            </a:r>
          </a:p>
        </p:txBody>
      </p:sp>
      <p:sp>
        <p:nvSpPr>
          <p:cNvPr id="63" name="Google Shape;63;p2"/>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dirty="0">
                <a:sym typeface="Symbol" pitchFamily="18" charset="2"/>
              </a:rPr>
              <a:t>Minimax Example</a:t>
            </a:r>
            <a:endParaRPr sz="3400" b="1" dirty="0">
              <a:solidFill>
                <a:srgbClr val="370661"/>
              </a:solidFill>
              <a:latin typeface="Open Sans"/>
              <a:ea typeface="Open Sans"/>
              <a:cs typeface="Open Sans"/>
              <a:sym typeface="Open Sans"/>
            </a:endParaRPr>
          </a:p>
        </p:txBody>
      </p:sp>
      <p:sp>
        <p:nvSpPr>
          <p:cNvPr id="34" name="AutoShape 4">
            <a:extLst>
              <a:ext uri="{FF2B5EF4-FFF2-40B4-BE49-F238E27FC236}">
                <a16:creationId xmlns:a16="http://schemas.microsoft.com/office/drawing/2014/main" id="{E736D7FF-BD34-4A88-84A3-1D8F37182FDE}"/>
              </a:ext>
            </a:extLst>
          </p:cNvPr>
          <p:cNvSpPr>
            <a:spLocks noChangeArrowheads="1"/>
          </p:cNvSpPr>
          <p:nvPr/>
        </p:nvSpPr>
        <p:spPr bwMode="auto">
          <a:xfrm>
            <a:off x="5601494" y="1137177"/>
            <a:ext cx="381000" cy="359477"/>
          </a:xfrm>
          <a:prstGeom prst="triangle">
            <a:avLst>
              <a:gd name="adj" fmla="val 50000"/>
            </a:avLst>
          </a:prstGeom>
          <a:solidFill>
            <a:srgbClr val="CCECFF"/>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sp>
        <p:nvSpPr>
          <p:cNvPr id="72" name="Rounded Rectangle 58">
            <a:extLst>
              <a:ext uri="{FF2B5EF4-FFF2-40B4-BE49-F238E27FC236}">
                <a16:creationId xmlns:a16="http://schemas.microsoft.com/office/drawing/2014/main" id="{EF1F8FB1-77A7-470B-8369-70912ABFE2F7}"/>
              </a:ext>
            </a:extLst>
          </p:cNvPr>
          <p:cNvSpPr/>
          <p:nvPr/>
        </p:nvSpPr>
        <p:spPr>
          <a:xfrm>
            <a:off x="226219" y="3683366"/>
            <a:ext cx="5262559" cy="2187826"/>
          </a:xfrm>
          <a:prstGeom prst="roundRect">
            <a:avLst/>
          </a:prstGeom>
          <a:solidFill>
            <a:srgbClr val="0066CC">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74" name="Left-Right Arrow 62">
            <a:extLst>
              <a:ext uri="{FF2B5EF4-FFF2-40B4-BE49-F238E27FC236}">
                <a16:creationId xmlns:a16="http://schemas.microsoft.com/office/drawing/2014/main" id="{8162E336-5288-4360-8E22-242E50D27588}"/>
              </a:ext>
            </a:extLst>
          </p:cNvPr>
          <p:cNvSpPr/>
          <p:nvPr/>
        </p:nvSpPr>
        <p:spPr>
          <a:xfrm>
            <a:off x="5503070" y="4337488"/>
            <a:ext cx="742950" cy="514350"/>
          </a:xfrm>
          <a:prstGeom prst="leftRightArrow">
            <a:avLst/>
          </a:prstGeom>
          <a:solidFill>
            <a:srgbClr val="BD92D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75" name="Picture 74" descr="TP_tmp.png">
            <a:extLst>
              <a:ext uri="{FF2B5EF4-FFF2-40B4-BE49-F238E27FC236}">
                <a16:creationId xmlns:a16="http://schemas.microsoft.com/office/drawing/2014/main" id="{38160B1A-2555-4CA1-A742-52F596673E60}"/>
              </a:ext>
            </a:extLst>
          </p:cNvPr>
          <p:cNvPicPr>
            <a:picLocks noChangeAspect="1"/>
          </p:cNvPicPr>
          <p:nvPr>
            <p:custDataLst>
              <p:tags r:id="rId1"/>
            </p:custDataLst>
          </p:nvPr>
        </p:nvPicPr>
        <p:blipFill>
          <a:blip r:embed="rId5" cstate="print"/>
          <a:stretch>
            <a:fillRect/>
          </a:stretch>
        </p:blipFill>
        <p:spPr bwMode="auto">
          <a:xfrm>
            <a:off x="1315244" y="5924915"/>
            <a:ext cx="3143249" cy="491900"/>
          </a:xfrm>
          <a:prstGeom prst="rect">
            <a:avLst/>
          </a:prstGeom>
          <a:noFill/>
          <a:ln/>
          <a:effectLst/>
        </p:spPr>
      </p:pic>
      <p:pic>
        <p:nvPicPr>
          <p:cNvPr id="76" name="Picture 75" descr="TP_tmp.png">
            <a:extLst>
              <a:ext uri="{FF2B5EF4-FFF2-40B4-BE49-F238E27FC236}">
                <a16:creationId xmlns:a16="http://schemas.microsoft.com/office/drawing/2014/main" id="{A30B546D-18AD-4561-86FC-06C44687E357}"/>
              </a:ext>
            </a:extLst>
          </p:cNvPr>
          <p:cNvPicPr>
            <a:picLocks noChangeAspect="1"/>
          </p:cNvPicPr>
          <p:nvPr>
            <p:custDataLst>
              <p:tags r:id="rId2"/>
            </p:custDataLst>
          </p:nvPr>
        </p:nvPicPr>
        <p:blipFill>
          <a:blip r:embed="rId6" cstate="print"/>
          <a:stretch>
            <a:fillRect/>
          </a:stretch>
        </p:blipFill>
        <p:spPr bwMode="auto">
          <a:xfrm>
            <a:off x="7458867" y="5924915"/>
            <a:ext cx="3143251" cy="491900"/>
          </a:xfrm>
          <a:prstGeom prst="rect">
            <a:avLst/>
          </a:prstGeom>
          <a:noFill/>
          <a:ln/>
          <a:effectLst/>
        </p:spPr>
      </p:pic>
      <p:sp>
        <p:nvSpPr>
          <p:cNvPr id="18" name="TextBox 17">
            <a:extLst>
              <a:ext uri="{FF2B5EF4-FFF2-40B4-BE49-F238E27FC236}">
                <a16:creationId xmlns:a16="http://schemas.microsoft.com/office/drawing/2014/main" id="{97FA6B95-38DB-164F-A3BB-D53340EB840C}"/>
              </a:ext>
            </a:extLst>
          </p:cNvPr>
          <p:cNvSpPr txBox="1"/>
          <p:nvPr/>
        </p:nvSpPr>
        <p:spPr>
          <a:xfrm>
            <a:off x="6162805" y="1590805"/>
            <a:ext cx="184731" cy="307777"/>
          </a:xfrm>
          <a:prstGeom prst="rect">
            <a:avLst/>
          </a:prstGeom>
          <a:noFill/>
        </p:spPr>
        <p:txBody>
          <a:bodyPr wrap="none" rtlCol="0">
            <a:spAutoFit/>
          </a:bodyPr>
          <a:lstStyle/>
          <a:p>
            <a:endParaRPr lang="en-US" dirty="0"/>
          </a:p>
        </p:txBody>
      </p:sp>
      <p:sp>
        <p:nvSpPr>
          <p:cNvPr id="117" name="Rounded Rectangle 59">
            <a:extLst>
              <a:ext uri="{FF2B5EF4-FFF2-40B4-BE49-F238E27FC236}">
                <a16:creationId xmlns:a16="http://schemas.microsoft.com/office/drawing/2014/main" id="{D1FC192F-F2B3-DB4F-AA60-EB20B2A00134}"/>
              </a:ext>
            </a:extLst>
          </p:cNvPr>
          <p:cNvSpPr/>
          <p:nvPr/>
        </p:nvSpPr>
        <p:spPr>
          <a:xfrm>
            <a:off x="6260312" y="3693618"/>
            <a:ext cx="5262561" cy="2169928"/>
          </a:xfrm>
          <a:prstGeom prst="roundRect">
            <a:avLst/>
          </a:prstGeom>
          <a:solidFill>
            <a:srgbClr val="F6D7D9"/>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18" name="Content Placeholder 2">
            <a:extLst>
              <a:ext uri="{FF2B5EF4-FFF2-40B4-BE49-F238E27FC236}">
                <a16:creationId xmlns:a16="http://schemas.microsoft.com/office/drawing/2014/main" id="{0E2FAB55-9DBB-204F-8914-720EA7BBC647}"/>
              </a:ext>
            </a:extLst>
          </p:cNvPr>
          <p:cNvSpPr txBox="1">
            <a:spLocks/>
          </p:cNvSpPr>
          <p:nvPr/>
        </p:nvSpPr>
        <p:spPr bwMode="auto">
          <a:xfrm>
            <a:off x="6317463" y="3896818"/>
            <a:ext cx="5205410" cy="1974374"/>
          </a:xfrm>
          <a:prstGeom prst="rect">
            <a:avLst/>
          </a:prstGeom>
          <a:noFill/>
          <a:ln w="9525">
            <a:noFill/>
            <a:miter lim="800000"/>
            <a:headEnd/>
            <a:tailEnd/>
          </a:ln>
        </p:spPr>
        <p:txBody>
          <a:bodyPr vert="horz" wrap="square" lIns="68577" tIns="34289" rIns="68577" bIns="34289" numCol="1" anchor="t" anchorCtr="0" compatLnSpc="1">
            <a:prstTxWarp prst="textNoShape">
              <a:avLst/>
            </a:prstTxWarp>
          </a:bodyPr>
          <a:lstStyle/>
          <a:p>
            <a:pPr marL="257162" indent="-257162" defTabSz="685800" eaLnBrk="1" hangingPunct="1">
              <a:lnSpc>
                <a:spcPct val="80000"/>
              </a:lnSpc>
              <a:spcBef>
                <a:spcPts val="900"/>
              </a:spcBef>
              <a:buClr>
                <a:schemeClr val="accent2"/>
              </a:buClr>
              <a:defRPr/>
            </a:pPr>
            <a:r>
              <a:rPr lang="en-US" sz="1800" kern="0" dirty="0">
                <a:solidFill>
                  <a:srgbClr val="C00000"/>
                </a:solidFill>
                <a:latin typeface="Roboto Mono" panose="020B0604020202020204" charset="0"/>
                <a:ea typeface="Roboto Mono" panose="020B0604020202020204" charset="0"/>
                <a:cs typeface="+mn-cs"/>
              </a:rPr>
              <a:t>def min-value(state):</a:t>
            </a:r>
          </a:p>
          <a:p>
            <a:pPr marL="557185" lvl="1" indent="-214303" defTabSz="685800" eaLnBrk="1" hangingPunct="1">
              <a:lnSpc>
                <a:spcPct val="80000"/>
              </a:lnSpc>
              <a:spcBef>
                <a:spcPct val="20000"/>
              </a:spcBef>
              <a:buClr>
                <a:schemeClr val="tx1"/>
              </a:buClr>
              <a:defRPr/>
            </a:pPr>
            <a:r>
              <a:rPr lang="en-US" sz="1800" dirty="0">
                <a:latin typeface="Roboto Mono" panose="020B0604020202020204" charset="0"/>
                <a:ea typeface="Roboto Mono" panose="020B0604020202020204" charset="0"/>
              </a:rPr>
              <a:t>i</a:t>
            </a:r>
            <a:r>
              <a:rPr lang="en-US" sz="1800" kern="0" dirty="0">
                <a:latin typeface="Roboto Mono" panose="020B0604020202020204" charset="0"/>
                <a:ea typeface="Roboto Mono" panose="020B0604020202020204" charset="0"/>
              </a:rPr>
              <a:t>f the state is a terminal state:</a:t>
            </a:r>
          </a:p>
          <a:p>
            <a:pPr marL="557185" lvl="1" indent="-214303" defTabSz="685800" eaLnBrk="1" hangingPunct="1">
              <a:lnSpc>
                <a:spcPct val="80000"/>
              </a:lnSpc>
              <a:spcBef>
                <a:spcPct val="20000"/>
              </a:spcBef>
              <a:buClr>
                <a:schemeClr val="tx1"/>
              </a:buClr>
              <a:defRPr/>
            </a:pPr>
            <a:r>
              <a:rPr lang="en-US" sz="1800" dirty="0">
                <a:latin typeface="Roboto Mono" panose="020B0604020202020204" charset="0"/>
                <a:ea typeface="Roboto Mono" panose="020B0604020202020204" charset="0"/>
              </a:rPr>
              <a:t>		 return the state’s utility</a:t>
            </a:r>
            <a:endParaRPr lang="en-US" sz="1800" kern="0" dirty="0">
              <a:latin typeface="Roboto Mono" panose="020B0604020202020204" charset="0"/>
              <a:ea typeface="Roboto Mono" panose="020B0604020202020204" charset="0"/>
            </a:endParaRPr>
          </a:p>
          <a:p>
            <a:pPr marL="557185" lvl="1" indent="-214303" defTabSz="685800" eaLnBrk="1" hangingPunct="1">
              <a:lnSpc>
                <a:spcPct val="80000"/>
              </a:lnSpc>
              <a:spcBef>
                <a:spcPct val="20000"/>
              </a:spcBef>
              <a:buClr>
                <a:schemeClr val="tx1"/>
              </a:buClr>
              <a:defRPr/>
            </a:pPr>
            <a:r>
              <a:rPr lang="en-US" sz="1800" b="1" kern="0" dirty="0">
                <a:latin typeface="Roboto Mono" panose="020B0604020202020204" charset="0"/>
                <a:ea typeface="Roboto Mono" panose="020B0604020202020204" charset="0"/>
              </a:rPr>
              <a:t>initialize v = </a:t>
            </a:r>
            <a:r>
              <a:rPr lang="en-US" sz="1800" b="1" kern="0" dirty="0">
                <a:latin typeface="Roboto Mono" panose="020B0604020202020204" charset="0"/>
                <a:ea typeface="Roboto Mono" panose="020B0604020202020204" charset="0"/>
                <a:cs typeface="Times New Roman" pitchFamily="18" charset="0"/>
              </a:rPr>
              <a:t>+∞</a:t>
            </a:r>
          </a:p>
          <a:p>
            <a:pPr marL="557185" lvl="1" indent="-214303" defTabSz="685800" eaLnBrk="1" hangingPunct="1">
              <a:lnSpc>
                <a:spcPct val="80000"/>
              </a:lnSpc>
              <a:spcBef>
                <a:spcPct val="20000"/>
              </a:spcBef>
              <a:buClr>
                <a:schemeClr val="tx1"/>
              </a:buClr>
              <a:defRPr/>
            </a:pPr>
            <a:r>
              <a:rPr lang="en-US" sz="1800" kern="0" dirty="0">
                <a:latin typeface="Roboto Mono" panose="020B0604020202020204" charset="0"/>
                <a:ea typeface="Roboto Mono" panose="020B0604020202020204" charset="0"/>
              </a:rPr>
              <a:t>for each successor of state:</a:t>
            </a:r>
          </a:p>
          <a:p>
            <a:pPr marL="857207" lvl="2" indent="-171442" defTabSz="685800" eaLnBrk="1" hangingPunct="1">
              <a:lnSpc>
                <a:spcPct val="80000"/>
              </a:lnSpc>
              <a:spcBef>
                <a:spcPct val="20000"/>
              </a:spcBef>
              <a:buClr>
                <a:schemeClr val="accent2"/>
              </a:buClr>
              <a:defRPr/>
            </a:pPr>
            <a:r>
              <a:rPr lang="en-US" sz="1800" kern="0" dirty="0">
                <a:latin typeface="Roboto Mono" panose="020B0604020202020204" charset="0"/>
                <a:ea typeface="Roboto Mono" panose="020B0604020202020204" charset="0"/>
              </a:rPr>
              <a:t>v = min(v, </a:t>
            </a:r>
            <a:r>
              <a:rPr lang="en-US" sz="1800" kern="0" dirty="0">
                <a:solidFill>
                  <a:srgbClr val="0070C0"/>
                </a:solidFill>
                <a:latin typeface="Roboto Mono" panose="020B0604020202020204" charset="0"/>
                <a:ea typeface="Roboto Mono" panose="020B0604020202020204" charset="0"/>
              </a:rPr>
              <a:t>max-value(successor)</a:t>
            </a:r>
            <a:r>
              <a:rPr lang="en-US" sz="1800" kern="0" dirty="0">
                <a:latin typeface="Roboto Mono" panose="020B0604020202020204" charset="0"/>
                <a:ea typeface="Roboto Mono" panose="020B0604020202020204" charset="0"/>
              </a:rPr>
              <a:t>)</a:t>
            </a:r>
          </a:p>
          <a:p>
            <a:pPr marL="557185" lvl="1" indent="-214303" defTabSz="685800" eaLnBrk="1" hangingPunct="1">
              <a:lnSpc>
                <a:spcPct val="80000"/>
              </a:lnSpc>
              <a:spcBef>
                <a:spcPct val="20000"/>
              </a:spcBef>
              <a:buClr>
                <a:schemeClr val="tx1"/>
              </a:buClr>
              <a:defRPr/>
            </a:pPr>
            <a:r>
              <a:rPr lang="en-US" sz="1800" kern="0" dirty="0">
                <a:latin typeface="Roboto Mono" panose="020B0604020202020204" charset="0"/>
                <a:ea typeface="Roboto Mono" panose="020B0604020202020204" charset="0"/>
              </a:rPr>
              <a:t>return v</a:t>
            </a:r>
          </a:p>
        </p:txBody>
      </p:sp>
      <p:sp>
        <p:nvSpPr>
          <p:cNvPr id="55" name="Rectangle 54">
            <a:extLst>
              <a:ext uri="{FF2B5EF4-FFF2-40B4-BE49-F238E27FC236}">
                <a16:creationId xmlns:a16="http://schemas.microsoft.com/office/drawing/2014/main" id="{57B21973-64B2-0742-8D01-54B4212A8EE6}"/>
              </a:ext>
            </a:extLst>
          </p:cNvPr>
          <p:cNvSpPr/>
          <p:nvPr/>
        </p:nvSpPr>
        <p:spPr>
          <a:xfrm>
            <a:off x="9150" y="3560429"/>
            <a:ext cx="6236870" cy="2811394"/>
          </a:xfrm>
          <a:prstGeom prst="rect">
            <a:avLst/>
          </a:prstGeom>
          <a:solidFill>
            <a:schemeClr val="bg1">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AutoShape 6">
            <a:extLst>
              <a:ext uri="{FF2B5EF4-FFF2-40B4-BE49-F238E27FC236}">
                <a16:creationId xmlns:a16="http://schemas.microsoft.com/office/drawing/2014/main" id="{05349203-CB67-5C4A-B0EC-246ED83E1B0A}"/>
              </a:ext>
            </a:extLst>
          </p:cNvPr>
          <p:cNvSpPr>
            <a:spLocks noChangeArrowheads="1"/>
          </p:cNvSpPr>
          <p:nvPr/>
        </p:nvSpPr>
        <p:spPr bwMode="auto">
          <a:xfrm flipV="1">
            <a:off x="3315494" y="2103965"/>
            <a:ext cx="381000" cy="330902"/>
          </a:xfrm>
          <a:prstGeom prst="triangle">
            <a:avLst>
              <a:gd name="adj" fmla="val 50000"/>
            </a:avLst>
          </a:prstGeom>
          <a:solidFill>
            <a:srgbClr val="FF9A99"/>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cxnSp>
        <p:nvCxnSpPr>
          <p:cNvPr id="15" name="AutoShape 7">
            <a:extLst>
              <a:ext uri="{FF2B5EF4-FFF2-40B4-BE49-F238E27FC236}">
                <a16:creationId xmlns:a16="http://schemas.microsoft.com/office/drawing/2014/main" id="{C6C3AF7C-5779-ED49-8CCE-0B7DB7D74164}"/>
              </a:ext>
            </a:extLst>
          </p:cNvPr>
          <p:cNvCxnSpPr>
            <a:cxnSpLocks noChangeShapeType="1"/>
            <a:endCxn id="14" idx="3"/>
          </p:cNvCxnSpPr>
          <p:nvPr/>
        </p:nvCxnSpPr>
        <p:spPr bwMode="auto">
          <a:xfrm flipH="1">
            <a:off x="3505994" y="1496654"/>
            <a:ext cx="2286000" cy="607311"/>
          </a:xfrm>
          <a:prstGeom prst="straightConnector1">
            <a:avLst/>
          </a:prstGeom>
          <a:noFill/>
          <a:ln w="12700">
            <a:solidFill>
              <a:schemeClr val="tx1"/>
            </a:solidFill>
            <a:round/>
            <a:headEnd/>
            <a:tailEnd type="triangle" w="med" len="med"/>
          </a:ln>
        </p:spPr>
      </p:cxnSp>
      <p:sp>
        <p:nvSpPr>
          <p:cNvPr id="16" name="AutoShape 20">
            <a:extLst>
              <a:ext uri="{FF2B5EF4-FFF2-40B4-BE49-F238E27FC236}">
                <a16:creationId xmlns:a16="http://schemas.microsoft.com/office/drawing/2014/main" id="{6C65CC3C-F8B4-774F-9011-5FAFD965A4F2}"/>
              </a:ext>
            </a:extLst>
          </p:cNvPr>
          <p:cNvSpPr>
            <a:spLocks noChangeArrowheads="1"/>
          </p:cNvSpPr>
          <p:nvPr/>
        </p:nvSpPr>
        <p:spPr bwMode="auto">
          <a:xfrm flipV="1">
            <a:off x="5601494" y="2103965"/>
            <a:ext cx="381000" cy="318998"/>
          </a:xfrm>
          <a:prstGeom prst="triangle">
            <a:avLst>
              <a:gd name="adj" fmla="val 50000"/>
            </a:avLst>
          </a:prstGeom>
          <a:solidFill>
            <a:srgbClr val="FF9A99"/>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sp>
        <p:nvSpPr>
          <p:cNvPr id="17" name="AutoShape 26">
            <a:extLst>
              <a:ext uri="{FF2B5EF4-FFF2-40B4-BE49-F238E27FC236}">
                <a16:creationId xmlns:a16="http://schemas.microsoft.com/office/drawing/2014/main" id="{A457A0C3-CD44-6740-8065-68055CB3C4BB}"/>
              </a:ext>
            </a:extLst>
          </p:cNvPr>
          <p:cNvSpPr>
            <a:spLocks noChangeArrowheads="1"/>
          </p:cNvSpPr>
          <p:nvPr/>
        </p:nvSpPr>
        <p:spPr bwMode="auto">
          <a:xfrm flipV="1">
            <a:off x="7887493" y="2103965"/>
            <a:ext cx="381000" cy="330902"/>
          </a:xfrm>
          <a:prstGeom prst="triangle">
            <a:avLst>
              <a:gd name="adj" fmla="val 50000"/>
            </a:avLst>
          </a:prstGeom>
          <a:solidFill>
            <a:srgbClr val="FF9A99"/>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cxnSp>
        <p:nvCxnSpPr>
          <p:cNvPr id="19" name="AutoShape 27">
            <a:extLst>
              <a:ext uri="{FF2B5EF4-FFF2-40B4-BE49-F238E27FC236}">
                <a16:creationId xmlns:a16="http://schemas.microsoft.com/office/drawing/2014/main" id="{C7CC236B-543C-D942-8659-0352BFC5A796}"/>
              </a:ext>
            </a:extLst>
          </p:cNvPr>
          <p:cNvCxnSpPr>
            <a:cxnSpLocks noChangeShapeType="1"/>
          </p:cNvCxnSpPr>
          <p:nvPr/>
        </p:nvCxnSpPr>
        <p:spPr bwMode="auto">
          <a:xfrm>
            <a:off x="5791994" y="1496654"/>
            <a:ext cx="2285999" cy="607311"/>
          </a:xfrm>
          <a:prstGeom prst="straightConnector1">
            <a:avLst/>
          </a:prstGeom>
          <a:noFill/>
          <a:ln w="12700">
            <a:solidFill>
              <a:schemeClr val="tx1"/>
            </a:solidFill>
            <a:round/>
            <a:headEnd/>
            <a:tailEnd type="triangle" w="med" len="med"/>
          </a:ln>
        </p:spPr>
      </p:cxnSp>
      <p:cxnSp>
        <p:nvCxnSpPr>
          <p:cNvPr id="20" name="AutoShape 21">
            <a:extLst>
              <a:ext uri="{FF2B5EF4-FFF2-40B4-BE49-F238E27FC236}">
                <a16:creationId xmlns:a16="http://schemas.microsoft.com/office/drawing/2014/main" id="{D9CEADC8-9233-8445-892F-C26556BA5645}"/>
              </a:ext>
            </a:extLst>
          </p:cNvPr>
          <p:cNvCxnSpPr>
            <a:cxnSpLocks noChangeShapeType="1"/>
          </p:cNvCxnSpPr>
          <p:nvPr/>
        </p:nvCxnSpPr>
        <p:spPr bwMode="auto">
          <a:xfrm>
            <a:off x="5791994" y="1496654"/>
            <a:ext cx="0" cy="607311"/>
          </a:xfrm>
          <a:prstGeom prst="straightConnector1">
            <a:avLst/>
          </a:prstGeom>
          <a:noFill/>
          <a:ln w="12700">
            <a:solidFill>
              <a:schemeClr val="tx1"/>
            </a:solidFill>
            <a:round/>
            <a:headEnd/>
            <a:tailEnd type="triangle" w="med" len="med"/>
          </a:ln>
        </p:spPr>
      </p:cxnSp>
      <p:cxnSp>
        <p:nvCxnSpPr>
          <p:cNvPr id="22" name="AutoShape 17">
            <a:extLst>
              <a:ext uri="{FF2B5EF4-FFF2-40B4-BE49-F238E27FC236}">
                <a16:creationId xmlns:a16="http://schemas.microsoft.com/office/drawing/2014/main" id="{3905C521-00EC-7547-A286-2F50E926FA6E}"/>
              </a:ext>
            </a:extLst>
          </p:cNvPr>
          <p:cNvCxnSpPr>
            <a:cxnSpLocks noChangeShapeType="1"/>
          </p:cNvCxnSpPr>
          <p:nvPr/>
        </p:nvCxnSpPr>
        <p:spPr bwMode="auto">
          <a:xfrm>
            <a:off x="3505994" y="2434867"/>
            <a:ext cx="761999" cy="616743"/>
          </a:xfrm>
          <a:prstGeom prst="straightConnector1">
            <a:avLst/>
          </a:prstGeom>
          <a:noFill/>
          <a:ln w="12700">
            <a:solidFill>
              <a:schemeClr val="tx1"/>
            </a:solidFill>
            <a:round/>
            <a:headEnd/>
            <a:tailEnd type="triangle" w="med" len="med"/>
          </a:ln>
        </p:spPr>
      </p:cxnSp>
      <p:cxnSp>
        <p:nvCxnSpPr>
          <p:cNvPr id="23" name="AutoShape 9">
            <a:extLst>
              <a:ext uri="{FF2B5EF4-FFF2-40B4-BE49-F238E27FC236}">
                <a16:creationId xmlns:a16="http://schemas.microsoft.com/office/drawing/2014/main" id="{2406BD59-3DEA-714A-9355-A9254C7411CB}"/>
              </a:ext>
            </a:extLst>
          </p:cNvPr>
          <p:cNvCxnSpPr>
            <a:cxnSpLocks noChangeShapeType="1"/>
          </p:cNvCxnSpPr>
          <p:nvPr/>
        </p:nvCxnSpPr>
        <p:spPr bwMode="auto">
          <a:xfrm flipH="1">
            <a:off x="2743996" y="2434867"/>
            <a:ext cx="761998" cy="616746"/>
          </a:xfrm>
          <a:prstGeom prst="straightConnector1">
            <a:avLst/>
          </a:prstGeom>
          <a:noFill/>
          <a:ln w="12700">
            <a:solidFill>
              <a:schemeClr val="tx1"/>
            </a:solidFill>
            <a:round/>
            <a:headEnd/>
            <a:tailEnd type="triangle" w="med" len="med"/>
          </a:ln>
        </p:spPr>
      </p:cxnSp>
      <p:sp>
        <p:nvSpPr>
          <p:cNvPr id="24" name="Rectangle 7">
            <a:extLst>
              <a:ext uri="{FF2B5EF4-FFF2-40B4-BE49-F238E27FC236}">
                <a16:creationId xmlns:a16="http://schemas.microsoft.com/office/drawing/2014/main" id="{DC90F633-5E86-2D46-BEA4-7F279854AC24}"/>
              </a:ext>
            </a:extLst>
          </p:cNvPr>
          <p:cNvSpPr>
            <a:spLocks noChangeArrowheads="1"/>
          </p:cNvSpPr>
          <p:nvPr/>
        </p:nvSpPr>
        <p:spPr bwMode="auto">
          <a:xfrm>
            <a:off x="3313909" y="3101711"/>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8</a:t>
            </a:r>
          </a:p>
        </p:txBody>
      </p:sp>
      <p:sp>
        <p:nvSpPr>
          <p:cNvPr id="25" name="Rectangle 7">
            <a:extLst>
              <a:ext uri="{FF2B5EF4-FFF2-40B4-BE49-F238E27FC236}">
                <a16:creationId xmlns:a16="http://schemas.microsoft.com/office/drawing/2014/main" id="{4A8D2FD8-AAAE-8941-98D1-3B5D3C53449B}"/>
              </a:ext>
            </a:extLst>
          </p:cNvPr>
          <p:cNvSpPr>
            <a:spLocks noChangeArrowheads="1"/>
          </p:cNvSpPr>
          <p:nvPr/>
        </p:nvSpPr>
        <p:spPr bwMode="auto">
          <a:xfrm>
            <a:off x="4075909" y="3101711"/>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12</a:t>
            </a:r>
          </a:p>
        </p:txBody>
      </p:sp>
      <p:sp>
        <p:nvSpPr>
          <p:cNvPr id="26" name="Rectangle 7">
            <a:extLst>
              <a:ext uri="{FF2B5EF4-FFF2-40B4-BE49-F238E27FC236}">
                <a16:creationId xmlns:a16="http://schemas.microsoft.com/office/drawing/2014/main" id="{8CFEC7EC-3381-6B42-B374-924BB123DD9D}"/>
              </a:ext>
            </a:extLst>
          </p:cNvPr>
          <p:cNvSpPr>
            <a:spLocks noChangeArrowheads="1"/>
          </p:cNvSpPr>
          <p:nvPr/>
        </p:nvSpPr>
        <p:spPr bwMode="auto">
          <a:xfrm>
            <a:off x="2551909" y="3101711"/>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3</a:t>
            </a:r>
          </a:p>
        </p:txBody>
      </p:sp>
      <p:cxnSp>
        <p:nvCxnSpPr>
          <p:cNvPr id="27" name="AutoShape 13">
            <a:extLst>
              <a:ext uri="{FF2B5EF4-FFF2-40B4-BE49-F238E27FC236}">
                <a16:creationId xmlns:a16="http://schemas.microsoft.com/office/drawing/2014/main" id="{D84C5290-A15F-FD48-A9DF-48DCD9312DA2}"/>
              </a:ext>
            </a:extLst>
          </p:cNvPr>
          <p:cNvCxnSpPr>
            <a:cxnSpLocks noChangeShapeType="1"/>
          </p:cNvCxnSpPr>
          <p:nvPr/>
        </p:nvCxnSpPr>
        <p:spPr bwMode="auto">
          <a:xfrm>
            <a:off x="3505994" y="2434867"/>
            <a:ext cx="1" cy="604837"/>
          </a:xfrm>
          <a:prstGeom prst="straightConnector1">
            <a:avLst/>
          </a:prstGeom>
          <a:noFill/>
          <a:ln w="12700">
            <a:solidFill>
              <a:schemeClr val="tx1"/>
            </a:solidFill>
            <a:round/>
            <a:headEnd/>
            <a:tailEnd type="triangle" w="med" len="med"/>
          </a:ln>
        </p:spPr>
      </p:cxnSp>
      <p:sp>
        <p:nvSpPr>
          <p:cNvPr id="2" name="Rectangle 1">
            <a:extLst>
              <a:ext uri="{FF2B5EF4-FFF2-40B4-BE49-F238E27FC236}">
                <a16:creationId xmlns:a16="http://schemas.microsoft.com/office/drawing/2014/main" id="{017492CB-DE08-9D44-903D-AFBF313FB495}"/>
              </a:ext>
            </a:extLst>
          </p:cNvPr>
          <p:cNvSpPr/>
          <p:nvPr/>
        </p:nvSpPr>
        <p:spPr>
          <a:xfrm>
            <a:off x="2932986" y="2076992"/>
            <a:ext cx="287258" cy="307777"/>
          </a:xfrm>
          <a:prstGeom prst="rect">
            <a:avLst/>
          </a:prstGeom>
        </p:spPr>
        <p:txBody>
          <a:bodyPr wrap="none">
            <a:spAutoFit/>
          </a:bodyPr>
          <a:lstStyle/>
          <a:p>
            <a:pPr algn="ctr"/>
            <a:r>
              <a:rPr lang="en-US" dirty="0">
                <a:latin typeface="Open Sans" panose="020B0604020202020204" charset="0"/>
                <a:ea typeface="Open Sans" panose="020B0604020202020204" charset="0"/>
                <a:cs typeface="Open Sans" panose="020B0604020202020204" charset="0"/>
              </a:rPr>
              <a:t>3</a:t>
            </a:r>
          </a:p>
        </p:txBody>
      </p:sp>
      <p:sp>
        <p:nvSpPr>
          <p:cNvPr id="28" name="Rectangle 27">
            <a:extLst>
              <a:ext uri="{FF2B5EF4-FFF2-40B4-BE49-F238E27FC236}">
                <a16:creationId xmlns:a16="http://schemas.microsoft.com/office/drawing/2014/main" id="{8F79DF5E-42C8-D943-9296-920EFA174DA8}"/>
              </a:ext>
            </a:extLst>
          </p:cNvPr>
          <p:cNvSpPr/>
          <p:nvPr/>
        </p:nvSpPr>
        <p:spPr>
          <a:xfrm>
            <a:off x="5314236" y="1137177"/>
            <a:ext cx="287258" cy="307777"/>
          </a:xfrm>
          <a:prstGeom prst="rect">
            <a:avLst/>
          </a:prstGeom>
        </p:spPr>
        <p:txBody>
          <a:bodyPr wrap="none">
            <a:spAutoFit/>
          </a:bodyPr>
          <a:lstStyle/>
          <a:p>
            <a:pPr algn="ctr"/>
            <a:r>
              <a:rPr lang="en-US" dirty="0">
                <a:latin typeface="Open Sans" panose="020B0604020202020204" charset="0"/>
                <a:ea typeface="Open Sans" panose="020B0604020202020204" charset="0"/>
                <a:cs typeface="Open Sans" panose="020B0604020202020204" charset="0"/>
              </a:rPr>
              <a:t>3</a:t>
            </a:r>
          </a:p>
        </p:txBody>
      </p:sp>
      <p:sp>
        <p:nvSpPr>
          <p:cNvPr id="29" name="Rectangle 28">
            <a:extLst>
              <a:ext uri="{FF2B5EF4-FFF2-40B4-BE49-F238E27FC236}">
                <a16:creationId xmlns:a16="http://schemas.microsoft.com/office/drawing/2014/main" id="{F9F67712-4945-4142-82B2-FAC149395C3A}"/>
              </a:ext>
            </a:extLst>
          </p:cNvPr>
          <p:cNvSpPr/>
          <p:nvPr/>
        </p:nvSpPr>
        <p:spPr>
          <a:xfrm>
            <a:off x="5143491" y="2091433"/>
            <a:ext cx="399468" cy="307777"/>
          </a:xfrm>
          <a:prstGeom prst="rect">
            <a:avLst/>
          </a:prstGeom>
        </p:spPr>
        <p:txBody>
          <a:bodyPr wrap="none">
            <a:spAutoFit/>
          </a:bodyPr>
          <a:lstStyle/>
          <a:p>
            <a:r>
              <a:rPr lang="en-US" dirty="0">
                <a:latin typeface="Roboto Mono" panose="020B0604020202020204" charset="0"/>
                <a:ea typeface="Roboto Mono" panose="020B0604020202020204" charset="0"/>
                <a:cs typeface="Times New Roman" pitchFamily="18" charset="0"/>
              </a:rPr>
              <a:t>+∞</a:t>
            </a:r>
            <a:endParaRPr lang="en-US" dirty="0"/>
          </a:p>
        </p:txBody>
      </p:sp>
    </p:spTree>
    <p:extLst>
      <p:ext uri="{BB962C8B-B14F-4D97-AF65-F5344CB8AC3E}">
        <p14:creationId xmlns:p14="http://schemas.microsoft.com/office/powerpoint/2010/main" val="396695201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116" name="Content Placeholder 2">
            <a:extLst>
              <a:ext uri="{FF2B5EF4-FFF2-40B4-BE49-F238E27FC236}">
                <a16:creationId xmlns:a16="http://schemas.microsoft.com/office/drawing/2014/main" id="{1A0EBC81-D24D-B942-AB58-A4FD3979981F}"/>
              </a:ext>
            </a:extLst>
          </p:cNvPr>
          <p:cNvSpPr txBox="1">
            <a:spLocks/>
          </p:cNvSpPr>
          <p:nvPr/>
        </p:nvSpPr>
        <p:spPr bwMode="auto">
          <a:xfrm>
            <a:off x="226219" y="3653883"/>
            <a:ext cx="5262559" cy="2247425"/>
          </a:xfrm>
          <a:prstGeom prst="rect">
            <a:avLst/>
          </a:prstGeom>
          <a:noFill/>
          <a:ln w="9525">
            <a:noFill/>
            <a:miter lim="800000"/>
            <a:headEnd/>
            <a:tailEnd/>
          </a:ln>
        </p:spPr>
        <p:txBody>
          <a:bodyPr vert="horz" wrap="square" lIns="68577" tIns="34289" rIns="68577" bIns="34289" numCol="1" anchor="t" anchorCtr="0" compatLnSpc="1">
            <a:prstTxWarp prst="textNoShape">
              <a:avLst/>
            </a:prstTxWarp>
          </a:bodyPr>
          <a:lstStyle/>
          <a:p>
            <a:pPr marL="257162" indent="-257162" defTabSz="685800" eaLnBrk="1" hangingPunct="1">
              <a:lnSpc>
                <a:spcPct val="80000"/>
              </a:lnSpc>
              <a:spcBef>
                <a:spcPts val="900"/>
              </a:spcBef>
              <a:buClr>
                <a:schemeClr val="accent2"/>
              </a:buClr>
              <a:defRPr/>
            </a:pPr>
            <a:endParaRPr lang="en-US" sz="825" kern="0" dirty="0">
              <a:solidFill>
                <a:srgbClr val="00B0F0"/>
              </a:solidFill>
              <a:latin typeface="Roboto Mono" panose="020B0604020202020204" charset="0"/>
              <a:ea typeface="Roboto Mono" panose="020B0604020202020204" charset="0"/>
              <a:cs typeface="+mn-cs"/>
            </a:endParaRPr>
          </a:p>
          <a:p>
            <a:pPr marL="257162" indent="-257162" defTabSz="685800" eaLnBrk="1" hangingPunct="1">
              <a:lnSpc>
                <a:spcPct val="80000"/>
              </a:lnSpc>
              <a:spcBef>
                <a:spcPts val="900"/>
              </a:spcBef>
              <a:buClr>
                <a:schemeClr val="accent2"/>
              </a:buClr>
              <a:defRPr/>
            </a:pPr>
            <a:r>
              <a:rPr lang="en-US" sz="1800" kern="0" dirty="0">
                <a:solidFill>
                  <a:srgbClr val="0070C0"/>
                </a:solidFill>
                <a:latin typeface="Roboto Mono" panose="020B0604020202020204" charset="0"/>
                <a:ea typeface="Roboto Mono" panose="020B0604020202020204" charset="0"/>
                <a:cs typeface="+mn-cs"/>
              </a:rPr>
              <a:t>def max-value(state):</a:t>
            </a:r>
          </a:p>
          <a:p>
            <a:pPr marL="557185" lvl="1" indent="-214303" defTabSz="685800" eaLnBrk="1" hangingPunct="1">
              <a:lnSpc>
                <a:spcPct val="80000"/>
              </a:lnSpc>
              <a:spcBef>
                <a:spcPct val="20000"/>
              </a:spcBef>
              <a:buClr>
                <a:schemeClr val="tx1"/>
              </a:buClr>
              <a:defRPr/>
            </a:pPr>
            <a:r>
              <a:rPr lang="en-US" sz="1800" dirty="0">
                <a:latin typeface="Roboto Mono" panose="020B0604020202020204" charset="0"/>
                <a:ea typeface="Roboto Mono" panose="020B0604020202020204" charset="0"/>
              </a:rPr>
              <a:t>i</a:t>
            </a:r>
            <a:r>
              <a:rPr lang="en-US" sz="1800" kern="0" dirty="0">
                <a:latin typeface="Roboto Mono" panose="020B0604020202020204" charset="0"/>
                <a:ea typeface="Roboto Mono" panose="020B0604020202020204" charset="0"/>
              </a:rPr>
              <a:t>f the state is a terminal state:</a:t>
            </a:r>
          </a:p>
          <a:p>
            <a:pPr marL="557185" lvl="1" indent="-214303" defTabSz="685800" eaLnBrk="1" hangingPunct="1">
              <a:lnSpc>
                <a:spcPct val="80000"/>
              </a:lnSpc>
              <a:spcBef>
                <a:spcPct val="20000"/>
              </a:spcBef>
              <a:buClr>
                <a:schemeClr val="tx1"/>
              </a:buClr>
              <a:defRPr/>
            </a:pPr>
            <a:r>
              <a:rPr lang="en-US" sz="1800" dirty="0">
                <a:latin typeface="Roboto Mono" panose="020B0604020202020204" charset="0"/>
                <a:ea typeface="Roboto Mono" panose="020B0604020202020204" charset="0"/>
              </a:rPr>
              <a:t>		 return the state’s utility</a:t>
            </a:r>
            <a:endParaRPr lang="en-US" sz="1800" kern="0" dirty="0">
              <a:latin typeface="Roboto Mono" panose="020B0604020202020204" charset="0"/>
              <a:ea typeface="Roboto Mono" panose="020B0604020202020204" charset="0"/>
            </a:endParaRPr>
          </a:p>
          <a:p>
            <a:pPr marL="557185" lvl="1" indent="-214303" defTabSz="685800" eaLnBrk="1" hangingPunct="1">
              <a:lnSpc>
                <a:spcPct val="80000"/>
              </a:lnSpc>
              <a:spcBef>
                <a:spcPct val="20000"/>
              </a:spcBef>
              <a:buClr>
                <a:schemeClr val="tx1"/>
              </a:buClr>
              <a:defRPr/>
            </a:pPr>
            <a:r>
              <a:rPr lang="en-US" sz="1800" kern="0" dirty="0">
                <a:latin typeface="Roboto Mono" panose="020B0604020202020204" charset="0"/>
                <a:ea typeface="Roboto Mono" panose="020B0604020202020204" charset="0"/>
              </a:rPr>
              <a:t>initialize v = </a:t>
            </a:r>
            <a:r>
              <a:rPr lang="en-US" sz="1800" kern="0" dirty="0">
                <a:latin typeface="Roboto Mono" panose="020B0604020202020204" charset="0"/>
                <a:ea typeface="Roboto Mono" panose="020B0604020202020204" charset="0"/>
                <a:cs typeface="Times New Roman" pitchFamily="18" charset="0"/>
              </a:rPr>
              <a:t>-∞</a:t>
            </a:r>
          </a:p>
          <a:p>
            <a:pPr marL="557185" lvl="1" indent="-214303" defTabSz="685800" eaLnBrk="1" hangingPunct="1">
              <a:lnSpc>
                <a:spcPct val="80000"/>
              </a:lnSpc>
              <a:spcBef>
                <a:spcPct val="20000"/>
              </a:spcBef>
              <a:buClr>
                <a:schemeClr val="tx1"/>
              </a:buClr>
              <a:defRPr/>
            </a:pPr>
            <a:r>
              <a:rPr lang="en-US" sz="1800" kern="0" dirty="0">
                <a:latin typeface="Roboto Mono" panose="020B0604020202020204" charset="0"/>
                <a:ea typeface="Roboto Mono" panose="020B0604020202020204" charset="0"/>
              </a:rPr>
              <a:t>for each successor of state:</a:t>
            </a:r>
          </a:p>
          <a:p>
            <a:pPr marL="857207" lvl="2" indent="-171442" defTabSz="685800" eaLnBrk="1" hangingPunct="1">
              <a:lnSpc>
                <a:spcPct val="80000"/>
              </a:lnSpc>
              <a:spcBef>
                <a:spcPct val="20000"/>
              </a:spcBef>
              <a:buClr>
                <a:schemeClr val="accent2"/>
              </a:buClr>
              <a:defRPr/>
            </a:pPr>
            <a:r>
              <a:rPr lang="en-US" sz="1800" kern="0" dirty="0">
                <a:latin typeface="Roboto Mono" panose="020B0604020202020204" charset="0"/>
                <a:ea typeface="Roboto Mono" panose="020B0604020202020204" charset="0"/>
              </a:rPr>
              <a:t>v = max(v, </a:t>
            </a:r>
            <a:r>
              <a:rPr lang="en-US" sz="1800" kern="0" dirty="0">
                <a:solidFill>
                  <a:srgbClr val="C00000"/>
                </a:solidFill>
                <a:latin typeface="Roboto Mono" panose="020B0604020202020204" charset="0"/>
                <a:ea typeface="Roboto Mono" panose="020B0604020202020204" charset="0"/>
              </a:rPr>
              <a:t>min-value(successor)</a:t>
            </a:r>
            <a:r>
              <a:rPr lang="en-US" sz="1800" kern="0" dirty="0">
                <a:latin typeface="Roboto Mono" panose="020B0604020202020204" charset="0"/>
                <a:ea typeface="Roboto Mono" panose="020B0604020202020204" charset="0"/>
              </a:rPr>
              <a:t>)</a:t>
            </a:r>
          </a:p>
          <a:p>
            <a:pPr marL="557185" lvl="1" indent="-214303" defTabSz="685800" eaLnBrk="1" hangingPunct="1">
              <a:lnSpc>
                <a:spcPct val="80000"/>
              </a:lnSpc>
              <a:spcBef>
                <a:spcPct val="20000"/>
              </a:spcBef>
              <a:buClr>
                <a:schemeClr val="tx1"/>
              </a:buClr>
              <a:defRPr/>
            </a:pPr>
            <a:r>
              <a:rPr lang="en-US" sz="1800" kern="0" dirty="0">
                <a:latin typeface="Roboto Mono" panose="020B0604020202020204" charset="0"/>
                <a:ea typeface="Roboto Mono" panose="020B0604020202020204" charset="0"/>
              </a:rPr>
              <a:t>return v</a:t>
            </a:r>
          </a:p>
        </p:txBody>
      </p:sp>
      <p:sp>
        <p:nvSpPr>
          <p:cNvPr id="63" name="Google Shape;63;p2"/>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dirty="0">
                <a:sym typeface="Symbol" pitchFamily="18" charset="2"/>
              </a:rPr>
              <a:t>Minimax Example</a:t>
            </a:r>
            <a:endParaRPr sz="3400" b="1" dirty="0">
              <a:solidFill>
                <a:srgbClr val="370661"/>
              </a:solidFill>
              <a:latin typeface="Open Sans"/>
              <a:ea typeface="Open Sans"/>
              <a:cs typeface="Open Sans"/>
              <a:sym typeface="Open Sans"/>
            </a:endParaRPr>
          </a:p>
        </p:txBody>
      </p:sp>
      <p:sp>
        <p:nvSpPr>
          <p:cNvPr id="34" name="AutoShape 4">
            <a:extLst>
              <a:ext uri="{FF2B5EF4-FFF2-40B4-BE49-F238E27FC236}">
                <a16:creationId xmlns:a16="http://schemas.microsoft.com/office/drawing/2014/main" id="{E736D7FF-BD34-4A88-84A3-1D8F37182FDE}"/>
              </a:ext>
            </a:extLst>
          </p:cNvPr>
          <p:cNvSpPr>
            <a:spLocks noChangeArrowheads="1"/>
          </p:cNvSpPr>
          <p:nvPr/>
        </p:nvSpPr>
        <p:spPr bwMode="auto">
          <a:xfrm>
            <a:off x="5601494" y="1137177"/>
            <a:ext cx="381000" cy="359477"/>
          </a:xfrm>
          <a:prstGeom prst="triangle">
            <a:avLst>
              <a:gd name="adj" fmla="val 50000"/>
            </a:avLst>
          </a:prstGeom>
          <a:solidFill>
            <a:srgbClr val="CCECFF"/>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sp>
        <p:nvSpPr>
          <p:cNvPr id="72" name="Rounded Rectangle 58">
            <a:extLst>
              <a:ext uri="{FF2B5EF4-FFF2-40B4-BE49-F238E27FC236}">
                <a16:creationId xmlns:a16="http://schemas.microsoft.com/office/drawing/2014/main" id="{EF1F8FB1-77A7-470B-8369-70912ABFE2F7}"/>
              </a:ext>
            </a:extLst>
          </p:cNvPr>
          <p:cNvSpPr/>
          <p:nvPr/>
        </p:nvSpPr>
        <p:spPr>
          <a:xfrm>
            <a:off x="226219" y="3683366"/>
            <a:ext cx="5262559" cy="2187826"/>
          </a:xfrm>
          <a:prstGeom prst="roundRect">
            <a:avLst/>
          </a:prstGeom>
          <a:solidFill>
            <a:srgbClr val="0066CC">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74" name="Left-Right Arrow 62">
            <a:extLst>
              <a:ext uri="{FF2B5EF4-FFF2-40B4-BE49-F238E27FC236}">
                <a16:creationId xmlns:a16="http://schemas.microsoft.com/office/drawing/2014/main" id="{8162E336-5288-4360-8E22-242E50D27588}"/>
              </a:ext>
            </a:extLst>
          </p:cNvPr>
          <p:cNvSpPr/>
          <p:nvPr/>
        </p:nvSpPr>
        <p:spPr>
          <a:xfrm>
            <a:off x="5503070" y="4337488"/>
            <a:ext cx="742950" cy="514350"/>
          </a:xfrm>
          <a:prstGeom prst="leftRightArrow">
            <a:avLst/>
          </a:prstGeom>
          <a:solidFill>
            <a:srgbClr val="BD92D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75" name="Picture 74" descr="TP_tmp.png">
            <a:extLst>
              <a:ext uri="{FF2B5EF4-FFF2-40B4-BE49-F238E27FC236}">
                <a16:creationId xmlns:a16="http://schemas.microsoft.com/office/drawing/2014/main" id="{38160B1A-2555-4CA1-A742-52F596673E60}"/>
              </a:ext>
            </a:extLst>
          </p:cNvPr>
          <p:cNvPicPr>
            <a:picLocks noChangeAspect="1"/>
          </p:cNvPicPr>
          <p:nvPr>
            <p:custDataLst>
              <p:tags r:id="rId1"/>
            </p:custDataLst>
          </p:nvPr>
        </p:nvPicPr>
        <p:blipFill>
          <a:blip r:embed="rId5" cstate="print"/>
          <a:stretch>
            <a:fillRect/>
          </a:stretch>
        </p:blipFill>
        <p:spPr bwMode="auto">
          <a:xfrm>
            <a:off x="1315244" y="5924915"/>
            <a:ext cx="3143249" cy="491900"/>
          </a:xfrm>
          <a:prstGeom prst="rect">
            <a:avLst/>
          </a:prstGeom>
          <a:noFill/>
          <a:ln/>
          <a:effectLst/>
        </p:spPr>
      </p:pic>
      <p:pic>
        <p:nvPicPr>
          <p:cNvPr id="76" name="Picture 75" descr="TP_tmp.png">
            <a:extLst>
              <a:ext uri="{FF2B5EF4-FFF2-40B4-BE49-F238E27FC236}">
                <a16:creationId xmlns:a16="http://schemas.microsoft.com/office/drawing/2014/main" id="{A30B546D-18AD-4561-86FC-06C44687E357}"/>
              </a:ext>
            </a:extLst>
          </p:cNvPr>
          <p:cNvPicPr>
            <a:picLocks noChangeAspect="1"/>
          </p:cNvPicPr>
          <p:nvPr>
            <p:custDataLst>
              <p:tags r:id="rId2"/>
            </p:custDataLst>
          </p:nvPr>
        </p:nvPicPr>
        <p:blipFill>
          <a:blip r:embed="rId6" cstate="print"/>
          <a:stretch>
            <a:fillRect/>
          </a:stretch>
        </p:blipFill>
        <p:spPr bwMode="auto">
          <a:xfrm>
            <a:off x="7458867" y="5924915"/>
            <a:ext cx="3143251" cy="491900"/>
          </a:xfrm>
          <a:prstGeom prst="rect">
            <a:avLst/>
          </a:prstGeom>
          <a:noFill/>
          <a:ln/>
          <a:effectLst/>
        </p:spPr>
      </p:pic>
      <p:sp>
        <p:nvSpPr>
          <p:cNvPr id="18" name="TextBox 17">
            <a:extLst>
              <a:ext uri="{FF2B5EF4-FFF2-40B4-BE49-F238E27FC236}">
                <a16:creationId xmlns:a16="http://schemas.microsoft.com/office/drawing/2014/main" id="{97FA6B95-38DB-164F-A3BB-D53340EB840C}"/>
              </a:ext>
            </a:extLst>
          </p:cNvPr>
          <p:cNvSpPr txBox="1"/>
          <p:nvPr/>
        </p:nvSpPr>
        <p:spPr>
          <a:xfrm>
            <a:off x="6162805" y="1590805"/>
            <a:ext cx="184731" cy="307777"/>
          </a:xfrm>
          <a:prstGeom prst="rect">
            <a:avLst/>
          </a:prstGeom>
          <a:noFill/>
        </p:spPr>
        <p:txBody>
          <a:bodyPr wrap="none" rtlCol="0">
            <a:spAutoFit/>
          </a:bodyPr>
          <a:lstStyle/>
          <a:p>
            <a:endParaRPr lang="en-US" dirty="0"/>
          </a:p>
        </p:txBody>
      </p:sp>
      <p:sp>
        <p:nvSpPr>
          <p:cNvPr id="117" name="Rounded Rectangle 59">
            <a:extLst>
              <a:ext uri="{FF2B5EF4-FFF2-40B4-BE49-F238E27FC236}">
                <a16:creationId xmlns:a16="http://schemas.microsoft.com/office/drawing/2014/main" id="{D1FC192F-F2B3-DB4F-AA60-EB20B2A00134}"/>
              </a:ext>
            </a:extLst>
          </p:cNvPr>
          <p:cNvSpPr/>
          <p:nvPr/>
        </p:nvSpPr>
        <p:spPr>
          <a:xfrm>
            <a:off x="6260312" y="3693618"/>
            <a:ext cx="5262561" cy="2169928"/>
          </a:xfrm>
          <a:prstGeom prst="roundRect">
            <a:avLst/>
          </a:prstGeom>
          <a:solidFill>
            <a:srgbClr val="F6D7D9"/>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18" name="Content Placeholder 2">
            <a:extLst>
              <a:ext uri="{FF2B5EF4-FFF2-40B4-BE49-F238E27FC236}">
                <a16:creationId xmlns:a16="http://schemas.microsoft.com/office/drawing/2014/main" id="{0E2FAB55-9DBB-204F-8914-720EA7BBC647}"/>
              </a:ext>
            </a:extLst>
          </p:cNvPr>
          <p:cNvSpPr txBox="1">
            <a:spLocks/>
          </p:cNvSpPr>
          <p:nvPr/>
        </p:nvSpPr>
        <p:spPr bwMode="auto">
          <a:xfrm>
            <a:off x="6317463" y="3896818"/>
            <a:ext cx="5205410" cy="1974374"/>
          </a:xfrm>
          <a:prstGeom prst="rect">
            <a:avLst/>
          </a:prstGeom>
          <a:noFill/>
          <a:ln w="9525">
            <a:noFill/>
            <a:miter lim="800000"/>
            <a:headEnd/>
            <a:tailEnd/>
          </a:ln>
        </p:spPr>
        <p:txBody>
          <a:bodyPr vert="horz" wrap="square" lIns="68577" tIns="34289" rIns="68577" bIns="34289" numCol="1" anchor="t" anchorCtr="0" compatLnSpc="1">
            <a:prstTxWarp prst="textNoShape">
              <a:avLst/>
            </a:prstTxWarp>
          </a:bodyPr>
          <a:lstStyle/>
          <a:p>
            <a:pPr marL="257162" indent="-257162" defTabSz="685800" eaLnBrk="1" hangingPunct="1">
              <a:lnSpc>
                <a:spcPct val="80000"/>
              </a:lnSpc>
              <a:spcBef>
                <a:spcPts val="900"/>
              </a:spcBef>
              <a:buClr>
                <a:schemeClr val="accent2"/>
              </a:buClr>
              <a:defRPr/>
            </a:pPr>
            <a:r>
              <a:rPr lang="en-US" sz="1800" kern="0" dirty="0">
                <a:solidFill>
                  <a:srgbClr val="C00000"/>
                </a:solidFill>
                <a:latin typeface="Roboto Mono" panose="020B0604020202020204" charset="0"/>
                <a:ea typeface="Roboto Mono" panose="020B0604020202020204" charset="0"/>
                <a:cs typeface="+mn-cs"/>
              </a:rPr>
              <a:t>def min-value(state):</a:t>
            </a:r>
          </a:p>
          <a:p>
            <a:pPr marL="557185" lvl="1" indent="-214303" defTabSz="685800" eaLnBrk="1" hangingPunct="1">
              <a:lnSpc>
                <a:spcPct val="80000"/>
              </a:lnSpc>
              <a:spcBef>
                <a:spcPct val="20000"/>
              </a:spcBef>
              <a:buClr>
                <a:schemeClr val="tx1"/>
              </a:buClr>
              <a:defRPr/>
            </a:pPr>
            <a:r>
              <a:rPr lang="en-US" sz="1800" dirty="0">
                <a:latin typeface="Roboto Mono" panose="020B0604020202020204" charset="0"/>
                <a:ea typeface="Roboto Mono" panose="020B0604020202020204" charset="0"/>
              </a:rPr>
              <a:t>i</a:t>
            </a:r>
            <a:r>
              <a:rPr lang="en-US" sz="1800" kern="0" dirty="0">
                <a:latin typeface="Roboto Mono" panose="020B0604020202020204" charset="0"/>
                <a:ea typeface="Roboto Mono" panose="020B0604020202020204" charset="0"/>
              </a:rPr>
              <a:t>f the state is a terminal state:</a:t>
            </a:r>
          </a:p>
          <a:p>
            <a:pPr marL="557185" lvl="1" indent="-214303" defTabSz="685800" eaLnBrk="1" hangingPunct="1">
              <a:lnSpc>
                <a:spcPct val="80000"/>
              </a:lnSpc>
              <a:spcBef>
                <a:spcPct val="20000"/>
              </a:spcBef>
              <a:buClr>
                <a:schemeClr val="tx1"/>
              </a:buClr>
              <a:defRPr/>
            </a:pPr>
            <a:r>
              <a:rPr lang="en-US" sz="1800" dirty="0">
                <a:latin typeface="Roboto Mono" panose="020B0604020202020204" charset="0"/>
                <a:ea typeface="Roboto Mono" panose="020B0604020202020204" charset="0"/>
              </a:rPr>
              <a:t>		 return the state’s utility</a:t>
            </a:r>
            <a:endParaRPr lang="en-US" sz="1800" kern="0" dirty="0">
              <a:latin typeface="Roboto Mono" panose="020B0604020202020204" charset="0"/>
              <a:ea typeface="Roboto Mono" panose="020B0604020202020204" charset="0"/>
            </a:endParaRPr>
          </a:p>
          <a:p>
            <a:pPr marL="557185" lvl="1" indent="-214303" defTabSz="685800" eaLnBrk="1" hangingPunct="1">
              <a:lnSpc>
                <a:spcPct val="80000"/>
              </a:lnSpc>
              <a:spcBef>
                <a:spcPct val="20000"/>
              </a:spcBef>
              <a:buClr>
                <a:schemeClr val="tx1"/>
              </a:buClr>
              <a:defRPr/>
            </a:pPr>
            <a:r>
              <a:rPr lang="en-US" sz="1800" kern="0" dirty="0">
                <a:latin typeface="Roboto Mono" panose="020B0604020202020204" charset="0"/>
                <a:ea typeface="Roboto Mono" panose="020B0604020202020204" charset="0"/>
              </a:rPr>
              <a:t>initialize v = </a:t>
            </a:r>
            <a:r>
              <a:rPr lang="en-US" sz="1800" kern="0" dirty="0">
                <a:latin typeface="Roboto Mono" panose="020B0604020202020204" charset="0"/>
                <a:ea typeface="Roboto Mono" panose="020B0604020202020204" charset="0"/>
                <a:cs typeface="Times New Roman" pitchFamily="18" charset="0"/>
              </a:rPr>
              <a:t>+∞</a:t>
            </a:r>
          </a:p>
          <a:p>
            <a:pPr marL="557185" lvl="1" indent="-214303" defTabSz="685800" eaLnBrk="1" hangingPunct="1">
              <a:lnSpc>
                <a:spcPct val="80000"/>
              </a:lnSpc>
              <a:spcBef>
                <a:spcPct val="20000"/>
              </a:spcBef>
              <a:buClr>
                <a:schemeClr val="tx1"/>
              </a:buClr>
              <a:defRPr/>
            </a:pPr>
            <a:r>
              <a:rPr lang="en-US" sz="1800" b="1" kern="0" dirty="0">
                <a:latin typeface="Roboto Mono" panose="020B0604020202020204" charset="0"/>
                <a:ea typeface="Roboto Mono" panose="020B0604020202020204" charset="0"/>
              </a:rPr>
              <a:t>for each successor of state:</a:t>
            </a:r>
          </a:p>
          <a:p>
            <a:pPr marL="857207" lvl="2" indent="-171442" defTabSz="685800" eaLnBrk="1" hangingPunct="1">
              <a:lnSpc>
                <a:spcPct val="80000"/>
              </a:lnSpc>
              <a:spcBef>
                <a:spcPct val="20000"/>
              </a:spcBef>
              <a:buClr>
                <a:schemeClr val="accent2"/>
              </a:buClr>
              <a:defRPr/>
            </a:pPr>
            <a:r>
              <a:rPr lang="en-US" sz="1800" kern="0" dirty="0">
                <a:latin typeface="Roboto Mono" panose="020B0604020202020204" charset="0"/>
                <a:ea typeface="Roboto Mono" panose="020B0604020202020204" charset="0"/>
              </a:rPr>
              <a:t>v = min(v, </a:t>
            </a:r>
            <a:r>
              <a:rPr lang="en-US" sz="1800" kern="0" dirty="0">
                <a:solidFill>
                  <a:srgbClr val="0070C0"/>
                </a:solidFill>
                <a:latin typeface="Roboto Mono" panose="020B0604020202020204" charset="0"/>
                <a:ea typeface="Roboto Mono" panose="020B0604020202020204" charset="0"/>
              </a:rPr>
              <a:t>max-value(successor)</a:t>
            </a:r>
            <a:r>
              <a:rPr lang="en-US" sz="1800" kern="0" dirty="0">
                <a:latin typeface="Roboto Mono" panose="020B0604020202020204" charset="0"/>
                <a:ea typeface="Roboto Mono" panose="020B0604020202020204" charset="0"/>
              </a:rPr>
              <a:t>)</a:t>
            </a:r>
          </a:p>
          <a:p>
            <a:pPr marL="557185" lvl="1" indent="-214303" defTabSz="685800" eaLnBrk="1" hangingPunct="1">
              <a:lnSpc>
                <a:spcPct val="80000"/>
              </a:lnSpc>
              <a:spcBef>
                <a:spcPct val="20000"/>
              </a:spcBef>
              <a:buClr>
                <a:schemeClr val="tx1"/>
              </a:buClr>
              <a:defRPr/>
            </a:pPr>
            <a:r>
              <a:rPr lang="en-US" sz="1800" kern="0" dirty="0">
                <a:latin typeface="Roboto Mono" panose="020B0604020202020204" charset="0"/>
                <a:ea typeface="Roboto Mono" panose="020B0604020202020204" charset="0"/>
              </a:rPr>
              <a:t>return v</a:t>
            </a:r>
          </a:p>
        </p:txBody>
      </p:sp>
      <p:sp>
        <p:nvSpPr>
          <p:cNvPr id="55" name="Rectangle 54">
            <a:extLst>
              <a:ext uri="{FF2B5EF4-FFF2-40B4-BE49-F238E27FC236}">
                <a16:creationId xmlns:a16="http://schemas.microsoft.com/office/drawing/2014/main" id="{57B21973-64B2-0742-8D01-54B4212A8EE6}"/>
              </a:ext>
            </a:extLst>
          </p:cNvPr>
          <p:cNvSpPr/>
          <p:nvPr/>
        </p:nvSpPr>
        <p:spPr>
          <a:xfrm>
            <a:off x="9150" y="3560429"/>
            <a:ext cx="6236870" cy="2811394"/>
          </a:xfrm>
          <a:prstGeom prst="rect">
            <a:avLst/>
          </a:prstGeom>
          <a:solidFill>
            <a:schemeClr val="bg1">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AutoShape 6">
            <a:extLst>
              <a:ext uri="{FF2B5EF4-FFF2-40B4-BE49-F238E27FC236}">
                <a16:creationId xmlns:a16="http://schemas.microsoft.com/office/drawing/2014/main" id="{05349203-CB67-5C4A-B0EC-246ED83E1B0A}"/>
              </a:ext>
            </a:extLst>
          </p:cNvPr>
          <p:cNvSpPr>
            <a:spLocks noChangeArrowheads="1"/>
          </p:cNvSpPr>
          <p:nvPr/>
        </p:nvSpPr>
        <p:spPr bwMode="auto">
          <a:xfrm flipV="1">
            <a:off x="3315494" y="2103965"/>
            <a:ext cx="381000" cy="330902"/>
          </a:xfrm>
          <a:prstGeom prst="triangle">
            <a:avLst>
              <a:gd name="adj" fmla="val 50000"/>
            </a:avLst>
          </a:prstGeom>
          <a:solidFill>
            <a:srgbClr val="FF9A99"/>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cxnSp>
        <p:nvCxnSpPr>
          <p:cNvPr id="15" name="AutoShape 7">
            <a:extLst>
              <a:ext uri="{FF2B5EF4-FFF2-40B4-BE49-F238E27FC236}">
                <a16:creationId xmlns:a16="http://schemas.microsoft.com/office/drawing/2014/main" id="{C6C3AF7C-5779-ED49-8CCE-0B7DB7D74164}"/>
              </a:ext>
            </a:extLst>
          </p:cNvPr>
          <p:cNvCxnSpPr>
            <a:cxnSpLocks noChangeShapeType="1"/>
            <a:endCxn id="14" idx="3"/>
          </p:cNvCxnSpPr>
          <p:nvPr/>
        </p:nvCxnSpPr>
        <p:spPr bwMode="auto">
          <a:xfrm flipH="1">
            <a:off x="3505994" y="1496654"/>
            <a:ext cx="2286000" cy="607311"/>
          </a:xfrm>
          <a:prstGeom prst="straightConnector1">
            <a:avLst/>
          </a:prstGeom>
          <a:noFill/>
          <a:ln w="12700">
            <a:solidFill>
              <a:schemeClr val="tx1"/>
            </a:solidFill>
            <a:round/>
            <a:headEnd/>
            <a:tailEnd type="triangle" w="med" len="med"/>
          </a:ln>
        </p:spPr>
      </p:cxnSp>
      <p:sp>
        <p:nvSpPr>
          <p:cNvPr id="16" name="AutoShape 20">
            <a:extLst>
              <a:ext uri="{FF2B5EF4-FFF2-40B4-BE49-F238E27FC236}">
                <a16:creationId xmlns:a16="http://schemas.microsoft.com/office/drawing/2014/main" id="{6C65CC3C-F8B4-774F-9011-5FAFD965A4F2}"/>
              </a:ext>
            </a:extLst>
          </p:cNvPr>
          <p:cNvSpPr>
            <a:spLocks noChangeArrowheads="1"/>
          </p:cNvSpPr>
          <p:nvPr/>
        </p:nvSpPr>
        <p:spPr bwMode="auto">
          <a:xfrm flipV="1">
            <a:off x="5601494" y="2103965"/>
            <a:ext cx="381000" cy="318998"/>
          </a:xfrm>
          <a:prstGeom prst="triangle">
            <a:avLst>
              <a:gd name="adj" fmla="val 50000"/>
            </a:avLst>
          </a:prstGeom>
          <a:solidFill>
            <a:srgbClr val="FF9A99"/>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sp>
        <p:nvSpPr>
          <p:cNvPr id="17" name="AutoShape 26">
            <a:extLst>
              <a:ext uri="{FF2B5EF4-FFF2-40B4-BE49-F238E27FC236}">
                <a16:creationId xmlns:a16="http://schemas.microsoft.com/office/drawing/2014/main" id="{A457A0C3-CD44-6740-8065-68055CB3C4BB}"/>
              </a:ext>
            </a:extLst>
          </p:cNvPr>
          <p:cNvSpPr>
            <a:spLocks noChangeArrowheads="1"/>
          </p:cNvSpPr>
          <p:nvPr/>
        </p:nvSpPr>
        <p:spPr bwMode="auto">
          <a:xfrm flipV="1">
            <a:off x="7887493" y="2103965"/>
            <a:ext cx="381000" cy="330902"/>
          </a:xfrm>
          <a:prstGeom prst="triangle">
            <a:avLst>
              <a:gd name="adj" fmla="val 50000"/>
            </a:avLst>
          </a:prstGeom>
          <a:solidFill>
            <a:srgbClr val="FF9A99"/>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cxnSp>
        <p:nvCxnSpPr>
          <p:cNvPr id="19" name="AutoShape 27">
            <a:extLst>
              <a:ext uri="{FF2B5EF4-FFF2-40B4-BE49-F238E27FC236}">
                <a16:creationId xmlns:a16="http://schemas.microsoft.com/office/drawing/2014/main" id="{C7CC236B-543C-D942-8659-0352BFC5A796}"/>
              </a:ext>
            </a:extLst>
          </p:cNvPr>
          <p:cNvCxnSpPr>
            <a:cxnSpLocks noChangeShapeType="1"/>
          </p:cNvCxnSpPr>
          <p:nvPr/>
        </p:nvCxnSpPr>
        <p:spPr bwMode="auto">
          <a:xfrm>
            <a:off x="5791994" y="1496654"/>
            <a:ext cx="2285999" cy="607311"/>
          </a:xfrm>
          <a:prstGeom prst="straightConnector1">
            <a:avLst/>
          </a:prstGeom>
          <a:noFill/>
          <a:ln w="12700">
            <a:solidFill>
              <a:schemeClr val="tx1"/>
            </a:solidFill>
            <a:round/>
            <a:headEnd/>
            <a:tailEnd type="triangle" w="med" len="med"/>
          </a:ln>
        </p:spPr>
      </p:cxnSp>
      <p:cxnSp>
        <p:nvCxnSpPr>
          <p:cNvPr id="20" name="AutoShape 21">
            <a:extLst>
              <a:ext uri="{FF2B5EF4-FFF2-40B4-BE49-F238E27FC236}">
                <a16:creationId xmlns:a16="http://schemas.microsoft.com/office/drawing/2014/main" id="{D9CEADC8-9233-8445-892F-C26556BA5645}"/>
              </a:ext>
            </a:extLst>
          </p:cNvPr>
          <p:cNvCxnSpPr>
            <a:cxnSpLocks noChangeShapeType="1"/>
          </p:cNvCxnSpPr>
          <p:nvPr/>
        </p:nvCxnSpPr>
        <p:spPr bwMode="auto">
          <a:xfrm>
            <a:off x="5791994" y="1496654"/>
            <a:ext cx="0" cy="607311"/>
          </a:xfrm>
          <a:prstGeom prst="straightConnector1">
            <a:avLst/>
          </a:prstGeom>
          <a:noFill/>
          <a:ln w="12700">
            <a:solidFill>
              <a:schemeClr val="tx1"/>
            </a:solidFill>
            <a:round/>
            <a:headEnd/>
            <a:tailEnd type="triangle" w="med" len="med"/>
          </a:ln>
        </p:spPr>
      </p:cxnSp>
      <p:cxnSp>
        <p:nvCxnSpPr>
          <p:cNvPr id="22" name="AutoShape 17">
            <a:extLst>
              <a:ext uri="{FF2B5EF4-FFF2-40B4-BE49-F238E27FC236}">
                <a16:creationId xmlns:a16="http://schemas.microsoft.com/office/drawing/2014/main" id="{3905C521-00EC-7547-A286-2F50E926FA6E}"/>
              </a:ext>
            </a:extLst>
          </p:cNvPr>
          <p:cNvCxnSpPr>
            <a:cxnSpLocks noChangeShapeType="1"/>
          </p:cNvCxnSpPr>
          <p:nvPr/>
        </p:nvCxnSpPr>
        <p:spPr bwMode="auto">
          <a:xfrm>
            <a:off x="3505994" y="2434867"/>
            <a:ext cx="761999" cy="616743"/>
          </a:xfrm>
          <a:prstGeom prst="straightConnector1">
            <a:avLst/>
          </a:prstGeom>
          <a:noFill/>
          <a:ln w="12700">
            <a:solidFill>
              <a:schemeClr val="tx1"/>
            </a:solidFill>
            <a:round/>
            <a:headEnd/>
            <a:tailEnd type="triangle" w="med" len="med"/>
          </a:ln>
        </p:spPr>
      </p:cxnSp>
      <p:cxnSp>
        <p:nvCxnSpPr>
          <p:cNvPr id="23" name="AutoShape 9">
            <a:extLst>
              <a:ext uri="{FF2B5EF4-FFF2-40B4-BE49-F238E27FC236}">
                <a16:creationId xmlns:a16="http://schemas.microsoft.com/office/drawing/2014/main" id="{2406BD59-3DEA-714A-9355-A9254C7411CB}"/>
              </a:ext>
            </a:extLst>
          </p:cNvPr>
          <p:cNvCxnSpPr>
            <a:cxnSpLocks noChangeShapeType="1"/>
          </p:cNvCxnSpPr>
          <p:nvPr/>
        </p:nvCxnSpPr>
        <p:spPr bwMode="auto">
          <a:xfrm flipH="1">
            <a:off x="2743996" y="2434867"/>
            <a:ext cx="761998" cy="616746"/>
          </a:xfrm>
          <a:prstGeom prst="straightConnector1">
            <a:avLst/>
          </a:prstGeom>
          <a:noFill/>
          <a:ln w="12700">
            <a:solidFill>
              <a:schemeClr val="tx1"/>
            </a:solidFill>
            <a:round/>
            <a:headEnd/>
            <a:tailEnd type="triangle" w="med" len="med"/>
          </a:ln>
        </p:spPr>
      </p:cxnSp>
      <p:sp>
        <p:nvSpPr>
          <p:cNvPr id="24" name="Rectangle 7">
            <a:extLst>
              <a:ext uri="{FF2B5EF4-FFF2-40B4-BE49-F238E27FC236}">
                <a16:creationId xmlns:a16="http://schemas.microsoft.com/office/drawing/2014/main" id="{DC90F633-5E86-2D46-BEA4-7F279854AC24}"/>
              </a:ext>
            </a:extLst>
          </p:cNvPr>
          <p:cNvSpPr>
            <a:spLocks noChangeArrowheads="1"/>
          </p:cNvSpPr>
          <p:nvPr/>
        </p:nvSpPr>
        <p:spPr bwMode="auto">
          <a:xfrm>
            <a:off x="3313909" y="3101711"/>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8</a:t>
            </a:r>
          </a:p>
        </p:txBody>
      </p:sp>
      <p:sp>
        <p:nvSpPr>
          <p:cNvPr id="25" name="Rectangle 7">
            <a:extLst>
              <a:ext uri="{FF2B5EF4-FFF2-40B4-BE49-F238E27FC236}">
                <a16:creationId xmlns:a16="http://schemas.microsoft.com/office/drawing/2014/main" id="{4A8D2FD8-AAAE-8941-98D1-3B5D3C53449B}"/>
              </a:ext>
            </a:extLst>
          </p:cNvPr>
          <p:cNvSpPr>
            <a:spLocks noChangeArrowheads="1"/>
          </p:cNvSpPr>
          <p:nvPr/>
        </p:nvSpPr>
        <p:spPr bwMode="auto">
          <a:xfrm>
            <a:off x="4075909" y="3101711"/>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12</a:t>
            </a:r>
          </a:p>
        </p:txBody>
      </p:sp>
      <p:sp>
        <p:nvSpPr>
          <p:cNvPr id="26" name="Rectangle 7">
            <a:extLst>
              <a:ext uri="{FF2B5EF4-FFF2-40B4-BE49-F238E27FC236}">
                <a16:creationId xmlns:a16="http://schemas.microsoft.com/office/drawing/2014/main" id="{8CFEC7EC-3381-6B42-B374-924BB123DD9D}"/>
              </a:ext>
            </a:extLst>
          </p:cNvPr>
          <p:cNvSpPr>
            <a:spLocks noChangeArrowheads="1"/>
          </p:cNvSpPr>
          <p:nvPr/>
        </p:nvSpPr>
        <p:spPr bwMode="auto">
          <a:xfrm>
            <a:off x="2551909" y="3101711"/>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3</a:t>
            </a:r>
          </a:p>
        </p:txBody>
      </p:sp>
      <p:cxnSp>
        <p:nvCxnSpPr>
          <p:cNvPr id="27" name="AutoShape 13">
            <a:extLst>
              <a:ext uri="{FF2B5EF4-FFF2-40B4-BE49-F238E27FC236}">
                <a16:creationId xmlns:a16="http://schemas.microsoft.com/office/drawing/2014/main" id="{D84C5290-A15F-FD48-A9DF-48DCD9312DA2}"/>
              </a:ext>
            </a:extLst>
          </p:cNvPr>
          <p:cNvCxnSpPr>
            <a:cxnSpLocks noChangeShapeType="1"/>
          </p:cNvCxnSpPr>
          <p:nvPr/>
        </p:nvCxnSpPr>
        <p:spPr bwMode="auto">
          <a:xfrm>
            <a:off x="3505994" y="2434867"/>
            <a:ext cx="1" cy="604837"/>
          </a:xfrm>
          <a:prstGeom prst="straightConnector1">
            <a:avLst/>
          </a:prstGeom>
          <a:noFill/>
          <a:ln w="12700">
            <a:solidFill>
              <a:schemeClr val="tx1"/>
            </a:solidFill>
            <a:round/>
            <a:headEnd/>
            <a:tailEnd type="triangle" w="med" len="med"/>
          </a:ln>
        </p:spPr>
      </p:cxnSp>
      <p:sp>
        <p:nvSpPr>
          <p:cNvPr id="2" name="Rectangle 1">
            <a:extLst>
              <a:ext uri="{FF2B5EF4-FFF2-40B4-BE49-F238E27FC236}">
                <a16:creationId xmlns:a16="http://schemas.microsoft.com/office/drawing/2014/main" id="{017492CB-DE08-9D44-903D-AFBF313FB495}"/>
              </a:ext>
            </a:extLst>
          </p:cNvPr>
          <p:cNvSpPr/>
          <p:nvPr/>
        </p:nvSpPr>
        <p:spPr>
          <a:xfrm>
            <a:off x="2932986" y="2076992"/>
            <a:ext cx="287258" cy="307777"/>
          </a:xfrm>
          <a:prstGeom prst="rect">
            <a:avLst/>
          </a:prstGeom>
        </p:spPr>
        <p:txBody>
          <a:bodyPr wrap="none">
            <a:spAutoFit/>
          </a:bodyPr>
          <a:lstStyle/>
          <a:p>
            <a:pPr algn="ctr"/>
            <a:r>
              <a:rPr lang="en-US" dirty="0">
                <a:latin typeface="Open Sans" panose="020B0604020202020204" charset="0"/>
                <a:ea typeface="Open Sans" panose="020B0604020202020204" charset="0"/>
                <a:cs typeface="Open Sans" panose="020B0604020202020204" charset="0"/>
              </a:rPr>
              <a:t>3</a:t>
            </a:r>
          </a:p>
        </p:txBody>
      </p:sp>
      <p:sp>
        <p:nvSpPr>
          <p:cNvPr id="28" name="Rectangle 27">
            <a:extLst>
              <a:ext uri="{FF2B5EF4-FFF2-40B4-BE49-F238E27FC236}">
                <a16:creationId xmlns:a16="http://schemas.microsoft.com/office/drawing/2014/main" id="{8F79DF5E-42C8-D943-9296-920EFA174DA8}"/>
              </a:ext>
            </a:extLst>
          </p:cNvPr>
          <p:cNvSpPr/>
          <p:nvPr/>
        </p:nvSpPr>
        <p:spPr>
          <a:xfrm>
            <a:off x="5314236" y="1137177"/>
            <a:ext cx="287258" cy="307777"/>
          </a:xfrm>
          <a:prstGeom prst="rect">
            <a:avLst/>
          </a:prstGeom>
        </p:spPr>
        <p:txBody>
          <a:bodyPr wrap="none">
            <a:spAutoFit/>
          </a:bodyPr>
          <a:lstStyle/>
          <a:p>
            <a:pPr algn="ctr"/>
            <a:r>
              <a:rPr lang="en-US" dirty="0">
                <a:latin typeface="Open Sans" panose="020B0604020202020204" charset="0"/>
                <a:ea typeface="Open Sans" panose="020B0604020202020204" charset="0"/>
                <a:cs typeface="Open Sans" panose="020B0604020202020204" charset="0"/>
              </a:rPr>
              <a:t>3</a:t>
            </a:r>
          </a:p>
        </p:txBody>
      </p:sp>
      <p:sp>
        <p:nvSpPr>
          <p:cNvPr id="29" name="Rectangle 28">
            <a:extLst>
              <a:ext uri="{FF2B5EF4-FFF2-40B4-BE49-F238E27FC236}">
                <a16:creationId xmlns:a16="http://schemas.microsoft.com/office/drawing/2014/main" id="{F9F67712-4945-4142-82B2-FAC149395C3A}"/>
              </a:ext>
            </a:extLst>
          </p:cNvPr>
          <p:cNvSpPr/>
          <p:nvPr/>
        </p:nvSpPr>
        <p:spPr>
          <a:xfrm>
            <a:off x="5143491" y="2091433"/>
            <a:ext cx="399468" cy="307777"/>
          </a:xfrm>
          <a:prstGeom prst="rect">
            <a:avLst/>
          </a:prstGeom>
        </p:spPr>
        <p:txBody>
          <a:bodyPr wrap="none">
            <a:spAutoFit/>
          </a:bodyPr>
          <a:lstStyle/>
          <a:p>
            <a:r>
              <a:rPr lang="en-US" dirty="0">
                <a:latin typeface="Roboto Mono" panose="020B0604020202020204" charset="0"/>
                <a:ea typeface="Roboto Mono" panose="020B0604020202020204" charset="0"/>
                <a:cs typeface="Times New Roman" pitchFamily="18" charset="0"/>
              </a:rPr>
              <a:t>+∞</a:t>
            </a:r>
            <a:endParaRPr lang="en-US" dirty="0"/>
          </a:p>
        </p:txBody>
      </p:sp>
      <p:cxnSp>
        <p:nvCxnSpPr>
          <p:cNvPr id="30" name="AutoShape 17">
            <a:extLst>
              <a:ext uri="{FF2B5EF4-FFF2-40B4-BE49-F238E27FC236}">
                <a16:creationId xmlns:a16="http://schemas.microsoft.com/office/drawing/2014/main" id="{FD64EC14-5D6B-E542-9094-49F4B12E8EAB}"/>
              </a:ext>
            </a:extLst>
          </p:cNvPr>
          <p:cNvCxnSpPr>
            <a:cxnSpLocks noChangeShapeType="1"/>
          </p:cNvCxnSpPr>
          <p:nvPr/>
        </p:nvCxnSpPr>
        <p:spPr bwMode="auto">
          <a:xfrm>
            <a:off x="5791987" y="2446021"/>
            <a:ext cx="761999" cy="616743"/>
          </a:xfrm>
          <a:prstGeom prst="straightConnector1">
            <a:avLst/>
          </a:prstGeom>
          <a:noFill/>
          <a:ln w="12700">
            <a:solidFill>
              <a:schemeClr val="tx1"/>
            </a:solidFill>
            <a:round/>
            <a:headEnd/>
            <a:tailEnd type="triangle" w="med" len="med"/>
          </a:ln>
        </p:spPr>
      </p:cxnSp>
      <p:cxnSp>
        <p:nvCxnSpPr>
          <p:cNvPr id="31" name="AutoShape 9">
            <a:extLst>
              <a:ext uri="{FF2B5EF4-FFF2-40B4-BE49-F238E27FC236}">
                <a16:creationId xmlns:a16="http://schemas.microsoft.com/office/drawing/2014/main" id="{58063A8E-CAC7-444E-A6B4-B8F666F47522}"/>
              </a:ext>
            </a:extLst>
          </p:cNvPr>
          <p:cNvCxnSpPr>
            <a:cxnSpLocks noChangeShapeType="1"/>
          </p:cNvCxnSpPr>
          <p:nvPr/>
        </p:nvCxnSpPr>
        <p:spPr bwMode="auto">
          <a:xfrm flipH="1">
            <a:off x="5029989" y="2446021"/>
            <a:ext cx="761998" cy="616746"/>
          </a:xfrm>
          <a:prstGeom prst="straightConnector1">
            <a:avLst/>
          </a:prstGeom>
          <a:noFill/>
          <a:ln w="12700">
            <a:solidFill>
              <a:schemeClr val="tx1"/>
            </a:solidFill>
            <a:round/>
            <a:headEnd/>
            <a:tailEnd type="triangle" w="med" len="med"/>
          </a:ln>
        </p:spPr>
      </p:cxnSp>
      <p:sp>
        <p:nvSpPr>
          <p:cNvPr id="32" name="Rectangle 7">
            <a:extLst>
              <a:ext uri="{FF2B5EF4-FFF2-40B4-BE49-F238E27FC236}">
                <a16:creationId xmlns:a16="http://schemas.microsoft.com/office/drawing/2014/main" id="{3F2AFCAB-E24A-C24D-81CC-632B8C607D60}"/>
              </a:ext>
            </a:extLst>
          </p:cNvPr>
          <p:cNvSpPr>
            <a:spLocks noChangeArrowheads="1"/>
          </p:cNvSpPr>
          <p:nvPr/>
        </p:nvSpPr>
        <p:spPr bwMode="auto">
          <a:xfrm>
            <a:off x="5599902" y="3112865"/>
            <a:ext cx="384174" cy="330902"/>
          </a:xfrm>
          <a:prstGeom prst="rect">
            <a:avLst/>
          </a:prstGeom>
          <a:solidFill>
            <a:srgbClr val="BD92DE"/>
          </a:solidFill>
          <a:ln w="9525">
            <a:solidFill>
              <a:schemeClr val="tx1"/>
            </a:solidFill>
            <a:miter lim="800000"/>
            <a:headEnd/>
            <a:tailEnd/>
          </a:ln>
        </p:spPr>
        <p:txBody>
          <a:bodyPr wrap="none" anchor="ctr"/>
          <a:lstStyle/>
          <a:p>
            <a:pPr algn="ctr"/>
            <a:endParaRPr lang="en-US" sz="1800" dirty="0">
              <a:latin typeface="Open Sans" panose="020B0604020202020204" charset="0"/>
              <a:ea typeface="Open Sans" panose="020B0604020202020204" charset="0"/>
              <a:cs typeface="Open Sans" panose="020B0604020202020204" charset="0"/>
            </a:endParaRPr>
          </a:p>
        </p:txBody>
      </p:sp>
      <p:sp>
        <p:nvSpPr>
          <p:cNvPr id="33" name="Rectangle 7">
            <a:extLst>
              <a:ext uri="{FF2B5EF4-FFF2-40B4-BE49-F238E27FC236}">
                <a16:creationId xmlns:a16="http://schemas.microsoft.com/office/drawing/2014/main" id="{3F5A2AC6-92B6-9646-9701-0CB78E2A0664}"/>
              </a:ext>
            </a:extLst>
          </p:cNvPr>
          <p:cNvSpPr>
            <a:spLocks noChangeArrowheads="1"/>
          </p:cNvSpPr>
          <p:nvPr/>
        </p:nvSpPr>
        <p:spPr bwMode="auto">
          <a:xfrm>
            <a:off x="6361902" y="3112865"/>
            <a:ext cx="384174" cy="330902"/>
          </a:xfrm>
          <a:prstGeom prst="rect">
            <a:avLst/>
          </a:prstGeom>
          <a:solidFill>
            <a:srgbClr val="BD92DE"/>
          </a:solidFill>
          <a:ln w="9525">
            <a:solidFill>
              <a:schemeClr val="tx1"/>
            </a:solidFill>
            <a:miter lim="800000"/>
            <a:headEnd/>
            <a:tailEnd/>
          </a:ln>
        </p:spPr>
        <p:txBody>
          <a:bodyPr wrap="none" anchor="ctr"/>
          <a:lstStyle/>
          <a:p>
            <a:pPr algn="ctr"/>
            <a:endParaRPr lang="en-US" sz="1800" dirty="0">
              <a:latin typeface="Open Sans" panose="020B0604020202020204" charset="0"/>
              <a:ea typeface="Open Sans" panose="020B0604020202020204" charset="0"/>
              <a:cs typeface="Open Sans" panose="020B0604020202020204" charset="0"/>
            </a:endParaRPr>
          </a:p>
        </p:txBody>
      </p:sp>
      <p:sp>
        <p:nvSpPr>
          <p:cNvPr id="35" name="Rectangle 7">
            <a:extLst>
              <a:ext uri="{FF2B5EF4-FFF2-40B4-BE49-F238E27FC236}">
                <a16:creationId xmlns:a16="http://schemas.microsoft.com/office/drawing/2014/main" id="{2240DC77-1B6F-DC42-BDB7-A9C274EAEB97}"/>
              </a:ext>
            </a:extLst>
          </p:cNvPr>
          <p:cNvSpPr>
            <a:spLocks noChangeArrowheads="1"/>
          </p:cNvSpPr>
          <p:nvPr/>
        </p:nvSpPr>
        <p:spPr bwMode="auto">
          <a:xfrm>
            <a:off x="4837902" y="3112865"/>
            <a:ext cx="384174" cy="330902"/>
          </a:xfrm>
          <a:prstGeom prst="rect">
            <a:avLst/>
          </a:prstGeom>
          <a:solidFill>
            <a:srgbClr val="BD92DE"/>
          </a:solidFill>
          <a:ln w="9525">
            <a:solidFill>
              <a:schemeClr val="tx1"/>
            </a:solidFill>
            <a:miter lim="800000"/>
            <a:headEnd/>
            <a:tailEnd/>
          </a:ln>
        </p:spPr>
        <p:txBody>
          <a:bodyPr wrap="none" anchor="ctr"/>
          <a:lstStyle/>
          <a:p>
            <a:pPr algn="ctr"/>
            <a:endParaRPr lang="en-US" sz="1800" dirty="0">
              <a:latin typeface="Open Sans" panose="020B0604020202020204" charset="0"/>
              <a:ea typeface="Open Sans" panose="020B0604020202020204" charset="0"/>
              <a:cs typeface="Open Sans" panose="020B0604020202020204" charset="0"/>
            </a:endParaRPr>
          </a:p>
        </p:txBody>
      </p:sp>
      <p:cxnSp>
        <p:nvCxnSpPr>
          <p:cNvPr id="36" name="AutoShape 13">
            <a:extLst>
              <a:ext uri="{FF2B5EF4-FFF2-40B4-BE49-F238E27FC236}">
                <a16:creationId xmlns:a16="http://schemas.microsoft.com/office/drawing/2014/main" id="{079C1C4B-0596-2F4E-A2D9-68BC53160ABF}"/>
              </a:ext>
            </a:extLst>
          </p:cNvPr>
          <p:cNvCxnSpPr>
            <a:cxnSpLocks noChangeShapeType="1"/>
          </p:cNvCxnSpPr>
          <p:nvPr/>
        </p:nvCxnSpPr>
        <p:spPr bwMode="auto">
          <a:xfrm>
            <a:off x="5791987" y="2446021"/>
            <a:ext cx="1" cy="604837"/>
          </a:xfrm>
          <a:prstGeom prst="straightConnector1">
            <a:avLst/>
          </a:prstGeom>
          <a:noFill/>
          <a:ln w="12700">
            <a:solidFill>
              <a:schemeClr val="tx1"/>
            </a:solidFill>
            <a:round/>
            <a:headEnd/>
            <a:tailEnd type="triangle" w="med" len="med"/>
          </a:ln>
        </p:spPr>
      </p:cxnSp>
    </p:spTree>
    <p:extLst>
      <p:ext uri="{BB962C8B-B14F-4D97-AF65-F5344CB8AC3E}">
        <p14:creationId xmlns:p14="http://schemas.microsoft.com/office/powerpoint/2010/main" val="83381286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116" name="Content Placeholder 2">
            <a:extLst>
              <a:ext uri="{FF2B5EF4-FFF2-40B4-BE49-F238E27FC236}">
                <a16:creationId xmlns:a16="http://schemas.microsoft.com/office/drawing/2014/main" id="{1A0EBC81-D24D-B942-AB58-A4FD3979981F}"/>
              </a:ext>
            </a:extLst>
          </p:cNvPr>
          <p:cNvSpPr txBox="1">
            <a:spLocks/>
          </p:cNvSpPr>
          <p:nvPr/>
        </p:nvSpPr>
        <p:spPr bwMode="auto">
          <a:xfrm>
            <a:off x="226219" y="3653883"/>
            <a:ext cx="5262559" cy="2247425"/>
          </a:xfrm>
          <a:prstGeom prst="rect">
            <a:avLst/>
          </a:prstGeom>
          <a:noFill/>
          <a:ln w="9525">
            <a:noFill/>
            <a:miter lim="800000"/>
            <a:headEnd/>
            <a:tailEnd/>
          </a:ln>
        </p:spPr>
        <p:txBody>
          <a:bodyPr vert="horz" wrap="square" lIns="68577" tIns="34289" rIns="68577" bIns="34289" numCol="1" anchor="t" anchorCtr="0" compatLnSpc="1">
            <a:prstTxWarp prst="textNoShape">
              <a:avLst/>
            </a:prstTxWarp>
          </a:bodyPr>
          <a:lstStyle/>
          <a:p>
            <a:pPr marL="257162" indent="-257162" defTabSz="685800" eaLnBrk="1" hangingPunct="1">
              <a:lnSpc>
                <a:spcPct val="80000"/>
              </a:lnSpc>
              <a:spcBef>
                <a:spcPts val="900"/>
              </a:spcBef>
              <a:buClr>
                <a:schemeClr val="accent2"/>
              </a:buClr>
              <a:defRPr/>
            </a:pPr>
            <a:endParaRPr lang="en-US" sz="825" kern="0" dirty="0">
              <a:solidFill>
                <a:srgbClr val="00B0F0"/>
              </a:solidFill>
              <a:latin typeface="Roboto Mono" panose="020B0604020202020204" charset="0"/>
              <a:ea typeface="Roboto Mono" panose="020B0604020202020204" charset="0"/>
              <a:cs typeface="+mn-cs"/>
            </a:endParaRPr>
          </a:p>
          <a:p>
            <a:pPr marL="257162" indent="-257162" defTabSz="685800" eaLnBrk="1" hangingPunct="1">
              <a:lnSpc>
                <a:spcPct val="80000"/>
              </a:lnSpc>
              <a:spcBef>
                <a:spcPts val="900"/>
              </a:spcBef>
              <a:buClr>
                <a:schemeClr val="accent2"/>
              </a:buClr>
              <a:defRPr/>
            </a:pPr>
            <a:r>
              <a:rPr lang="en-US" sz="1800" kern="0" dirty="0">
                <a:solidFill>
                  <a:srgbClr val="0070C0"/>
                </a:solidFill>
                <a:latin typeface="Roboto Mono" panose="020B0604020202020204" charset="0"/>
                <a:ea typeface="Roboto Mono" panose="020B0604020202020204" charset="0"/>
                <a:cs typeface="+mn-cs"/>
              </a:rPr>
              <a:t>def max-value(state):</a:t>
            </a:r>
          </a:p>
          <a:p>
            <a:pPr marL="557185" lvl="1" indent="-214303" defTabSz="685800" eaLnBrk="1" hangingPunct="1">
              <a:lnSpc>
                <a:spcPct val="80000"/>
              </a:lnSpc>
              <a:spcBef>
                <a:spcPct val="20000"/>
              </a:spcBef>
              <a:buClr>
                <a:schemeClr val="tx1"/>
              </a:buClr>
              <a:defRPr/>
            </a:pPr>
            <a:r>
              <a:rPr lang="en-US" sz="1800" dirty="0">
                <a:latin typeface="Roboto Mono" panose="020B0604020202020204" charset="0"/>
                <a:ea typeface="Roboto Mono" panose="020B0604020202020204" charset="0"/>
              </a:rPr>
              <a:t>i</a:t>
            </a:r>
            <a:r>
              <a:rPr lang="en-US" sz="1800" kern="0" dirty="0">
                <a:latin typeface="Roboto Mono" panose="020B0604020202020204" charset="0"/>
                <a:ea typeface="Roboto Mono" panose="020B0604020202020204" charset="0"/>
              </a:rPr>
              <a:t>f the state is a terminal state:</a:t>
            </a:r>
          </a:p>
          <a:p>
            <a:pPr marL="557185" lvl="1" indent="-214303" defTabSz="685800" eaLnBrk="1" hangingPunct="1">
              <a:lnSpc>
                <a:spcPct val="80000"/>
              </a:lnSpc>
              <a:spcBef>
                <a:spcPct val="20000"/>
              </a:spcBef>
              <a:buClr>
                <a:schemeClr val="tx1"/>
              </a:buClr>
              <a:defRPr/>
            </a:pPr>
            <a:r>
              <a:rPr lang="en-US" sz="1800" dirty="0">
                <a:latin typeface="Roboto Mono" panose="020B0604020202020204" charset="0"/>
                <a:ea typeface="Roboto Mono" panose="020B0604020202020204" charset="0"/>
              </a:rPr>
              <a:t>		 return the state’s utility</a:t>
            </a:r>
            <a:endParaRPr lang="en-US" sz="1800" kern="0" dirty="0">
              <a:latin typeface="Roboto Mono" panose="020B0604020202020204" charset="0"/>
              <a:ea typeface="Roboto Mono" panose="020B0604020202020204" charset="0"/>
            </a:endParaRPr>
          </a:p>
          <a:p>
            <a:pPr marL="557185" lvl="1" indent="-214303" defTabSz="685800" eaLnBrk="1" hangingPunct="1">
              <a:lnSpc>
                <a:spcPct val="80000"/>
              </a:lnSpc>
              <a:spcBef>
                <a:spcPct val="20000"/>
              </a:spcBef>
              <a:buClr>
                <a:schemeClr val="tx1"/>
              </a:buClr>
              <a:defRPr/>
            </a:pPr>
            <a:r>
              <a:rPr lang="en-US" sz="1800" kern="0" dirty="0">
                <a:latin typeface="Roboto Mono" panose="020B0604020202020204" charset="0"/>
                <a:ea typeface="Roboto Mono" panose="020B0604020202020204" charset="0"/>
              </a:rPr>
              <a:t>initialize v = </a:t>
            </a:r>
            <a:r>
              <a:rPr lang="en-US" sz="1800" kern="0" dirty="0">
                <a:latin typeface="Roboto Mono" panose="020B0604020202020204" charset="0"/>
                <a:ea typeface="Roboto Mono" panose="020B0604020202020204" charset="0"/>
                <a:cs typeface="Times New Roman" pitchFamily="18" charset="0"/>
              </a:rPr>
              <a:t>-∞</a:t>
            </a:r>
          </a:p>
          <a:p>
            <a:pPr marL="557185" lvl="1" indent="-214303" defTabSz="685800" eaLnBrk="1" hangingPunct="1">
              <a:lnSpc>
                <a:spcPct val="80000"/>
              </a:lnSpc>
              <a:spcBef>
                <a:spcPct val="20000"/>
              </a:spcBef>
              <a:buClr>
                <a:schemeClr val="tx1"/>
              </a:buClr>
              <a:defRPr/>
            </a:pPr>
            <a:r>
              <a:rPr lang="en-US" sz="1800" kern="0" dirty="0">
                <a:latin typeface="Roboto Mono" panose="020B0604020202020204" charset="0"/>
                <a:ea typeface="Roboto Mono" panose="020B0604020202020204" charset="0"/>
              </a:rPr>
              <a:t>for each successor of state:</a:t>
            </a:r>
          </a:p>
          <a:p>
            <a:pPr marL="857207" lvl="2" indent="-171442" defTabSz="685800" eaLnBrk="1" hangingPunct="1">
              <a:lnSpc>
                <a:spcPct val="80000"/>
              </a:lnSpc>
              <a:spcBef>
                <a:spcPct val="20000"/>
              </a:spcBef>
              <a:buClr>
                <a:schemeClr val="accent2"/>
              </a:buClr>
              <a:defRPr/>
            </a:pPr>
            <a:r>
              <a:rPr lang="en-US" sz="1800" kern="0" dirty="0">
                <a:latin typeface="Roboto Mono" panose="020B0604020202020204" charset="0"/>
                <a:ea typeface="Roboto Mono" panose="020B0604020202020204" charset="0"/>
              </a:rPr>
              <a:t>v = max(v, </a:t>
            </a:r>
            <a:r>
              <a:rPr lang="en-US" sz="1800" kern="0" dirty="0">
                <a:solidFill>
                  <a:srgbClr val="C00000"/>
                </a:solidFill>
                <a:latin typeface="Roboto Mono" panose="020B0604020202020204" charset="0"/>
                <a:ea typeface="Roboto Mono" panose="020B0604020202020204" charset="0"/>
              </a:rPr>
              <a:t>min-value(successor)</a:t>
            </a:r>
            <a:r>
              <a:rPr lang="en-US" sz="1800" kern="0" dirty="0">
                <a:latin typeface="Roboto Mono" panose="020B0604020202020204" charset="0"/>
                <a:ea typeface="Roboto Mono" panose="020B0604020202020204" charset="0"/>
              </a:rPr>
              <a:t>)</a:t>
            </a:r>
          </a:p>
          <a:p>
            <a:pPr marL="557185" lvl="1" indent="-214303" defTabSz="685800" eaLnBrk="1" hangingPunct="1">
              <a:lnSpc>
                <a:spcPct val="80000"/>
              </a:lnSpc>
              <a:spcBef>
                <a:spcPct val="20000"/>
              </a:spcBef>
              <a:buClr>
                <a:schemeClr val="tx1"/>
              </a:buClr>
              <a:defRPr/>
            </a:pPr>
            <a:r>
              <a:rPr lang="en-US" sz="1800" kern="0" dirty="0">
                <a:latin typeface="Roboto Mono" panose="020B0604020202020204" charset="0"/>
                <a:ea typeface="Roboto Mono" panose="020B0604020202020204" charset="0"/>
              </a:rPr>
              <a:t>return v</a:t>
            </a:r>
          </a:p>
        </p:txBody>
      </p:sp>
      <p:sp>
        <p:nvSpPr>
          <p:cNvPr id="63" name="Google Shape;63;p2"/>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dirty="0">
                <a:sym typeface="Symbol" pitchFamily="18" charset="2"/>
              </a:rPr>
              <a:t>Minimax Example</a:t>
            </a:r>
            <a:endParaRPr sz="3400" b="1" dirty="0">
              <a:solidFill>
                <a:srgbClr val="370661"/>
              </a:solidFill>
              <a:latin typeface="Open Sans"/>
              <a:ea typeface="Open Sans"/>
              <a:cs typeface="Open Sans"/>
              <a:sym typeface="Open Sans"/>
            </a:endParaRPr>
          </a:p>
        </p:txBody>
      </p:sp>
      <p:sp>
        <p:nvSpPr>
          <p:cNvPr id="34" name="AutoShape 4">
            <a:extLst>
              <a:ext uri="{FF2B5EF4-FFF2-40B4-BE49-F238E27FC236}">
                <a16:creationId xmlns:a16="http://schemas.microsoft.com/office/drawing/2014/main" id="{E736D7FF-BD34-4A88-84A3-1D8F37182FDE}"/>
              </a:ext>
            </a:extLst>
          </p:cNvPr>
          <p:cNvSpPr>
            <a:spLocks noChangeArrowheads="1"/>
          </p:cNvSpPr>
          <p:nvPr/>
        </p:nvSpPr>
        <p:spPr bwMode="auto">
          <a:xfrm>
            <a:off x="5601494" y="1137177"/>
            <a:ext cx="381000" cy="359477"/>
          </a:xfrm>
          <a:prstGeom prst="triangle">
            <a:avLst>
              <a:gd name="adj" fmla="val 50000"/>
            </a:avLst>
          </a:prstGeom>
          <a:solidFill>
            <a:srgbClr val="CCECFF"/>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sp>
        <p:nvSpPr>
          <p:cNvPr id="72" name="Rounded Rectangle 58">
            <a:extLst>
              <a:ext uri="{FF2B5EF4-FFF2-40B4-BE49-F238E27FC236}">
                <a16:creationId xmlns:a16="http://schemas.microsoft.com/office/drawing/2014/main" id="{EF1F8FB1-77A7-470B-8369-70912ABFE2F7}"/>
              </a:ext>
            </a:extLst>
          </p:cNvPr>
          <p:cNvSpPr/>
          <p:nvPr/>
        </p:nvSpPr>
        <p:spPr>
          <a:xfrm>
            <a:off x="226219" y="3683366"/>
            <a:ext cx="5262559" cy="2187826"/>
          </a:xfrm>
          <a:prstGeom prst="roundRect">
            <a:avLst/>
          </a:prstGeom>
          <a:solidFill>
            <a:srgbClr val="0066CC">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74" name="Left-Right Arrow 62">
            <a:extLst>
              <a:ext uri="{FF2B5EF4-FFF2-40B4-BE49-F238E27FC236}">
                <a16:creationId xmlns:a16="http://schemas.microsoft.com/office/drawing/2014/main" id="{8162E336-5288-4360-8E22-242E50D27588}"/>
              </a:ext>
            </a:extLst>
          </p:cNvPr>
          <p:cNvSpPr/>
          <p:nvPr/>
        </p:nvSpPr>
        <p:spPr>
          <a:xfrm>
            <a:off x="5503070" y="4337488"/>
            <a:ext cx="742950" cy="514350"/>
          </a:xfrm>
          <a:prstGeom prst="leftRightArrow">
            <a:avLst/>
          </a:prstGeom>
          <a:solidFill>
            <a:srgbClr val="BD92D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75" name="Picture 74" descr="TP_tmp.png">
            <a:extLst>
              <a:ext uri="{FF2B5EF4-FFF2-40B4-BE49-F238E27FC236}">
                <a16:creationId xmlns:a16="http://schemas.microsoft.com/office/drawing/2014/main" id="{38160B1A-2555-4CA1-A742-52F596673E60}"/>
              </a:ext>
            </a:extLst>
          </p:cNvPr>
          <p:cNvPicPr>
            <a:picLocks noChangeAspect="1"/>
          </p:cNvPicPr>
          <p:nvPr>
            <p:custDataLst>
              <p:tags r:id="rId1"/>
            </p:custDataLst>
          </p:nvPr>
        </p:nvPicPr>
        <p:blipFill>
          <a:blip r:embed="rId5" cstate="print"/>
          <a:stretch>
            <a:fillRect/>
          </a:stretch>
        </p:blipFill>
        <p:spPr bwMode="auto">
          <a:xfrm>
            <a:off x="1315244" y="5924915"/>
            <a:ext cx="3143249" cy="491900"/>
          </a:xfrm>
          <a:prstGeom prst="rect">
            <a:avLst/>
          </a:prstGeom>
          <a:noFill/>
          <a:ln/>
          <a:effectLst/>
        </p:spPr>
      </p:pic>
      <p:pic>
        <p:nvPicPr>
          <p:cNvPr id="76" name="Picture 75" descr="TP_tmp.png">
            <a:extLst>
              <a:ext uri="{FF2B5EF4-FFF2-40B4-BE49-F238E27FC236}">
                <a16:creationId xmlns:a16="http://schemas.microsoft.com/office/drawing/2014/main" id="{A30B546D-18AD-4561-86FC-06C44687E357}"/>
              </a:ext>
            </a:extLst>
          </p:cNvPr>
          <p:cNvPicPr>
            <a:picLocks noChangeAspect="1"/>
          </p:cNvPicPr>
          <p:nvPr>
            <p:custDataLst>
              <p:tags r:id="rId2"/>
            </p:custDataLst>
          </p:nvPr>
        </p:nvPicPr>
        <p:blipFill>
          <a:blip r:embed="rId6" cstate="print"/>
          <a:stretch>
            <a:fillRect/>
          </a:stretch>
        </p:blipFill>
        <p:spPr bwMode="auto">
          <a:xfrm>
            <a:off x="7458867" y="5924915"/>
            <a:ext cx="3143251" cy="491900"/>
          </a:xfrm>
          <a:prstGeom prst="rect">
            <a:avLst/>
          </a:prstGeom>
          <a:noFill/>
          <a:ln/>
          <a:effectLst/>
        </p:spPr>
      </p:pic>
      <p:sp>
        <p:nvSpPr>
          <p:cNvPr id="18" name="TextBox 17">
            <a:extLst>
              <a:ext uri="{FF2B5EF4-FFF2-40B4-BE49-F238E27FC236}">
                <a16:creationId xmlns:a16="http://schemas.microsoft.com/office/drawing/2014/main" id="{97FA6B95-38DB-164F-A3BB-D53340EB840C}"/>
              </a:ext>
            </a:extLst>
          </p:cNvPr>
          <p:cNvSpPr txBox="1"/>
          <p:nvPr/>
        </p:nvSpPr>
        <p:spPr>
          <a:xfrm>
            <a:off x="6162805" y="1590805"/>
            <a:ext cx="184731" cy="307777"/>
          </a:xfrm>
          <a:prstGeom prst="rect">
            <a:avLst/>
          </a:prstGeom>
          <a:noFill/>
        </p:spPr>
        <p:txBody>
          <a:bodyPr wrap="none" rtlCol="0">
            <a:spAutoFit/>
          </a:bodyPr>
          <a:lstStyle/>
          <a:p>
            <a:endParaRPr lang="en-US" dirty="0"/>
          </a:p>
        </p:txBody>
      </p:sp>
      <p:sp>
        <p:nvSpPr>
          <p:cNvPr id="117" name="Rounded Rectangle 59">
            <a:extLst>
              <a:ext uri="{FF2B5EF4-FFF2-40B4-BE49-F238E27FC236}">
                <a16:creationId xmlns:a16="http://schemas.microsoft.com/office/drawing/2014/main" id="{D1FC192F-F2B3-DB4F-AA60-EB20B2A00134}"/>
              </a:ext>
            </a:extLst>
          </p:cNvPr>
          <p:cNvSpPr/>
          <p:nvPr/>
        </p:nvSpPr>
        <p:spPr>
          <a:xfrm>
            <a:off x="6260312" y="3693618"/>
            <a:ext cx="5262561" cy="2169928"/>
          </a:xfrm>
          <a:prstGeom prst="roundRect">
            <a:avLst/>
          </a:prstGeom>
          <a:solidFill>
            <a:srgbClr val="F6D7D9"/>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18" name="Content Placeholder 2">
            <a:extLst>
              <a:ext uri="{FF2B5EF4-FFF2-40B4-BE49-F238E27FC236}">
                <a16:creationId xmlns:a16="http://schemas.microsoft.com/office/drawing/2014/main" id="{0E2FAB55-9DBB-204F-8914-720EA7BBC647}"/>
              </a:ext>
            </a:extLst>
          </p:cNvPr>
          <p:cNvSpPr txBox="1">
            <a:spLocks/>
          </p:cNvSpPr>
          <p:nvPr/>
        </p:nvSpPr>
        <p:spPr bwMode="auto">
          <a:xfrm>
            <a:off x="6317463" y="3896818"/>
            <a:ext cx="5205410" cy="1974374"/>
          </a:xfrm>
          <a:prstGeom prst="rect">
            <a:avLst/>
          </a:prstGeom>
          <a:noFill/>
          <a:ln w="9525">
            <a:noFill/>
            <a:miter lim="800000"/>
            <a:headEnd/>
            <a:tailEnd/>
          </a:ln>
        </p:spPr>
        <p:txBody>
          <a:bodyPr vert="horz" wrap="square" lIns="68577" tIns="34289" rIns="68577" bIns="34289" numCol="1" anchor="t" anchorCtr="0" compatLnSpc="1">
            <a:prstTxWarp prst="textNoShape">
              <a:avLst/>
            </a:prstTxWarp>
          </a:bodyPr>
          <a:lstStyle/>
          <a:p>
            <a:pPr marL="257162" indent="-257162" defTabSz="685800" eaLnBrk="1" hangingPunct="1">
              <a:lnSpc>
                <a:spcPct val="80000"/>
              </a:lnSpc>
              <a:spcBef>
                <a:spcPts val="900"/>
              </a:spcBef>
              <a:buClr>
                <a:schemeClr val="accent2"/>
              </a:buClr>
              <a:defRPr/>
            </a:pPr>
            <a:r>
              <a:rPr lang="en-US" sz="1800" kern="0" dirty="0">
                <a:solidFill>
                  <a:srgbClr val="C00000"/>
                </a:solidFill>
                <a:latin typeface="Roboto Mono" panose="020B0604020202020204" charset="0"/>
                <a:ea typeface="Roboto Mono" panose="020B0604020202020204" charset="0"/>
                <a:cs typeface="+mn-cs"/>
              </a:rPr>
              <a:t>def min-value(state):</a:t>
            </a:r>
          </a:p>
          <a:p>
            <a:pPr marL="557185" lvl="1" indent="-214303" defTabSz="685800" eaLnBrk="1" hangingPunct="1">
              <a:lnSpc>
                <a:spcPct val="80000"/>
              </a:lnSpc>
              <a:spcBef>
                <a:spcPct val="20000"/>
              </a:spcBef>
              <a:buClr>
                <a:schemeClr val="tx1"/>
              </a:buClr>
              <a:defRPr/>
            </a:pPr>
            <a:r>
              <a:rPr lang="en-US" sz="1800" dirty="0">
                <a:latin typeface="Roboto Mono" panose="020B0604020202020204" charset="0"/>
                <a:ea typeface="Roboto Mono" panose="020B0604020202020204" charset="0"/>
              </a:rPr>
              <a:t>i</a:t>
            </a:r>
            <a:r>
              <a:rPr lang="en-US" sz="1800" kern="0" dirty="0">
                <a:latin typeface="Roboto Mono" panose="020B0604020202020204" charset="0"/>
                <a:ea typeface="Roboto Mono" panose="020B0604020202020204" charset="0"/>
              </a:rPr>
              <a:t>f the state is a terminal state:</a:t>
            </a:r>
          </a:p>
          <a:p>
            <a:pPr marL="557185" lvl="1" indent="-214303" defTabSz="685800" eaLnBrk="1" hangingPunct="1">
              <a:lnSpc>
                <a:spcPct val="80000"/>
              </a:lnSpc>
              <a:spcBef>
                <a:spcPct val="20000"/>
              </a:spcBef>
              <a:buClr>
                <a:schemeClr val="tx1"/>
              </a:buClr>
              <a:defRPr/>
            </a:pPr>
            <a:r>
              <a:rPr lang="en-US" sz="1800" dirty="0">
                <a:latin typeface="Roboto Mono" panose="020B0604020202020204" charset="0"/>
                <a:ea typeface="Roboto Mono" panose="020B0604020202020204" charset="0"/>
              </a:rPr>
              <a:t>		 return the state’s utility</a:t>
            </a:r>
            <a:endParaRPr lang="en-US" sz="1800" kern="0" dirty="0">
              <a:latin typeface="Roboto Mono" panose="020B0604020202020204" charset="0"/>
              <a:ea typeface="Roboto Mono" panose="020B0604020202020204" charset="0"/>
            </a:endParaRPr>
          </a:p>
          <a:p>
            <a:pPr marL="557185" lvl="1" indent="-214303" defTabSz="685800" eaLnBrk="1" hangingPunct="1">
              <a:lnSpc>
                <a:spcPct val="80000"/>
              </a:lnSpc>
              <a:spcBef>
                <a:spcPct val="20000"/>
              </a:spcBef>
              <a:buClr>
                <a:schemeClr val="tx1"/>
              </a:buClr>
              <a:defRPr/>
            </a:pPr>
            <a:r>
              <a:rPr lang="en-US" sz="1800" kern="0" dirty="0">
                <a:latin typeface="Roboto Mono" panose="020B0604020202020204" charset="0"/>
                <a:ea typeface="Roboto Mono" panose="020B0604020202020204" charset="0"/>
              </a:rPr>
              <a:t>initialize v = </a:t>
            </a:r>
            <a:r>
              <a:rPr lang="en-US" sz="1800" kern="0" dirty="0">
                <a:latin typeface="Roboto Mono" panose="020B0604020202020204" charset="0"/>
                <a:ea typeface="Roboto Mono" panose="020B0604020202020204" charset="0"/>
                <a:cs typeface="Times New Roman" pitchFamily="18" charset="0"/>
              </a:rPr>
              <a:t>+∞</a:t>
            </a:r>
          </a:p>
          <a:p>
            <a:pPr marL="557185" lvl="1" indent="-214303" defTabSz="685800" eaLnBrk="1" hangingPunct="1">
              <a:lnSpc>
                <a:spcPct val="80000"/>
              </a:lnSpc>
              <a:spcBef>
                <a:spcPct val="20000"/>
              </a:spcBef>
              <a:buClr>
                <a:schemeClr val="tx1"/>
              </a:buClr>
              <a:defRPr/>
            </a:pPr>
            <a:r>
              <a:rPr lang="en-US" sz="1800" kern="0" dirty="0">
                <a:latin typeface="Roboto Mono" panose="020B0604020202020204" charset="0"/>
                <a:ea typeface="Roboto Mono" panose="020B0604020202020204" charset="0"/>
              </a:rPr>
              <a:t>for each successor of state:</a:t>
            </a:r>
          </a:p>
          <a:p>
            <a:pPr marL="857207" lvl="2" indent="-171442" defTabSz="685800" eaLnBrk="1" hangingPunct="1">
              <a:lnSpc>
                <a:spcPct val="80000"/>
              </a:lnSpc>
              <a:spcBef>
                <a:spcPct val="20000"/>
              </a:spcBef>
              <a:buClr>
                <a:schemeClr val="accent2"/>
              </a:buClr>
              <a:defRPr/>
            </a:pPr>
            <a:r>
              <a:rPr lang="en-US" sz="1800" b="1" kern="0" dirty="0">
                <a:latin typeface="Roboto Mono" panose="020B0604020202020204" charset="0"/>
                <a:ea typeface="Roboto Mono" panose="020B0604020202020204" charset="0"/>
              </a:rPr>
              <a:t>v = min(v, </a:t>
            </a:r>
            <a:r>
              <a:rPr lang="en-US" sz="1800" b="1" kern="0" dirty="0">
                <a:solidFill>
                  <a:srgbClr val="0070C0"/>
                </a:solidFill>
                <a:latin typeface="Roboto Mono" panose="020B0604020202020204" charset="0"/>
                <a:ea typeface="Roboto Mono" panose="020B0604020202020204" charset="0"/>
              </a:rPr>
              <a:t>max-value(successor)</a:t>
            </a:r>
            <a:r>
              <a:rPr lang="en-US" sz="1800" b="1" kern="0" dirty="0">
                <a:latin typeface="Roboto Mono" panose="020B0604020202020204" charset="0"/>
                <a:ea typeface="Roboto Mono" panose="020B0604020202020204" charset="0"/>
              </a:rPr>
              <a:t>)</a:t>
            </a:r>
          </a:p>
          <a:p>
            <a:pPr marL="557185" lvl="1" indent="-214303" defTabSz="685800" eaLnBrk="1" hangingPunct="1">
              <a:lnSpc>
                <a:spcPct val="80000"/>
              </a:lnSpc>
              <a:spcBef>
                <a:spcPct val="20000"/>
              </a:spcBef>
              <a:buClr>
                <a:schemeClr val="tx1"/>
              </a:buClr>
              <a:defRPr/>
            </a:pPr>
            <a:r>
              <a:rPr lang="en-US" sz="1800" kern="0" dirty="0">
                <a:latin typeface="Roboto Mono" panose="020B0604020202020204" charset="0"/>
                <a:ea typeface="Roboto Mono" panose="020B0604020202020204" charset="0"/>
              </a:rPr>
              <a:t>return v</a:t>
            </a:r>
          </a:p>
        </p:txBody>
      </p:sp>
      <p:sp>
        <p:nvSpPr>
          <p:cNvPr id="55" name="Rectangle 54">
            <a:extLst>
              <a:ext uri="{FF2B5EF4-FFF2-40B4-BE49-F238E27FC236}">
                <a16:creationId xmlns:a16="http://schemas.microsoft.com/office/drawing/2014/main" id="{57B21973-64B2-0742-8D01-54B4212A8EE6}"/>
              </a:ext>
            </a:extLst>
          </p:cNvPr>
          <p:cNvSpPr/>
          <p:nvPr/>
        </p:nvSpPr>
        <p:spPr>
          <a:xfrm>
            <a:off x="9150" y="3560429"/>
            <a:ext cx="6236870" cy="2811394"/>
          </a:xfrm>
          <a:prstGeom prst="rect">
            <a:avLst/>
          </a:prstGeom>
          <a:solidFill>
            <a:schemeClr val="bg1">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AutoShape 6">
            <a:extLst>
              <a:ext uri="{FF2B5EF4-FFF2-40B4-BE49-F238E27FC236}">
                <a16:creationId xmlns:a16="http://schemas.microsoft.com/office/drawing/2014/main" id="{05349203-CB67-5C4A-B0EC-246ED83E1B0A}"/>
              </a:ext>
            </a:extLst>
          </p:cNvPr>
          <p:cNvSpPr>
            <a:spLocks noChangeArrowheads="1"/>
          </p:cNvSpPr>
          <p:nvPr/>
        </p:nvSpPr>
        <p:spPr bwMode="auto">
          <a:xfrm flipV="1">
            <a:off x="3315494" y="2103965"/>
            <a:ext cx="381000" cy="330902"/>
          </a:xfrm>
          <a:prstGeom prst="triangle">
            <a:avLst>
              <a:gd name="adj" fmla="val 50000"/>
            </a:avLst>
          </a:prstGeom>
          <a:solidFill>
            <a:srgbClr val="FF9A99"/>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cxnSp>
        <p:nvCxnSpPr>
          <p:cNvPr id="15" name="AutoShape 7">
            <a:extLst>
              <a:ext uri="{FF2B5EF4-FFF2-40B4-BE49-F238E27FC236}">
                <a16:creationId xmlns:a16="http://schemas.microsoft.com/office/drawing/2014/main" id="{C6C3AF7C-5779-ED49-8CCE-0B7DB7D74164}"/>
              </a:ext>
            </a:extLst>
          </p:cNvPr>
          <p:cNvCxnSpPr>
            <a:cxnSpLocks noChangeShapeType="1"/>
            <a:endCxn id="14" idx="3"/>
          </p:cNvCxnSpPr>
          <p:nvPr/>
        </p:nvCxnSpPr>
        <p:spPr bwMode="auto">
          <a:xfrm flipH="1">
            <a:off x="3505994" y="1496654"/>
            <a:ext cx="2286000" cy="607311"/>
          </a:xfrm>
          <a:prstGeom prst="straightConnector1">
            <a:avLst/>
          </a:prstGeom>
          <a:noFill/>
          <a:ln w="12700">
            <a:solidFill>
              <a:schemeClr val="tx1"/>
            </a:solidFill>
            <a:round/>
            <a:headEnd/>
            <a:tailEnd type="triangle" w="med" len="med"/>
          </a:ln>
        </p:spPr>
      </p:cxnSp>
      <p:sp>
        <p:nvSpPr>
          <p:cNvPr id="16" name="AutoShape 20">
            <a:extLst>
              <a:ext uri="{FF2B5EF4-FFF2-40B4-BE49-F238E27FC236}">
                <a16:creationId xmlns:a16="http://schemas.microsoft.com/office/drawing/2014/main" id="{6C65CC3C-F8B4-774F-9011-5FAFD965A4F2}"/>
              </a:ext>
            </a:extLst>
          </p:cNvPr>
          <p:cNvSpPr>
            <a:spLocks noChangeArrowheads="1"/>
          </p:cNvSpPr>
          <p:nvPr/>
        </p:nvSpPr>
        <p:spPr bwMode="auto">
          <a:xfrm flipV="1">
            <a:off x="5601494" y="2103965"/>
            <a:ext cx="381000" cy="318998"/>
          </a:xfrm>
          <a:prstGeom prst="triangle">
            <a:avLst>
              <a:gd name="adj" fmla="val 50000"/>
            </a:avLst>
          </a:prstGeom>
          <a:solidFill>
            <a:srgbClr val="FF9A99"/>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sp>
        <p:nvSpPr>
          <p:cNvPr id="17" name="AutoShape 26">
            <a:extLst>
              <a:ext uri="{FF2B5EF4-FFF2-40B4-BE49-F238E27FC236}">
                <a16:creationId xmlns:a16="http://schemas.microsoft.com/office/drawing/2014/main" id="{A457A0C3-CD44-6740-8065-68055CB3C4BB}"/>
              </a:ext>
            </a:extLst>
          </p:cNvPr>
          <p:cNvSpPr>
            <a:spLocks noChangeArrowheads="1"/>
          </p:cNvSpPr>
          <p:nvPr/>
        </p:nvSpPr>
        <p:spPr bwMode="auto">
          <a:xfrm flipV="1">
            <a:off x="7887493" y="2103965"/>
            <a:ext cx="381000" cy="330902"/>
          </a:xfrm>
          <a:prstGeom prst="triangle">
            <a:avLst>
              <a:gd name="adj" fmla="val 50000"/>
            </a:avLst>
          </a:prstGeom>
          <a:solidFill>
            <a:srgbClr val="FF9A99"/>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cxnSp>
        <p:nvCxnSpPr>
          <p:cNvPr id="19" name="AutoShape 27">
            <a:extLst>
              <a:ext uri="{FF2B5EF4-FFF2-40B4-BE49-F238E27FC236}">
                <a16:creationId xmlns:a16="http://schemas.microsoft.com/office/drawing/2014/main" id="{C7CC236B-543C-D942-8659-0352BFC5A796}"/>
              </a:ext>
            </a:extLst>
          </p:cNvPr>
          <p:cNvCxnSpPr>
            <a:cxnSpLocks noChangeShapeType="1"/>
          </p:cNvCxnSpPr>
          <p:nvPr/>
        </p:nvCxnSpPr>
        <p:spPr bwMode="auto">
          <a:xfrm>
            <a:off x="5791994" y="1496654"/>
            <a:ext cx="2285999" cy="607311"/>
          </a:xfrm>
          <a:prstGeom prst="straightConnector1">
            <a:avLst/>
          </a:prstGeom>
          <a:noFill/>
          <a:ln w="12700">
            <a:solidFill>
              <a:schemeClr val="tx1"/>
            </a:solidFill>
            <a:round/>
            <a:headEnd/>
            <a:tailEnd type="triangle" w="med" len="med"/>
          </a:ln>
        </p:spPr>
      </p:cxnSp>
      <p:cxnSp>
        <p:nvCxnSpPr>
          <p:cNvPr id="20" name="AutoShape 21">
            <a:extLst>
              <a:ext uri="{FF2B5EF4-FFF2-40B4-BE49-F238E27FC236}">
                <a16:creationId xmlns:a16="http://schemas.microsoft.com/office/drawing/2014/main" id="{D9CEADC8-9233-8445-892F-C26556BA5645}"/>
              </a:ext>
            </a:extLst>
          </p:cNvPr>
          <p:cNvCxnSpPr>
            <a:cxnSpLocks noChangeShapeType="1"/>
          </p:cNvCxnSpPr>
          <p:nvPr/>
        </p:nvCxnSpPr>
        <p:spPr bwMode="auto">
          <a:xfrm>
            <a:off x="5791994" y="1496654"/>
            <a:ext cx="0" cy="607311"/>
          </a:xfrm>
          <a:prstGeom prst="straightConnector1">
            <a:avLst/>
          </a:prstGeom>
          <a:noFill/>
          <a:ln w="12700">
            <a:solidFill>
              <a:schemeClr val="tx1"/>
            </a:solidFill>
            <a:round/>
            <a:headEnd/>
            <a:tailEnd type="triangle" w="med" len="med"/>
          </a:ln>
        </p:spPr>
      </p:cxnSp>
      <p:cxnSp>
        <p:nvCxnSpPr>
          <p:cNvPr id="22" name="AutoShape 17">
            <a:extLst>
              <a:ext uri="{FF2B5EF4-FFF2-40B4-BE49-F238E27FC236}">
                <a16:creationId xmlns:a16="http://schemas.microsoft.com/office/drawing/2014/main" id="{3905C521-00EC-7547-A286-2F50E926FA6E}"/>
              </a:ext>
            </a:extLst>
          </p:cNvPr>
          <p:cNvCxnSpPr>
            <a:cxnSpLocks noChangeShapeType="1"/>
          </p:cNvCxnSpPr>
          <p:nvPr/>
        </p:nvCxnSpPr>
        <p:spPr bwMode="auto">
          <a:xfrm>
            <a:off x="3505994" y="2434867"/>
            <a:ext cx="761999" cy="616743"/>
          </a:xfrm>
          <a:prstGeom prst="straightConnector1">
            <a:avLst/>
          </a:prstGeom>
          <a:noFill/>
          <a:ln w="12700">
            <a:solidFill>
              <a:schemeClr val="tx1"/>
            </a:solidFill>
            <a:round/>
            <a:headEnd/>
            <a:tailEnd type="triangle" w="med" len="med"/>
          </a:ln>
        </p:spPr>
      </p:cxnSp>
      <p:cxnSp>
        <p:nvCxnSpPr>
          <p:cNvPr id="23" name="AutoShape 9">
            <a:extLst>
              <a:ext uri="{FF2B5EF4-FFF2-40B4-BE49-F238E27FC236}">
                <a16:creationId xmlns:a16="http://schemas.microsoft.com/office/drawing/2014/main" id="{2406BD59-3DEA-714A-9355-A9254C7411CB}"/>
              </a:ext>
            </a:extLst>
          </p:cNvPr>
          <p:cNvCxnSpPr>
            <a:cxnSpLocks noChangeShapeType="1"/>
          </p:cNvCxnSpPr>
          <p:nvPr/>
        </p:nvCxnSpPr>
        <p:spPr bwMode="auto">
          <a:xfrm flipH="1">
            <a:off x="2743996" y="2434867"/>
            <a:ext cx="761998" cy="616746"/>
          </a:xfrm>
          <a:prstGeom prst="straightConnector1">
            <a:avLst/>
          </a:prstGeom>
          <a:noFill/>
          <a:ln w="12700">
            <a:solidFill>
              <a:schemeClr val="tx1"/>
            </a:solidFill>
            <a:round/>
            <a:headEnd/>
            <a:tailEnd type="triangle" w="med" len="med"/>
          </a:ln>
        </p:spPr>
      </p:cxnSp>
      <p:sp>
        <p:nvSpPr>
          <p:cNvPr id="24" name="Rectangle 7">
            <a:extLst>
              <a:ext uri="{FF2B5EF4-FFF2-40B4-BE49-F238E27FC236}">
                <a16:creationId xmlns:a16="http://schemas.microsoft.com/office/drawing/2014/main" id="{DC90F633-5E86-2D46-BEA4-7F279854AC24}"/>
              </a:ext>
            </a:extLst>
          </p:cNvPr>
          <p:cNvSpPr>
            <a:spLocks noChangeArrowheads="1"/>
          </p:cNvSpPr>
          <p:nvPr/>
        </p:nvSpPr>
        <p:spPr bwMode="auto">
          <a:xfrm>
            <a:off x="3313909" y="3101711"/>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8</a:t>
            </a:r>
          </a:p>
        </p:txBody>
      </p:sp>
      <p:sp>
        <p:nvSpPr>
          <p:cNvPr id="25" name="Rectangle 7">
            <a:extLst>
              <a:ext uri="{FF2B5EF4-FFF2-40B4-BE49-F238E27FC236}">
                <a16:creationId xmlns:a16="http://schemas.microsoft.com/office/drawing/2014/main" id="{4A8D2FD8-AAAE-8941-98D1-3B5D3C53449B}"/>
              </a:ext>
            </a:extLst>
          </p:cNvPr>
          <p:cNvSpPr>
            <a:spLocks noChangeArrowheads="1"/>
          </p:cNvSpPr>
          <p:nvPr/>
        </p:nvSpPr>
        <p:spPr bwMode="auto">
          <a:xfrm>
            <a:off x="4075909" y="3101711"/>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12</a:t>
            </a:r>
          </a:p>
        </p:txBody>
      </p:sp>
      <p:sp>
        <p:nvSpPr>
          <p:cNvPr id="26" name="Rectangle 7">
            <a:extLst>
              <a:ext uri="{FF2B5EF4-FFF2-40B4-BE49-F238E27FC236}">
                <a16:creationId xmlns:a16="http://schemas.microsoft.com/office/drawing/2014/main" id="{8CFEC7EC-3381-6B42-B374-924BB123DD9D}"/>
              </a:ext>
            </a:extLst>
          </p:cNvPr>
          <p:cNvSpPr>
            <a:spLocks noChangeArrowheads="1"/>
          </p:cNvSpPr>
          <p:nvPr/>
        </p:nvSpPr>
        <p:spPr bwMode="auto">
          <a:xfrm>
            <a:off x="2551909" y="3101711"/>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3</a:t>
            </a:r>
          </a:p>
        </p:txBody>
      </p:sp>
      <p:cxnSp>
        <p:nvCxnSpPr>
          <p:cNvPr id="27" name="AutoShape 13">
            <a:extLst>
              <a:ext uri="{FF2B5EF4-FFF2-40B4-BE49-F238E27FC236}">
                <a16:creationId xmlns:a16="http://schemas.microsoft.com/office/drawing/2014/main" id="{D84C5290-A15F-FD48-A9DF-48DCD9312DA2}"/>
              </a:ext>
            </a:extLst>
          </p:cNvPr>
          <p:cNvCxnSpPr>
            <a:cxnSpLocks noChangeShapeType="1"/>
          </p:cNvCxnSpPr>
          <p:nvPr/>
        </p:nvCxnSpPr>
        <p:spPr bwMode="auto">
          <a:xfrm>
            <a:off x="3505994" y="2434867"/>
            <a:ext cx="1" cy="604837"/>
          </a:xfrm>
          <a:prstGeom prst="straightConnector1">
            <a:avLst/>
          </a:prstGeom>
          <a:noFill/>
          <a:ln w="12700">
            <a:solidFill>
              <a:schemeClr val="tx1"/>
            </a:solidFill>
            <a:round/>
            <a:headEnd/>
            <a:tailEnd type="triangle" w="med" len="med"/>
          </a:ln>
        </p:spPr>
      </p:cxnSp>
      <p:sp>
        <p:nvSpPr>
          <p:cNvPr id="2" name="Rectangle 1">
            <a:extLst>
              <a:ext uri="{FF2B5EF4-FFF2-40B4-BE49-F238E27FC236}">
                <a16:creationId xmlns:a16="http://schemas.microsoft.com/office/drawing/2014/main" id="{017492CB-DE08-9D44-903D-AFBF313FB495}"/>
              </a:ext>
            </a:extLst>
          </p:cNvPr>
          <p:cNvSpPr/>
          <p:nvPr/>
        </p:nvSpPr>
        <p:spPr>
          <a:xfrm>
            <a:off x="2932986" y="2076992"/>
            <a:ext cx="287258" cy="307777"/>
          </a:xfrm>
          <a:prstGeom prst="rect">
            <a:avLst/>
          </a:prstGeom>
        </p:spPr>
        <p:txBody>
          <a:bodyPr wrap="none">
            <a:spAutoFit/>
          </a:bodyPr>
          <a:lstStyle/>
          <a:p>
            <a:pPr algn="ctr"/>
            <a:r>
              <a:rPr lang="en-US" dirty="0">
                <a:latin typeface="Open Sans" panose="020B0604020202020204" charset="0"/>
                <a:ea typeface="Open Sans" panose="020B0604020202020204" charset="0"/>
                <a:cs typeface="Open Sans" panose="020B0604020202020204" charset="0"/>
              </a:rPr>
              <a:t>3</a:t>
            </a:r>
          </a:p>
        </p:txBody>
      </p:sp>
      <p:sp>
        <p:nvSpPr>
          <p:cNvPr id="28" name="Rectangle 27">
            <a:extLst>
              <a:ext uri="{FF2B5EF4-FFF2-40B4-BE49-F238E27FC236}">
                <a16:creationId xmlns:a16="http://schemas.microsoft.com/office/drawing/2014/main" id="{8F79DF5E-42C8-D943-9296-920EFA174DA8}"/>
              </a:ext>
            </a:extLst>
          </p:cNvPr>
          <p:cNvSpPr/>
          <p:nvPr/>
        </p:nvSpPr>
        <p:spPr>
          <a:xfrm>
            <a:off x="5314236" y="1137177"/>
            <a:ext cx="287258" cy="307777"/>
          </a:xfrm>
          <a:prstGeom prst="rect">
            <a:avLst/>
          </a:prstGeom>
        </p:spPr>
        <p:txBody>
          <a:bodyPr wrap="none">
            <a:spAutoFit/>
          </a:bodyPr>
          <a:lstStyle/>
          <a:p>
            <a:pPr algn="ctr"/>
            <a:r>
              <a:rPr lang="en-US" dirty="0">
                <a:latin typeface="Open Sans" panose="020B0604020202020204" charset="0"/>
                <a:ea typeface="Open Sans" panose="020B0604020202020204" charset="0"/>
                <a:cs typeface="Open Sans" panose="020B0604020202020204" charset="0"/>
              </a:rPr>
              <a:t>3</a:t>
            </a:r>
          </a:p>
        </p:txBody>
      </p:sp>
      <p:sp>
        <p:nvSpPr>
          <p:cNvPr id="29" name="Rectangle 28">
            <a:extLst>
              <a:ext uri="{FF2B5EF4-FFF2-40B4-BE49-F238E27FC236}">
                <a16:creationId xmlns:a16="http://schemas.microsoft.com/office/drawing/2014/main" id="{F9F67712-4945-4142-82B2-FAC149395C3A}"/>
              </a:ext>
            </a:extLst>
          </p:cNvPr>
          <p:cNvSpPr/>
          <p:nvPr/>
        </p:nvSpPr>
        <p:spPr>
          <a:xfrm>
            <a:off x="5143491" y="2091433"/>
            <a:ext cx="399468" cy="307777"/>
          </a:xfrm>
          <a:prstGeom prst="rect">
            <a:avLst/>
          </a:prstGeom>
        </p:spPr>
        <p:txBody>
          <a:bodyPr wrap="none">
            <a:spAutoFit/>
          </a:bodyPr>
          <a:lstStyle/>
          <a:p>
            <a:r>
              <a:rPr lang="en-US" dirty="0">
                <a:latin typeface="Roboto Mono" panose="020B0604020202020204" charset="0"/>
                <a:ea typeface="Roboto Mono" panose="020B0604020202020204" charset="0"/>
                <a:cs typeface="Times New Roman" pitchFamily="18" charset="0"/>
              </a:rPr>
              <a:t>+∞</a:t>
            </a:r>
            <a:endParaRPr lang="en-US" dirty="0"/>
          </a:p>
        </p:txBody>
      </p:sp>
      <p:cxnSp>
        <p:nvCxnSpPr>
          <p:cNvPr id="30" name="AutoShape 17">
            <a:extLst>
              <a:ext uri="{FF2B5EF4-FFF2-40B4-BE49-F238E27FC236}">
                <a16:creationId xmlns:a16="http://schemas.microsoft.com/office/drawing/2014/main" id="{FD64EC14-5D6B-E542-9094-49F4B12E8EAB}"/>
              </a:ext>
            </a:extLst>
          </p:cNvPr>
          <p:cNvCxnSpPr>
            <a:cxnSpLocks noChangeShapeType="1"/>
          </p:cNvCxnSpPr>
          <p:nvPr/>
        </p:nvCxnSpPr>
        <p:spPr bwMode="auto">
          <a:xfrm>
            <a:off x="5791987" y="2446021"/>
            <a:ext cx="761999" cy="616743"/>
          </a:xfrm>
          <a:prstGeom prst="straightConnector1">
            <a:avLst/>
          </a:prstGeom>
          <a:noFill/>
          <a:ln w="12700">
            <a:solidFill>
              <a:schemeClr val="tx1"/>
            </a:solidFill>
            <a:round/>
            <a:headEnd/>
            <a:tailEnd type="triangle" w="med" len="med"/>
          </a:ln>
        </p:spPr>
      </p:cxnSp>
      <p:cxnSp>
        <p:nvCxnSpPr>
          <p:cNvPr id="31" name="AutoShape 9">
            <a:extLst>
              <a:ext uri="{FF2B5EF4-FFF2-40B4-BE49-F238E27FC236}">
                <a16:creationId xmlns:a16="http://schemas.microsoft.com/office/drawing/2014/main" id="{58063A8E-CAC7-444E-A6B4-B8F666F47522}"/>
              </a:ext>
            </a:extLst>
          </p:cNvPr>
          <p:cNvCxnSpPr>
            <a:cxnSpLocks noChangeShapeType="1"/>
          </p:cNvCxnSpPr>
          <p:nvPr/>
        </p:nvCxnSpPr>
        <p:spPr bwMode="auto">
          <a:xfrm flipH="1">
            <a:off x="5029989" y="2446021"/>
            <a:ext cx="761998" cy="616746"/>
          </a:xfrm>
          <a:prstGeom prst="straightConnector1">
            <a:avLst/>
          </a:prstGeom>
          <a:noFill/>
          <a:ln w="12700">
            <a:solidFill>
              <a:schemeClr val="tx1"/>
            </a:solidFill>
            <a:round/>
            <a:headEnd/>
            <a:tailEnd type="triangle" w="med" len="med"/>
          </a:ln>
        </p:spPr>
      </p:cxnSp>
      <p:sp>
        <p:nvSpPr>
          <p:cNvPr id="32" name="Rectangle 7">
            <a:extLst>
              <a:ext uri="{FF2B5EF4-FFF2-40B4-BE49-F238E27FC236}">
                <a16:creationId xmlns:a16="http://schemas.microsoft.com/office/drawing/2014/main" id="{3F2AFCAB-E24A-C24D-81CC-632B8C607D60}"/>
              </a:ext>
            </a:extLst>
          </p:cNvPr>
          <p:cNvSpPr>
            <a:spLocks noChangeArrowheads="1"/>
          </p:cNvSpPr>
          <p:nvPr/>
        </p:nvSpPr>
        <p:spPr bwMode="auto">
          <a:xfrm>
            <a:off x="5599902" y="3112865"/>
            <a:ext cx="384174" cy="330902"/>
          </a:xfrm>
          <a:prstGeom prst="rect">
            <a:avLst/>
          </a:prstGeom>
          <a:solidFill>
            <a:srgbClr val="BD92DE"/>
          </a:solidFill>
          <a:ln w="9525">
            <a:solidFill>
              <a:schemeClr val="tx1"/>
            </a:solidFill>
            <a:miter lim="800000"/>
            <a:headEnd/>
            <a:tailEnd/>
          </a:ln>
        </p:spPr>
        <p:txBody>
          <a:bodyPr wrap="none" anchor="ctr"/>
          <a:lstStyle/>
          <a:p>
            <a:pPr algn="ctr"/>
            <a:endParaRPr lang="en-US" sz="1800" dirty="0">
              <a:latin typeface="Open Sans" panose="020B0604020202020204" charset="0"/>
              <a:ea typeface="Open Sans" panose="020B0604020202020204" charset="0"/>
              <a:cs typeface="Open Sans" panose="020B0604020202020204" charset="0"/>
            </a:endParaRPr>
          </a:p>
        </p:txBody>
      </p:sp>
      <p:sp>
        <p:nvSpPr>
          <p:cNvPr id="33" name="Rectangle 7">
            <a:extLst>
              <a:ext uri="{FF2B5EF4-FFF2-40B4-BE49-F238E27FC236}">
                <a16:creationId xmlns:a16="http://schemas.microsoft.com/office/drawing/2014/main" id="{3F5A2AC6-92B6-9646-9701-0CB78E2A0664}"/>
              </a:ext>
            </a:extLst>
          </p:cNvPr>
          <p:cNvSpPr>
            <a:spLocks noChangeArrowheads="1"/>
          </p:cNvSpPr>
          <p:nvPr/>
        </p:nvSpPr>
        <p:spPr bwMode="auto">
          <a:xfrm>
            <a:off x="6361902" y="3112865"/>
            <a:ext cx="384174" cy="330902"/>
          </a:xfrm>
          <a:prstGeom prst="rect">
            <a:avLst/>
          </a:prstGeom>
          <a:solidFill>
            <a:srgbClr val="BD92DE"/>
          </a:solidFill>
          <a:ln w="9525">
            <a:solidFill>
              <a:schemeClr val="tx1"/>
            </a:solidFill>
            <a:miter lim="800000"/>
            <a:headEnd/>
            <a:tailEnd/>
          </a:ln>
        </p:spPr>
        <p:txBody>
          <a:bodyPr wrap="none" anchor="ctr"/>
          <a:lstStyle/>
          <a:p>
            <a:pPr algn="ctr"/>
            <a:endParaRPr lang="en-US" sz="1800" dirty="0">
              <a:latin typeface="Open Sans" panose="020B0604020202020204" charset="0"/>
              <a:ea typeface="Open Sans" panose="020B0604020202020204" charset="0"/>
              <a:cs typeface="Open Sans" panose="020B0604020202020204" charset="0"/>
            </a:endParaRPr>
          </a:p>
        </p:txBody>
      </p:sp>
      <p:sp>
        <p:nvSpPr>
          <p:cNvPr id="35" name="Rectangle 7">
            <a:extLst>
              <a:ext uri="{FF2B5EF4-FFF2-40B4-BE49-F238E27FC236}">
                <a16:creationId xmlns:a16="http://schemas.microsoft.com/office/drawing/2014/main" id="{2240DC77-1B6F-DC42-BDB7-A9C274EAEB97}"/>
              </a:ext>
            </a:extLst>
          </p:cNvPr>
          <p:cNvSpPr>
            <a:spLocks noChangeArrowheads="1"/>
          </p:cNvSpPr>
          <p:nvPr/>
        </p:nvSpPr>
        <p:spPr bwMode="auto">
          <a:xfrm>
            <a:off x="4837902" y="3112865"/>
            <a:ext cx="384174" cy="330902"/>
          </a:xfrm>
          <a:prstGeom prst="rect">
            <a:avLst/>
          </a:prstGeom>
          <a:solidFill>
            <a:srgbClr val="BD92DE"/>
          </a:solidFill>
          <a:ln w="9525">
            <a:solidFill>
              <a:schemeClr val="tx1"/>
            </a:solidFill>
            <a:miter lim="800000"/>
            <a:headEnd/>
            <a:tailEnd/>
          </a:ln>
        </p:spPr>
        <p:txBody>
          <a:bodyPr wrap="none" anchor="ctr"/>
          <a:lstStyle/>
          <a:p>
            <a:pPr algn="ctr"/>
            <a:endParaRPr lang="en-US" sz="1800" dirty="0">
              <a:latin typeface="Open Sans" panose="020B0604020202020204" charset="0"/>
              <a:ea typeface="Open Sans" panose="020B0604020202020204" charset="0"/>
              <a:cs typeface="Open Sans" panose="020B0604020202020204" charset="0"/>
            </a:endParaRPr>
          </a:p>
        </p:txBody>
      </p:sp>
      <p:cxnSp>
        <p:nvCxnSpPr>
          <p:cNvPr id="36" name="AutoShape 13">
            <a:extLst>
              <a:ext uri="{FF2B5EF4-FFF2-40B4-BE49-F238E27FC236}">
                <a16:creationId xmlns:a16="http://schemas.microsoft.com/office/drawing/2014/main" id="{079C1C4B-0596-2F4E-A2D9-68BC53160ABF}"/>
              </a:ext>
            </a:extLst>
          </p:cNvPr>
          <p:cNvCxnSpPr>
            <a:cxnSpLocks noChangeShapeType="1"/>
          </p:cNvCxnSpPr>
          <p:nvPr/>
        </p:nvCxnSpPr>
        <p:spPr bwMode="auto">
          <a:xfrm>
            <a:off x="5791987" y="2446021"/>
            <a:ext cx="1" cy="604837"/>
          </a:xfrm>
          <a:prstGeom prst="straightConnector1">
            <a:avLst/>
          </a:prstGeom>
          <a:noFill/>
          <a:ln w="12700">
            <a:solidFill>
              <a:schemeClr val="tx1"/>
            </a:solidFill>
            <a:round/>
            <a:headEnd/>
            <a:tailEnd type="triangle" w="med" len="med"/>
          </a:ln>
        </p:spPr>
      </p:cxnSp>
    </p:spTree>
    <p:extLst>
      <p:ext uri="{BB962C8B-B14F-4D97-AF65-F5344CB8AC3E}">
        <p14:creationId xmlns:p14="http://schemas.microsoft.com/office/powerpoint/2010/main" val="25878390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g92b3bf485b_0_0"/>
          <p:cNvSpPr txBox="1">
            <a:spLocks noGrp="1"/>
          </p:cNvSpPr>
          <p:nvPr>
            <p:ph type="body" idx="1"/>
          </p:nvPr>
        </p:nvSpPr>
        <p:spPr>
          <a:xfrm>
            <a:off x="399675" y="1299625"/>
            <a:ext cx="10408500" cy="4695000"/>
          </a:xfrm>
          <a:prstGeom prst="rect">
            <a:avLst/>
          </a:prstGeom>
          <a:no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228600" lvl="0" indent="-228600" algn="l" rtl="0">
              <a:lnSpc>
                <a:spcPct val="140000"/>
              </a:lnSpc>
              <a:spcBef>
                <a:spcPts val="0"/>
              </a:spcBef>
              <a:spcAft>
                <a:spcPts val="0"/>
              </a:spcAft>
              <a:buSzPts val="2000"/>
              <a:buChar char="o"/>
            </a:pPr>
            <a:r>
              <a:rPr lang="en-US"/>
              <a:t>Bulleted list</a:t>
            </a:r>
            <a:endParaRPr/>
          </a:p>
          <a:p>
            <a:pPr marL="685800" lvl="1" indent="-228600" algn="l" rtl="0">
              <a:lnSpc>
                <a:spcPct val="140000"/>
              </a:lnSpc>
              <a:spcBef>
                <a:spcPts val="0"/>
              </a:spcBef>
              <a:spcAft>
                <a:spcPts val="0"/>
              </a:spcAft>
              <a:buSzPts val="2000"/>
              <a:buChar char="▪"/>
            </a:pPr>
            <a:r>
              <a:rPr lang="en-US"/>
              <a:t>Bulleted list level 2</a:t>
            </a:r>
            <a:endParaRPr/>
          </a:p>
          <a:p>
            <a:pPr marL="0" lvl="0" indent="0" algn="l" rtl="0">
              <a:lnSpc>
                <a:spcPct val="140000"/>
              </a:lnSpc>
              <a:spcBef>
                <a:spcPts val="0"/>
              </a:spcBef>
              <a:spcAft>
                <a:spcPts val="0"/>
              </a:spcAft>
              <a:buSzPts val="2000"/>
              <a:buNone/>
            </a:pPr>
            <a:endParaRPr/>
          </a:p>
          <a:p>
            <a:pPr marL="0" lvl="0" indent="0" algn="l" rtl="0">
              <a:lnSpc>
                <a:spcPct val="140000"/>
              </a:lnSpc>
              <a:spcBef>
                <a:spcPts val="0"/>
              </a:spcBef>
              <a:spcAft>
                <a:spcPts val="0"/>
              </a:spcAft>
              <a:buSzPts val="2000"/>
              <a:buNone/>
            </a:pPr>
            <a:endParaRPr/>
          </a:p>
          <a:p>
            <a:pPr marL="0" lvl="0" indent="0" algn="l" rtl="0">
              <a:lnSpc>
                <a:spcPct val="140000"/>
              </a:lnSpc>
              <a:spcBef>
                <a:spcPts val="0"/>
              </a:spcBef>
              <a:spcAft>
                <a:spcPts val="0"/>
              </a:spcAft>
              <a:buSzPts val="2000"/>
              <a:buNone/>
            </a:pPr>
            <a:r>
              <a:rPr lang="en-US"/>
              <a:t>Content font: Open Sans Size 20</a:t>
            </a:r>
            <a:endParaRPr/>
          </a:p>
          <a:p>
            <a:pPr marL="0" lvl="0" indent="0" algn="l" rtl="0">
              <a:lnSpc>
                <a:spcPct val="140000"/>
              </a:lnSpc>
              <a:spcBef>
                <a:spcPts val="0"/>
              </a:spcBef>
              <a:spcAft>
                <a:spcPts val="0"/>
              </a:spcAft>
              <a:buSzPts val="2000"/>
              <a:buNone/>
            </a:pPr>
            <a:r>
              <a:rPr lang="en-US"/>
              <a:t>Heading font: </a:t>
            </a:r>
            <a:r>
              <a:rPr lang="en-US" sz="3400" b="1">
                <a:solidFill>
                  <a:srgbClr val="370661"/>
                </a:solidFill>
              </a:rPr>
              <a:t>Open Sans Bold 34</a:t>
            </a:r>
            <a:endParaRPr sz="3400" b="1">
              <a:solidFill>
                <a:srgbClr val="370661"/>
              </a:solidFill>
            </a:endParaRPr>
          </a:p>
          <a:p>
            <a:pPr marL="0" lvl="0" indent="0" algn="l" rtl="0">
              <a:lnSpc>
                <a:spcPct val="140000"/>
              </a:lnSpc>
              <a:spcBef>
                <a:spcPts val="0"/>
              </a:spcBef>
              <a:spcAft>
                <a:spcPts val="0"/>
              </a:spcAft>
              <a:buSzPts val="2000"/>
              <a:buNone/>
            </a:pPr>
            <a:r>
              <a:rPr lang="en-US"/>
              <a:t>Code block: </a:t>
            </a:r>
            <a:r>
              <a:rPr lang="en-US">
                <a:highlight>
                  <a:srgbClr val="EFEFEF"/>
                </a:highlight>
                <a:latin typeface="Roboto Mono"/>
                <a:ea typeface="Roboto Mono"/>
                <a:cs typeface="Roboto Mono"/>
                <a:sym typeface="Roboto Mono"/>
              </a:rPr>
              <a:t>Roboto Mono Size 20 with Gray background</a:t>
            </a:r>
            <a:endParaRPr>
              <a:highlight>
                <a:srgbClr val="EFEFEF"/>
              </a:highlight>
              <a:latin typeface="Roboto Mono"/>
              <a:ea typeface="Roboto Mono"/>
              <a:cs typeface="Roboto Mono"/>
              <a:sym typeface="Roboto Mono"/>
            </a:endParaRPr>
          </a:p>
          <a:p>
            <a:pPr marL="0" lvl="0" indent="0" algn="l" rtl="0">
              <a:lnSpc>
                <a:spcPct val="140000"/>
              </a:lnSpc>
              <a:spcBef>
                <a:spcPts val="0"/>
              </a:spcBef>
              <a:spcAft>
                <a:spcPts val="0"/>
              </a:spcAft>
              <a:buSzPts val="2000"/>
              <a:buNone/>
            </a:pPr>
            <a:endParaRPr>
              <a:highlight>
                <a:srgbClr val="EFEFEF"/>
              </a:highlight>
              <a:latin typeface="Roboto Mono"/>
              <a:ea typeface="Roboto Mono"/>
              <a:cs typeface="Roboto Mono"/>
              <a:sym typeface="Roboto Mono"/>
            </a:endParaRPr>
          </a:p>
          <a:p>
            <a:pPr marL="0" lvl="0" indent="0" algn="l" rtl="0">
              <a:lnSpc>
                <a:spcPct val="140000"/>
              </a:lnSpc>
              <a:spcBef>
                <a:spcPts val="0"/>
              </a:spcBef>
              <a:spcAft>
                <a:spcPts val="0"/>
              </a:spcAft>
              <a:buClr>
                <a:schemeClr val="dk1"/>
              </a:buClr>
              <a:buSzPts val="1100"/>
              <a:buFont typeface="Arial"/>
              <a:buNone/>
            </a:pPr>
            <a:r>
              <a:rPr lang="en-US"/>
              <a:t>Colors:  		Purple 	 	Yellow 		Cyan (accent)   	Light gray (background)</a:t>
            </a:r>
            <a:endParaRPr/>
          </a:p>
          <a:p>
            <a:pPr marL="228600" lvl="0" indent="0" algn="l" rtl="0">
              <a:lnSpc>
                <a:spcPct val="140000"/>
              </a:lnSpc>
              <a:spcBef>
                <a:spcPts val="0"/>
              </a:spcBef>
              <a:spcAft>
                <a:spcPts val="0"/>
              </a:spcAft>
              <a:buSzPts val="2000"/>
              <a:buNone/>
            </a:pPr>
            <a:endParaRPr/>
          </a:p>
          <a:p>
            <a:pPr marL="228600" lvl="0" indent="0" algn="l" rtl="0">
              <a:lnSpc>
                <a:spcPct val="140000"/>
              </a:lnSpc>
              <a:spcBef>
                <a:spcPts val="0"/>
              </a:spcBef>
              <a:spcAft>
                <a:spcPts val="0"/>
              </a:spcAft>
              <a:buSzPts val="2000"/>
              <a:buNone/>
            </a:pPr>
            <a:endParaRPr/>
          </a:p>
        </p:txBody>
      </p:sp>
      <p:sp>
        <p:nvSpPr>
          <p:cNvPr id="74" name="Google Shape;74;g92b3bf485b_0_0"/>
          <p:cNvSpPr txBox="1"/>
          <p:nvPr/>
        </p:nvSpPr>
        <p:spPr>
          <a:xfrm>
            <a:off x="10949275" y="6478075"/>
            <a:ext cx="2259300" cy="1359600"/>
          </a:xfrm>
          <a:prstGeom prst="rect">
            <a:avLst/>
          </a:prstGeom>
          <a:noFill/>
          <a:ln>
            <a:noFill/>
          </a:ln>
        </p:spPr>
        <p:txBody>
          <a:bodyPr spcFirstLastPara="1" wrap="square" lIns="91425" tIns="91425" rIns="91425" bIns="91425" anchor="t" anchorCtr="0">
            <a:noAutofit/>
          </a:bodyPr>
          <a:lstStyle/>
          <a:p>
            <a:pPr>
              <a:buSzPts val="1400"/>
            </a:pPr>
            <a:r>
              <a:rPr lang="en-US" sz="1400" b="0" i="0" u="none" strike="noStrike" cap="none" dirty="0">
                <a:solidFill>
                  <a:srgbClr val="FFFFFF"/>
                </a:solidFill>
                <a:latin typeface="Open Sans SemiBold"/>
                <a:ea typeface="Open Sans SemiBold"/>
                <a:cs typeface="Open Sans SemiBold"/>
                <a:sym typeface="Open Sans SemiBold"/>
              </a:rPr>
              <a:t>CIS </a:t>
            </a:r>
            <a:r>
              <a:rPr lang="en-US" dirty="0">
                <a:solidFill>
                  <a:srgbClr val="FFFFFF"/>
                </a:solidFill>
                <a:latin typeface="Open Sans SemiBold"/>
                <a:ea typeface="Open Sans SemiBold"/>
                <a:cs typeface="Open Sans SemiBold"/>
                <a:sym typeface="Open Sans SemiBold"/>
              </a:rPr>
              <a:t>421/521 </a:t>
            </a:r>
            <a:r>
              <a:rPr lang="en-US" sz="1400" b="0" i="0" u="none" strike="noStrike" cap="none" dirty="0">
                <a:solidFill>
                  <a:srgbClr val="FFFFFF"/>
                </a:solidFill>
                <a:latin typeface="Open Sans SemiBold"/>
                <a:ea typeface="Open Sans SemiBold"/>
                <a:cs typeface="Open Sans SemiBold"/>
                <a:sym typeface="Open Sans SemiBold"/>
              </a:rPr>
              <a:t> |</a:t>
            </a:r>
            <a:r>
              <a:rPr lang="en-US" dirty="0">
                <a:solidFill>
                  <a:srgbClr val="FFFFFF"/>
                </a:solidFill>
                <a:latin typeface="Open Sans SemiBold"/>
                <a:ea typeface="Open Sans SemiBold"/>
                <a:cs typeface="Open Sans SemiBold"/>
                <a:sym typeface="Open Sans SemiBold"/>
              </a:rPr>
              <a:t>  5</a:t>
            </a:r>
            <a:endParaRPr sz="1400" b="0" i="0" u="none" strike="noStrike" cap="none" dirty="0">
              <a:solidFill>
                <a:srgbClr val="FFFFFF"/>
              </a:solidFill>
              <a:latin typeface="Open Sans SemiBold"/>
              <a:ea typeface="Open Sans SemiBold"/>
              <a:cs typeface="Open Sans SemiBold"/>
              <a:sym typeface="Open Sans SemiBold"/>
            </a:endParaRPr>
          </a:p>
        </p:txBody>
      </p:sp>
      <p:sp>
        <p:nvSpPr>
          <p:cNvPr id="75" name="Google Shape;75;g92b3bf485b_0_0"/>
          <p:cNvSpPr/>
          <p:nvPr/>
        </p:nvSpPr>
        <p:spPr>
          <a:xfrm>
            <a:off x="4343950" y="1289575"/>
            <a:ext cx="2259300" cy="971400"/>
          </a:xfrm>
          <a:prstGeom prst="wedgeRoundRectCallout">
            <a:avLst>
              <a:gd name="adj1" fmla="val -40852"/>
              <a:gd name="adj2" fmla="val 92647"/>
              <a:gd name="adj3" fmla="val 0"/>
            </a:avLst>
          </a:prstGeom>
          <a:solidFill>
            <a:srgbClr val="FFAE2B"/>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US" sz="2500" b="1" i="0" u="none" strike="noStrike" cap="none">
                <a:latin typeface="Open Sans"/>
                <a:ea typeface="Open Sans"/>
                <a:cs typeface="Open Sans"/>
                <a:sym typeface="Open Sans"/>
              </a:rPr>
              <a:t>Callout box</a:t>
            </a:r>
            <a:endParaRPr sz="2500" b="1" i="0" u="none" strike="noStrike" cap="none">
              <a:latin typeface="Open Sans"/>
              <a:ea typeface="Open Sans"/>
              <a:cs typeface="Open Sans"/>
              <a:sym typeface="Open Sans"/>
            </a:endParaRPr>
          </a:p>
        </p:txBody>
      </p:sp>
      <p:cxnSp>
        <p:nvCxnSpPr>
          <p:cNvPr id="76" name="Google Shape;76;g92b3bf485b_0_0"/>
          <p:cNvCxnSpPr/>
          <p:nvPr/>
        </p:nvCxnSpPr>
        <p:spPr>
          <a:xfrm>
            <a:off x="7065600" y="1375825"/>
            <a:ext cx="1735800" cy="0"/>
          </a:xfrm>
          <a:prstGeom prst="straightConnector1">
            <a:avLst/>
          </a:prstGeom>
          <a:noFill/>
          <a:ln w="38100" cap="flat" cmpd="sng">
            <a:solidFill>
              <a:srgbClr val="370661"/>
            </a:solidFill>
            <a:prstDash val="solid"/>
            <a:round/>
            <a:headEnd type="none" w="sm" len="sm"/>
            <a:tailEnd type="triangle" w="med" len="med"/>
          </a:ln>
        </p:spPr>
      </p:cxnSp>
      <p:cxnSp>
        <p:nvCxnSpPr>
          <p:cNvPr id="77" name="Google Shape;77;g92b3bf485b_0_0"/>
          <p:cNvCxnSpPr/>
          <p:nvPr/>
        </p:nvCxnSpPr>
        <p:spPr>
          <a:xfrm>
            <a:off x="7201700" y="1700425"/>
            <a:ext cx="1616700" cy="884400"/>
          </a:xfrm>
          <a:prstGeom prst="bentConnector3">
            <a:avLst>
              <a:gd name="adj1" fmla="val 50000"/>
            </a:avLst>
          </a:prstGeom>
          <a:noFill/>
          <a:ln w="38100" cap="flat" cmpd="sng">
            <a:solidFill>
              <a:srgbClr val="370661"/>
            </a:solidFill>
            <a:prstDash val="solid"/>
            <a:round/>
            <a:headEnd type="none" w="sm" len="sm"/>
            <a:tailEnd type="triangle" w="med" len="med"/>
          </a:ln>
        </p:spPr>
      </p:cxnSp>
      <p:sp>
        <p:nvSpPr>
          <p:cNvPr id="78" name="Google Shape;78;g92b3bf485b_0_0"/>
          <p:cNvSpPr/>
          <p:nvPr/>
        </p:nvSpPr>
        <p:spPr>
          <a:xfrm>
            <a:off x="1609575" y="5549425"/>
            <a:ext cx="1821300" cy="279600"/>
          </a:xfrm>
          <a:prstGeom prst="rect">
            <a:avLst/>
          </a:prstGeom>
          <a:solidFill>
            <a:srgbClr val="37066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95C6C"/>
              </a:solidFill>
              <a:latin typeface="Arial"/>
              <a:ea typeface="Arial"/>
              <a:cs typeface="Arial"/>
              <a:sym typeface="Arial"/>
            </a:endParaRPr>
          </a:p>
        </p:txBody>
      </p:sp>
      <p:sp>
        <p:nvSpPr>
          <p:cNvPr id="79" name="Google Shape;79;g92b3bf485b_0_0"/>
          <p:cNvSpPr/>
          <p:nvPr/>
        </p:nvSpPr>
        <p:spPr>
          <a:xfrm>
            <a:off x="3430875" y="5549425"/>
            <a:ext cx="1963500" cy="279600"/>
          </a:xfrm>
          <a:prstGeom prst="rect">
            <a:avLst/>
          </a:prstGeom>
          <a:solidFill>
            <a:srgbClr val="FFAE2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95C6C"/>
              </a:solidFill>
              <a:latin typeface="Arial"/>
              <a:ea typeface="Arial"/>
              <a:cs typeface="Arial"/>
              <a:sym typeface="Arial"/>
            </a:endParaRPr>
          </a:p>
        </p:txBody>
      </p:sp>
      <p:sp>
        <p:nvSpPr>
          <p:cNvPr id="80" name="Google Shape;80;g92b3bf485b_0_0"/>
          <p:cNvSpPr/>
          <p:nvPr/>
        </p:nvSpPr>
        <p:spPr>
          <a:xfrm>
            <a:off x="5394525" y="5549425"/>
            <a:ext cx="1180800" cy="279600"/>
          </a:xfrm>
          <a:prstGeom prst="rect">
            <a:avLst/>
          </a:prstGeom>
          <a:solidFill>
            <a:srgbClr val="08842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95C6C"/>
              </a:solidFill>
              <a:latin typeface="Arial"/>
              <a:ea typeface="Arial"/>
              <a:cs typeface="Arial"/>
              <a:sym typeface="Arial"/>
            </a:endParaRPr>
          </a:p>
        </p:txBody>
      </p:sp>
      <p:sp>
        <p:nvSpPr>
          <p:cNvPr id="82" name="Google Shape;82;g92b3bf485b_0_0"/>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Autofit/>
          </a:bodyPr>
          <a:lstStyle/>
          <a:p>
            <a:pPr marL="0" indent="0">
              <a:spcBef>
                <a:spcPts val="0"/>
              </a:spcBef>
              <a:buClr>
                <a:schemeClr val="accent1"/>
              </a:buClr>
            </a:pPr>
            <a:r>
              <a:rPr lang="en-US" sz="3400"/>
              <a:t>May 11, 1997</a:t>
            </a:r>
            <a:endParaRPr lang="en-US"/>
          </a:p>
        </p:txBody>
      </p:sp>
      <p:sp>
        <p:nvSpPr>
          <p:cNvPr id="83" name="Google Shape;83;g92b3bf485b_0_0"/>
          <p:cNvSpPr/>
          <p:nvPr/>
        </p:nvSpPr>
        <p:spPr>
          <a:xfrm>
            <a:off x="5394525" y="5549425"/>
            <a:ext cx="1342500" cy="279600"/>
          </a:xfrm>
          <a:prstGeom prst="rect">
            <a:avLst/>
          </a:prstGeom>
          <a:solidFill>
            <a:srgbClr val="7EDCF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95C6C"/>
              </a:solidFill>
              <a:latin typeface="Arial"/>
              <a:ea typeface="Arial"/>
              <a:cs typeface="Arial"/>
              <a:sym typeface="Arial"/>
            </a:endParaRPr>
          </a:p>
        </p:txBody>
      </p:sp>
      <p:sp>
        <p:nvSpPr>
          <p:cNvPr id="84" name="Google Shape;84;g92b3bf485b_0_0"/>
          <p:cNvSpPr/>
          <p:nvPr/>
        </p:nvSpPr>
        <p:spPr>
          <a:xfrm>
            <a:off x="5394375" y="2413375"/>
            <a:ext cx="2259300" cy="651000"/>
          </a:xfrm>
          <a:prstGeom prst="wedgeRoundRectCallout">
            <a:avLst>
              <a:gd name="adj1" fmla="val -40852"/>
              <a:gd name="adj2" fmla="val 92647"/>
              <a:gd name="adj3" fmla="val 0"/>
            </a:avLst>
          </a:prstGeom>
          <a:solidFill>
            <a:srgbClr val="7EDCF6"/>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US" sz="2500" b="1" i="0" u="none" strike="noStrike" cap="none">
                <a:latin typeface="Open Sans"/>
                <a:ea typeface="Open Sans"/>
                <a:cs typeface="Open Sans"/>
                <a:sym typeface="Open Sans"/>
              </a:rPr>
              <a:t>Callout box</a:t>
            </a:r>
            <a:endParaRPr sz="2500" b="1" i="0" u="none" strike="noStrike" cap="none">
              <a:latin typeface="Open Sans"/>
              <a:ea typeface="Open Sans"/>
              <a:cs typeface="Open Sans"/>
              <a:sym typeface="Open Sans"/>
            </a:endParaRPr>
          </a:p>
        </p:txBody>
      </p:sp>
      <p:pic>
        <p:nvPicPr>
          <p:cNvPr id="86" name="Google Shape;86;g92b3bf485b_0_0"/>
          <p:cNvPicPr preferRelativeResize="0"/>
          <p:nvPr/>
        </p:nvPicPr>
        <p:blipFill rotWithShape="1">
          <a:blip r:embed="rId3">
            <a:alphaModFix/>
          </a:blip>
          <a:srcRect l="46493" t="230" r="43071" b="-230"/>
          <a:stretch/>
        </p:blipFill>
        <p:spPr>
          <a:xfrm>
            <a:off x="11603925" y="0"/>
            <a:ext cx="590700" cy="3772950"/>
          </a:xfrm>
          <a:prstGeom prst="rect">
            <a:avLst/>
          </a:prstGeom>
          <a:noFill/>
          <a:ln>
            <a:noFill/>
          </a:ln>
        </p:spPr>
      </p:pic>
      <p:sp>
        <p:nvSpPr>
          <p:cNvPr id="87" name="Google Shape;87;g92b3bf485b_0_0"/>
          <p:cNvSpPr/>
          <p:nvPr/>
        </p:nvSpPr>
        <p:spPr>
          <a:xfrm>
            <a:off x="11603919" y="3696759"/>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pic>
        <p:nvPicPr>
          <p:cNvPr id="2" name="Picture 2" descr="A screenshot of a social media post&#10;&#10;Description automatically generated">
            <a:extLst>
              <a:ext uri="{FF2B5EF4-FFF2-40B4-BE49-F238E27FC236}">
                <a16:creationId xmlns:a16="http://schemas.microsoft.com/office/drawing/2014/main" id="{762F061A-57E2-4E34-86EE-BABFA697CBAA}"/>
              </a:ext>
            </a:extLst>
          </p:cNvPr>
          <p:cNvPicPr>
            <a:picLocks noChangeAspect="1"/>
          </p:cNvPicPr>
          <p:nvPr/>
        </p:nvPicPr>
        <p:blipFill>
          <a:blip r:embed="rId4"/>
          <a:stretch>
            <a:fillRect/>
          </a:stretch>
        </p:blipFill>
        <p:spPr>
          <a:xfrm>
            <a:off x="205284" y="63025"/>
            <a:ext cx="9710056" cy="6403935"/>
          </a:xfrm>
          <a:prstGeom prst="rect">
            <a:avLst/>
          </a:prstGeom>
        </p:spPr>
      </p:pic>
    </p:spTree>
    <p:extLst>
      <p:ext uri="{BB962C8B-B14F-4D97-AF65-F5344CB8AC3E}">
        <p14:creationId xmlns:p14="http://schemas.microsoft.com/office/powerpoint/2010/main" val="101604797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72" name="Rounded Rectangle 58">
            <a:extLst>
              <a:ext uri="{FF2B5EF4-FFF2-40B4-BE49-F238E27FC236}">
                <a16:creationId xmlns:a16="http://schemas.microsoft.com/office/drawing/2014/main" id="{EF1F8FB1-77A7-470B-8369-70912ABFE2F7}"/>
              </a:ext>
            </a:extLst>
          </p:cNvPr>
          <p:cNvSpPr/>
          <p:nvPr/>
        </p:nvSpPr>
        <p:spPr>
          <a:xfrm>
            <a:off x="226219" y="3683366"/>
            <a:ext cx="5262559" cy="2187826"/>
          </a:xfrm>
          <a:prstGeom prst="roundRect">
            <a:avLst/>
          </a:prstGeom>
          <a:solidFill>
            <a:srgbClr val="0066CC">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16" name="Content Placeholder 2">
            <a:extLst>
              <a:ext uri="{FF2B5EF4-FFF2-40B4-BE49-F238E27FC236}">
                <a16:creationId xmlns:a16="http://schemas.microsoft.com/office/drawing/2014/main" id="{1A0EBC81-D24D-B942-AB58-A4FD3979981F}"/>
              </a:ext>
            </a:extLst>
          </p:cNvPr>
          <p:cNvSpPr txBox="1">
            <a:spLocks/>
          </p:cNvSpPr>
          <p:nvPr/>
        </p:nvSpPr>
        <p:spPr bwMode="auto">
          <a:xfrm>
            <a:off x="226219" y="3653883"/>
            <a:ext cx="5262559" cy="2247425"/>
          </a:xfrm>
          <a:prstGeom prst="rect">
            <a:avLst/>
          </a:prstGeom>
          <a:noFill/>
          <a:ln w="9525">
            <a:noFill/>
            <a:miter lim="800000"/>
            <a:headEnd/>
            <a:tailEnd/>
          </a:ln>
        </p:spPr>
        <p:txBody>
          <a:bodyPr vert="horz" wrap="square" lIns="68577" tIns="34289" rIns="68577" bIns="34289" numCol="1" anchor="t" anchorCtr="0" compatLnSpc="1">
            <a:prstTxWarp prst="textNoShape">
              <a:avLst/>
            </a:prstTxWarp>
          </a:bodyPr>
          <a:lstStyle/>
          <a:p>
            <a:pPr marL="257162" indent="-257162" defTabSz="685800" eaLnBrk="1" hangingPunct="1">
              <a:lnSpc>
                <a:spcPct val="80000"/>
              </a:lnSpc>
              <a:spcBef>
                <a:spcPts val="900"/>
              </a:spcBef>
              <a:buClr>
                <a:schemeClr val="accent2"/>
              </a:buClr>
              <a:defRPr/>
            </a:pPr>
            <a:endParaRPr lang="en-US" sz="825" kern="0" dirty="0">
              <a:solidFill>
                <a:srgbClr val="00B0F0"/>
              </a:solidFill>
              <a:latin typeface="Roboto Mono" panose="020B0604020202020204" charset="0"/>
              <a:ea typeface="Roboto Mono" panose="020B0604020202020204" charset="0"/>
              <a:cs typeface="+mn-cs"/>
            </a:endParaRPr>
          </a:p>
          <a:p>
            <a:pPr marL="257162" indent="-257162" defTabSz="685800" eaLnBrk="1" hangingPunct="1">
              <a:lnSpc>
                <a:spcPct val="80000"/>
              </a:lnSpc>
              <a:spcBef>
                <a:spcPts val="900"/>
              </a:spcBef>
              <a:buClr>
                <a:schemeClr val="accent2"/>
              </a:buClr>
              <a:defRPr/>
            </a:pPr>
            <a:r>
              <a:rPr lang="en-US" sz="1800" kern="0" dirty="0">
                <a:solidFill>
                  <a:srgbClr val="0070C0"/>
                </a:solidFill>
                <a:latin typeface="Roboto Mono" panose="020B0604020202020204" charset="0"/>
                <a:ea typeface="Roboto Mono" panose="020B0604020202020204" charset="0"/>
                <a:cs typeface="+mn-cs"/>
              </a:rPr>
              <a:t>def max-value(state):</a:t>
            </a:r>
          </a:p>
          <a:p>
            <a:pPr marL="557185" lvl="1" indent="-214303" defTabSz="685800" eaLnBrk="1" hangingPunct="1">
              <a:lnSpc>
                <a:spcPct val="80000"/>
              </a:lnSpc>
              <a:spcBef>
                <a:spcPct val="20000"/>
              </a:spcBef>
              <a:buClr>
                <a:schemeClr val="tx1"/>
              </a:buClr>
              <a:defRPr/>
            </a:pPr>
            <a:r>
              <a:rPr lang="en-US" sz="1800" b="1" dirty="0">
                <a:latin typeface="Roboto Mono" panose="020B0604020202020204" charset="0"/>
                <a:ea typeface="Roboto Mono" panose="020B0604020202020204" charset="0"/>
              </a:rPr>
              <a:t>i</a:t>
            </a:r>
            <a:r>
              <a:rPr lang="en-US" sz="1800" b="1" kern="0" dirty="0">
                <a:latin typeface="Roboto Mono" panose="020B0604020202020204" charset="0"/>
                <a:ea typeface="Roboto Mono" panose="020B0604020202020204" charset="0"/>
              </a:rPr>
              <a:t>f the state is a terminal state:</a:t>
            </a:r>
          </a:p>
          <a:p>
            <a:pPr marL="557185" lvl="1" indent="-214303" defTabSz="685800" eaLnBrk="1" hangingPunct="1">
              <a:lnSpc>
                <a:spcPct val="80000"/>
              </a:lnSpc>
              <a:spcBef>
                <a:spcPct val="20000"/>
              </a:spcBef>
              <a:buClr>
                <a:schemeClr val="tx1"/>
              </a:buClr>
              <a:defRPr/>
            </a:pPr>
            <a:r>
              <a:rPr lang="en-US" sz="1800" b="1" dirty="0">
                <a:latin typeface="Roboto Mono" panose="020B0604020202020204" charset="0"/>
                <a:ea typeface="Roboto Mono" panose="020B0604020202020204" charset="0"/>
              </a:rPr>
              <a:t>		 return the state’s utility</a:t>
            </a:r>
            <a:endParaRPr lang="en-US" sz="1800" b="1" kern="0" dirty="0">
              <a:latin typeface="Roboto Mono" panose="020B0604020202020204" charset="0"/>
              <a:ea typeface="Roboto Mono" panose="020B0604020202020204" charset="0"/>
            </a:endParaRPr>
          </a:p>
          <a:p>
            <a:pPr marL="557185" lvl="1" indent="-214303" defTabSz="685800" eaLnBrk="1" hangingPunct="1">
              <a:lnSpc>
                <a:spcPct val="80000"/>
              </a:lnSpc>
              <a:spcBef>
                <a:spcPct val="20000"/>
              </a:spcBef>
              <a:buClr>
                <a:schemeClr val="tx1"/>
              </a:buClr>
              <a:defRPr/>
            </a:pPr>
            <a:r>
              <a:rPr lang="en-US" sz="1800" kern="0" dirty="0">
                <a:latin typeface="Roboto Mono" panose="020B0604020202020204" charset="0"/>
                <a:ea typeface="Roboto Mono" panose="020B0604020202020204" charset="0"/>
              </a:rPr>
              <a:t>initialize v = </a:t>
            </a:r>
            <a:r>
              <a:rPr lang="en-US" sz="1800" kern="0" dirty="0">
                <a:latin typeface="Roboto Mono" panose="020B0604020202020204" charset="0"/>
                <a:ea typeface="Roboto Mono" panose="020B0604020202020204" charset="0"/>
                <a:cs typeface="Times New Roman" pitchFamily="18" charset="0"/>
              </a:rPr>
              <a:t>-∞</a:t>
            </a:r>
          </a:p>
          <a:p>
            <a:pPr marL="557185" lvl="1" indent="-214303" defTabSz="685800" eaLnBrk="1" hangingPunct="1">
              <a:lnSpc>
                <a:spcPct val="80000"/>
              </a:lnSpc>
              <a:spcBef>
                <a:spcPct val="20000"/>
              </a:spcBef>
              <a:buClr>
                <a:schemeClr val="tx1"/>
              </a:buClr>
              <a:defRPr/>
            </a:pPr>
            <a:r>
              <a:rPr lang="en-US" sz="1800" kern="0" dirty="0">
                <a:latin typeface="Roboto Mono" panose="020B0604020202020204" charset="0"/>
                <a:ea typeface="Roboto Mono" panose="020B0604020202020204" charset="0"/>
              </a:rPr>
              <a:t>for each successor of state:</a:t>
            </a:r>
          </a:p>
          <a:p>
            <a:pPr marL="857207" lvl="2" indent="-171442" defTabSz="685800" eaLnBrk="1" hangingPunct="1">
              <a:lnSpc>
                <a:spcPct val="80000"/>
              </a:lnSpc>
              <a:spcBef>
                <a:spcPct val="20000"/>
              </a:spcBef>
              <a:buClr>
                <a:schemeClr val="accent2"/>
              </a:buClr>
              <a:defRPr/>
            </a:pPr>
            <a:r>
              <a:rPr lang="en-US" sz="1800" kern="0" dirty="0">
                <a:latin typeface="Roboto Mono" panose="020B0604020202020204" charset="0"/>
                <a:ea typeface="Roboto Mono" panose="020B0604020202020204" charset="0"/>
              </a:rPr>
              <a:t>v = max(v, </a:t>
            </a:r>
            <a:r>
              <a:rPr lang="en-US" sz="1800" kern="0" dirty="0">
                <a:solidFill>
                  <a:srgbClr val="C00000"/>
                </a:solidFill>
                <a:latin typeface="Roboto Mono" panose="020B0604020202020204" charset="0"/>
                <a:ea typeface="Roboto Mono" panose="020B0604020202020204" charset="0"/>
              </a:rPr>
              <a:t>min-value(successor)</a:t>
            </a:r>
            <a:r>
              <a:rPr lang="en-US" sz="1800" kern="0" dirty="0">
                <a:latin typeface="Roboto Mono" panose="020B0604020202020204" charset="0"/>
                <a:ea typeface="Roboto Mono" panose="020B0604020202020204" charset="0"/>
              </a:rPr>
              <a:t>)</a:t>
            </a:r>
          </a:p>
          <a:p>
            <a:pPr marL="557185" lvl="1" indent="-214303" defTabSz="685800" eaLnBrk="1" hangingPunct="1">
              <a:lnSpc>
                <a:spcPct val="80000"/>
              </a:lnSpc>
              <a:spcBef>
                <a:spcPct val="20000"/>
              </a:spcBef>
              <a:buClr>
                <a:schemeClr val="tx1"/>
              </a:buClr>
              <a:defRPr/>
            </a:pPr>
            <a:r>
              <a:rPr lang="en-US" sz="1800" kern="0" dirty="0">
                <a:latin typeface="Roboto Mono" panose="020B0604020202020204" charset="0"/>
                <a:ea typeface="Roboto Mono" panose="020B0604020202020204" charset="0"/>
              </a:rPr>
              <a:t>return v</a:t>
            </a:r>
          </a:p>
        </p:txBody>
      </p:sp>
      <p:sp>
        <p:nvSpPr>
          <p:cNvPr id="63" name="Google Shape;63;p2"/>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dirty="0">
                <a:sym typeface="Symbol" pitchFamily="18" charset="2"/>
              </a:rPr>
              <a:t>Minimax Example</a:t>
            </a:r>
            <a:endParaRPr sz="3400" b="1" dirty="0">
              <a:solidFill>
                <a:srgbClr val="370661"/>
              </a:solidFill>
              <a:latin typeface="Open Sans"/>
              <a:ea typeface="Open Sans"/>
              <a:cs typeface="Open Sans"/>
              <a:sym typeface="Open Sans"/>
            </a:endParaRPr>
          </a:p>
        </p:txBody>
      </p:sp>
      <p:sp>
        <p:nvSpPr>
          <p:cNvPr id="34" name="AutoShape 4">
            <a:extLst>
              <a:ext uri="{FF2B5EF4-FFF2-40B4-BE49-F238E27FC236}">
                <a16:creationId xmlns:a16="http://schemas.microsoft.com/office/drawing/2014/main" id="{E736D7FF-BD34-4A88-84A3-1D8F37182FDE}"/>
              </a:ext>
            </a:extLst>
          </p:cNvPr>
          <p:cNvSpPr>
            <a:spLocks noChangeArrowheads="1"/>
          </p:cNvSpPr>
          <p:nvPr/>
        </p:nvSpPr>
        <p:spPr bwMode="auto">
          <a:xfrm>
            <a:off x="5601494" y="1137177"/>
            <a:ext cx="381000" cy="359477"/>
          </a:xfrm>
          <a:prstGeom prst="triangle">
            <a:avLst>
              <a:gd name="adj" fmla="val 50000"/>
            </a:avLst>
          </a:prstGeom>
          <a:solidFill>
            <a:srgbClr val="CCECFF"/>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sp>
        <p:nvSpPr>
          <p:cNvPr id="74" name="Left-Right Arrow 62">
            <a:extLst>
              <a:ext uri="{FF2B5EF4-FFF2-40B4-BE49-F238E27FC236}">
                <a16:creationId xmlns:a16="http://schemas.microsoft.com/office/drawing/2014/main" id="{8162E336-5288-4360-8E22-242E50D27588}"/>
              </a:ext>
            </a:extLst>
          </p:cNvPr>
          <p:cNvSpPr/>
          <p:nvPr/>
        </p:nvSpPr>
        <p:spPr>
          <a:xfrm>
            <a:off x="5503070" y="4337488"/>
            <a:ext cx="742950" cy="514350"/>
          </a:xfrm>
          <a:prstGeom prst="leftRightArrow">
            <a:avLst/>
          </a:prstGeom>
          <a:solidFill>
            <a:srgbClr val="BD92D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75" name="Picture 74" descr="TP_tmp.png">
            <a:extLst>
              <a:ext uri="{FF2B5EF4-FFF2-40B4-BE49-F238E27FC236}">
                <a16:creationId xmlns:a16="http://schemas.microsoft.com/office/drawing/2014/main" id="{38160B1A-2555-4CA1-A742-52F596673E60}"/>
              </a:ext>
            </a:extLst>
          </p:cNvPr>
          <p:cNvPicPr>
            <a:picLocks noChangeAspect="1"/>
          </p:cNvPicPr>
          <p:nvPr>
            <p:custDataLst>
              <p:tags r:id="rId1"/>
            </p:custDataLst>
          </p:nvPr>
        </p:nvPicPr>
        <p:blipFill>
          <a:blip r:embed="rId5" cstate="print"/>
          <a:stretch>
            <a:fillRect/>
          </a:stretch>
        </p:blipFill>
        <p:spPr bwMode="auto">
          <a:xfrm>
            <a:off x="1315244" y="5924915"/>
            <a:ext cx="3143249" cy="491900"/>
          </a:xfrm>
          <a:prstGeom prst="rect">
            <a:avLst/>
          </a:prstGeom>
          <a:noFill/>
          <a:ln/>
          <a:effectLst/>
        </p:spPr>
      </p:pic>
      <p:pic>
        <p:nvPicPr>
          <p:cNvPr id="76" name="Picture 75" descr="TP_tmp.png">
            <a:extLst>
              <a:ext uri="{FF2B5EF4-FFF2-40B4-BE49-F238E27FC236}">
                <a16:creationId xmlns:a16="http://schemas.microsoft.com/office/drawing/2014/main" id="{A30B546D-18AD-4561-86FC-06C44687E357}"/>
              </a:ext>
            </a:extLst>
          </p:cNvPr>
          <p:cNvPicPr>
            <a:picLocks noChangeAspect="1"/>
          </p:cNvPicPr>
          <p:nvPr>
            <p:custDataLst>
              <p:tags r:id="rId2"/>
            </p:custDataLst>
          </p:nvPr>
        </p:nvPicPr>
        <p:blipFill>
          <a:blip r:embed="rId6" cstate="print"/>
          <a:stretch>
            <a:fillRect/>
          </a:stretch>
        </p:blipFill>
        <p:spPr bwMode="auto">
          <a:xfrm>
            <a:off x="7458867" y="5924915"/>
            <a:ext cx="3143251" cy="491900"/>
          </a:xfrm>
          <a:prstGeom prst="rect">
            <a:avLst/>
          </a:prstGeom>
          <a:noFill/>
          <a:ln/>
          <a:effectLst/>
        </p:spPr>
      </p:pic>
      <p:sp>
        <p:nvSpPr>
          <p:cNvPr id="18" name="TextBox 17">
            <a:extLst>
              <a:ext uri="{FF2B5EF4-FFF2-40B4-BE49-F238E27FC236}">
                <a16:creationId xmlns:a16="http://schemas.microsoft.com/office/drawing/2014/main" id="{97FA6B95-38DB-164F-A3BB-D53340EB840C}"/>
              </a:ext>
            </a:extLst>
          </p:cNvPr>
          <p:cNvSpPr txBox="1"/>
          <p:nvPr/>
        </p:nvSpPr>
        <p:spPr>
          <a:xfrm>
            <a:off x="6162805" y="1590805"/>
            <a:ext cx="184731" cy="307777"/>
          </a:xfrm>
          <a:prstGeom prst="rect">
            <a:avLst/>
          </a:prstGeom>
          <a:noFill/>
        </p:spPr>
        <p:txBody>
          <a:bodyPr wrap="none" rtlCol="0">
            <a:spAutoFit/>
          </a:bodyPr>
          <a:lstStyle/>
          <a:p>
            <a:endParaRPr lang="en-US" dirty="0"/>
          </a:p>
        </p:txBody>
      </p:sp>
      <p:sp>
        <p:nvSpPr>
          <p:cNvPr id="117" name="Rounded Rectangle 59">
            <a:extLst>
              <a:ext uri="{FF2B5EF4-FFF2-40B4-BE49-F238E27FC236}">
                <a16:creationId xmlns:a16="http://schemas.microsoft.com/office/drawing/2014/main" id="{D1FC192F-F2B3-DB4F-AA60-EB20B2A00134}"/>
              </a:ext>
            </a:extLst>
          </p:cNvPr>
          <p:cNvSpPr/>
          <p:nvPr/>
        </p:nvSpPr>
        <p:spPr>
          <a:xfrm>
            <a:off x="6260312" y="3693618"/>
            <a:ext cx="5262561" cy="2169928"/>
          </a:xfrm>
          <a:prstGeom prst="roundRect">
            <a:avLst/>
          </a:prstGeom>
          <a:solidFill>
            <a:srgbClr val="F6D7D9"/>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18" name="Content Placeholder 2">
            <a:extLst>
              <a:ext uri="{FF2B5EF4-FFF2-40B4-BE49-F238E27FC236}">
                <a16:creationId xmlns:a16="http://schemas.microsoft.com/office/drawing/2014/main" id="{0E2FAB55-9DBB-204F-8914-720EA7BBC647}"/>
              </a:ext>
            </a:extLst>
          </p:cNvPr>
          <p:cNvSpPr txBox="1">
            <a:spLocks/>
          </p:cNvSpPr>
          <p:nvPr/>
        </p:nvSpPr>
        <p:spPr bwMode="auto">
          <a:xfrm>
            <a:off x="6317463" y="3896818"/>
            <a:ext cx="5205410" cy="1974374"/>
          </a:xfrm>
          <a:prstGeom prst="rect">
            <a:avLst/>
          </a:prstGeom>
          <a:noFill/>
          <a:ln w="9525">
            <a:noFill/>
            <a:miter lim="800000"/>
            <a:headEnd/>
            <a:tailEnd/>
          </a:ln>
        </p:spPr>
        <p:txBody>
          <a:bodyPr vert="horz" wrap="square" lIns="68577" tIns="34289" rIns="68577" bIns="34289" numCol="1" anchor="t" anchorCtr="0" compatLnSpc="1">
            <a:prstTxWarp prst="textNoShape">
              <a:avLst/>
            </a:prstTxWarp>
          </a:bodyPr>
          <a:lstStyle/>
          <a:p>
            <a:pPr marL="257162" indent="-257162" defTabSz="685800" eaLnBrk="1" hangingPunct="1">
              <a:lnSpc>
                <a:spcPct val="80000"/>
              </a:lnSpc>
              <a:spcBef>
                <a:spcPts val="900"/>
              </a:spcBef>
              <a:buClr>
                <a:schemeClr val="accent2"/>
              </a:buClr>
              <a:defRPr/>
            </a:pPr>
            <a:r>
              <a:rPr lang="en-US" sz="1800" kern="0" dirty="0">
                <a:solidFill>
                  <a:srgbClr val="C00000"/>
                </a:solidFill>
                <a:latin typeface="Roboto Mono" panose="020B0604020202020204" charset="0"/>
                <a:ea typeface="Roboto Mono" panose="020B0604020202020204" charset="0"/>
                <a:cs typeface="+mn-cs"/>
              </a:rPr>
              <a:t>def min-value(state):</a:t>
            </a:r>
          </a:p>
          <a:p>
            <a:pPr marL="557185" lvl="1" indent="-214303" defTabSz="685800" eaLnBrk="1" hangingPunct="1">
              <a:lnSpc>
                <a:spcPct val="80000"/>
              </a:lnSpc>
              <a:spcBef>
                <a:spcPct val="20000"/>
              </a:spcBef>
              <a:buClr>
                <a:schemeClr val="tx1"/>
              </a:buClr>
              <a:defRPr/>
            </a:pPr>
            <a:r>
              <a:rPr lang="en-US" sz="1800" dirty="0">
                <a:latin typeface="Roboto Mono" panose="020B0604020202020204" charset="0"/>
                <a:ea typeface="Roboto Mono" panose="020B0604020202020204" charset="0"/>
              </a:rPr>
              <a:t>i</a:t>
            </a:r>
            <a:r>
              <a:rPr lang="en-US" sz="1800" kern="0" dirty="0">
                <a:latin typeface="Roboto Mono" panose="020B0604020202020204" charset="0"/>
                <a:ea typeface="Roboto Mono" panose="020B0604020202020204" charset="0"/>
              </a:rPr>
              <a:t>f the state is a terminal state:</a:t>
            </a:r>
          </a:p>
          <a:p>
            <a:pPr marL="557185" lvl="1" indent="-214303" defTabSz="685800" eaLnBrk="1" hangingPunct="1">
              <a:lnSpc>
                <a:spcPct val="80000"/>
              </a:lnSpc>
              <a:spcBef>
                <a:spcPct val="20000"/>
              </a:spcBef>
              <a:buClr>
                <a:schemeClr val="tx1"/>
              </a:buClr>
              <a:defRPr/>
            </a:pPr>
            <a:r>
              <a:rPr lang="en-US" sz="1800" dirty="0">
                <a:latin typeface="Roboto Mono" panose="020B0604020202020204" charset="0"/>
                <a:ea typeface="Roboto Mono" panose="020B0604020202020204" charset="0"/>
              </a:rPr>
              <a:t>		 return the state’s utility</a:t>
            </a:r>
            <a:endParaRPr lang="en-US" sz="1800" kern="0" dirty="0">
              <a:latin typeface="Roboto Mono" panose="020B0604020202020204" charset="0"/>
              <a:ea typeface="Roboto Mono" panose="020B0604020202020204" charset="0"/>
            </a:endParaRPr>
          </a:p>
          <a:p>
            <a:pPr marL="557185" lvl="1" indent="-214303" defTabSz="685800" eaLnBrk="1" hangingPunct="1">
              <a:lnSpc>
                <a:spcPct val="80000"/>
              </a:lnSpc>
              <a:spcBef>
                <a:spcPct val="20000"/>
              </a:spcBef>
              <a:buClr>
                <a:schemeClr val="tx1"/>
              </a:buClr>
              <a:defRPr/>
            </a:pPr>
            <a:r>
              <a:rPr lang="en-US" sz="1800" kern="0" dirty="0">
                <a:latin typeface="Roboto Mono" panose="020B0604020202020204" charset="0"/>
                <a:ea typeface="Roboto Mono" panose="020B0604020202020204" charset="0"/>
              </a:rPr>
              <a:t>initialize v = </a:t>
            </a:r>
            <a:r>
              <a:rPr lang="en-US" sz="1800" kern="0" dirty="0">
                <a:latin typeface="Roboto Mono" panose="020B0604020202020204" charset="0"/>
                <a:ea typeface="Roboto Mono" panose="020B0604020202020204" charset="0"/>
                <a:cs typeface="Times New Roman" pitchFamily="18" charset="0"/>
              </a:rPr>
              <a:t>+∞</a:t>
            </a:r>
          </a:p>
          <a:p>
            <a:pPr marL="557185" lvl="1" indent="-214303" defTabSz="685800" eaLnBrk="1" hangingPunct="1">
              <a:lnSpc>
                <a:spcPct val="80000"/>
              </a:lnSpc>
              <a:spcBef>
                <a:spcPct val="20000"/>
              </a:spcBef>
              <a:buClr>
                <a:schemeClr val="tx1"/>
              </a:buClr>
              <a:defRPr/>
            </a:pPr>
            <a:r>
              <a:rPr lang="en-US" sz="1800" kern="0" dirty="0">
                <a:latin typeface="Roboto Mono" panose="020B0604020202020204" charset="0"/>
                <a:ea typeface="Roboto Mono" panose="020B0604020202020204" charset="0"/>
              </a:rPr>
              <a:t>for each successor of state:</a:t>
            </a:r>
          </a:p>
          <a:p>
            <a:pPr marL="857207" lvl="2" indent="-171442" defTabSz="685800" eaLnBrk="1" hangingPunct="1">
              <a:lnSpc>
                <a:spcPct val="80000"/>
              </a:lnSpc>
              <a:spcBef>
                <a:spcPct val="20000"/>
              </a:spcBef>
              <a:buClr>
                <a:schemeClr val="accent2"/>
              </a:buClr>
              <a:defRPr/>
            </a:pPr>
            <a:r>
              <a:rPr lang="en-US" sz="1800" kern="0" dirty="0">
                <a:latin typeface="Roboto Mono" panose="020B0604020202020204" charset="0"/>
                <a:ea typeface="Roboto Mono" panose="020B0604020202020204" charset="0"/>
              </a:rPr>
              <a:t>v = min(v, </a:t>
            </a:r>
            <a:r>
              <a:rPr lang="en-US" sz="1800" kern="0" dirty="0">
                <a:solidFill>
                  <a:srgbClr val="0070C0"/>
                </a:solidFill>
                <a:latin typeface="Roboto Mono" panose="020B0604020202020204" charset="0"/>
                <a:ea typeface="Roboto Mono" panose="020B0604020202020204" charset="0"/>
              </a:rPr>
              <a:t>max-value(successor)</a:t>
            </a:r>
            <a:r>
              <a:rPr lang="en-US" sz="1800" kern="0" dirty="0">
                <a:latin typeface="Roboto Mono" panose="020B0604020202020204" charset="0"/>
                <a:ea typeface="Roboto Mono" panose="020B0604020202020204" charset="0"/>
              </a:rPr>
              <a:t>)</a:t>
            </a:r>
          </a:p>
          <a:p>
            <a:pPr marL="557185" lvl="1" indent="-214303" defTabSz="685800" eaLnBrk="1" hangingPunct="1">
              <a:lnSpc>
                <a:spcPct val="80000"/>
              </a:lnSpc>
              <a:spcBef>
                <a:spcPct val="20000"/>
              </a:spcBef>
              <a:buClr>
                <a:schemeClr val="tx1"/>
              </a:buClr>
              <a:defRPr/>
            </a:pPr>
            <a:r>
              <a:rPr lang="en-US" sz="1800" kern="0" dirty="0">
                <a:latin typeface="Roboto Mono" panose="020B0604020202020204" charset="0"/>
                <a:ea typeface="Roboto Mono" panose="020B0604020202020204" charset="0"/>
              </a:rPr>
              <a:t>return v</a:t>
            </a:r>
          </a:p>
        </p:txBody>
      </p:sp>
      <p:sp>
        <p:nvSpPr>
          <p:cNvPr id="55" name="Rectangle 54">
            <a:extLst>
              <a:ext uri="{FF2B5EF4-FFF2-40B4-BE49-F238E27FC236}">
                <a16:creationId xmlns:a16="http://schemas.microsoft.com/office/drawing/2014/main" id="{57B21973-64B2-0742-8D01-54B4212A8EE6}"/>
              </a:ext>
            </a:extLst>
          </p:cNvPr>
          <p:cNvSpPr/>
          <p:nvPr/>
        </p:nvSpPr>
        <p:spPr>
          <a:xfrm>
            <a:off x="6246020" y="3654956"/>
            <a:ext cx="5856770" cy="2811394"/>
          </a:xfrm>
          <a:prstGeom prst="rect">
            <a:avLst/>
          </a:prstGeom>
          <a:solidFill>
            <a:schemeClr val="bg1">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AutoShape 6">
            <a:extLst>
              <a:ext uri="{FF2B5EF4-FFF2-40B4-BE49-F238E27FC236}">
                <a16:creationId xmlns:a16="http://schemas.microsoft.com/office/drawing/2014/main" id="{05349203-CB67-5C4A-B0EC-246ED83E1B0A}"/>
              </a:ext>
            </a:extLst>
          </p:cNvPr>
          <p:cNvSpPr>
            <a:spLocks noChangeArrowheads="1"/>
          </p:cNvSpPr>
          <p:nvPr/>
        </p:nvSpPr>
        <p:spPr bwMode="auto">
          <a:xfrm flipV="1">
            <a:off x="3315494" y="2103965"/>
            <a:ext cx="381000" cy="330902"/>
          </a:xfrm>
          <a:prstGeom prst="triangle">
            <a:avLst>
              <a:gd name="adj" fmla="val 50000"/>
            </a:avLst>
          </a:prstGeom>
          <a:solidFill>
            <a:srgbClr val="FF9A99"/>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cxnSp>
        <p:nvCxnSpPr>
          <p:cNvPr id="15" name="AutoShape 7">
            <a:extLst>
              <a:ext uri="{FF2B5EF4-FFF2-40B4-BE49-F238E27FC236}">
                <a16:creationId xmlns:a16="http://schemas.microsoft.com/office/drawing/2014/main" id="{C6C3AF7C-5779-ED49-8CCE-0B7DB7D74164}"/>
              </a:ext>
            </a:extLst>
          </p:cNvPr>
          <p:cNvCxnSpPr>
            <a:cxnSpLocks noChangeShapeType="1"/>
            <a:endCxn id="14" idx="3"/>
          </p:cNvCxnSpPr>
          <p:nvPr/>
        </p:nvCxnSpPr>
        <p:spPr bwMode="auto">
          <a:xfrm flipH="1">
            <a:off x="3505994" y="1496654"/>
            <a:ext cx="2286000" cy="607311"/>
          </a:xfrm>
          <a:prstGeom prst="straightConnector1">
            <a:avLst/>
          </a:prstGeom>
          <a:noFill/>
          <a:ln w="12700">
            <a:solidFill>
              <a:schemeClr val="tx1"/>
            </a:solidFill>
            <a:round/>
            <a:headEnd/>
            <a:tailEnd type="triangle" w="med" len="med"/>
          </a:ln>
        </p:spPr>
      </p:cxnSp>
      <p:sp>
        <p:nvSpPr>
          <p:cNvPr id="16" name="AutoShape 20">
            <a:extLst>
              <a:ext uri="{FF2B5EF4-FFF2-40B4-BE49-F238E27FC236}">
                <a16:creationId xmlns:a16="http://schemas.microsoft.com/office/drawing/2014/main" id="{6C65CC3C-F8B4-774F-9011-5FAFD965A4F2}"/>
              </a:ext>
            </a:extLst>
          </p:cNvPr>
          <p:cNvSpPr>
            <a:spLocks noChangeArrowheads="1"/>
          </p:cNvSpPr>
          <p:nvPr/>
        </p:nvSpPr>
        <p:spPr bwMode="auto">
          <a:xfrm flipV="1">
            <a:off x="5601494" y="2103965"/>
            <a:ext cx="381000" cy="318998"/>
          </a:xfrm>
          <a:prstGeom prst="triangle">
            <a:avLst>
              <a:gd name="adj" fmla="val 50000"/>
            </a:avLst>
          </a:prstGeom>
          <a:solidFill>
            <a:srgbClr val="FF9A99"/>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sp>
        <p:nvSpPr>
          <p:cNvPr id="17" name="AutoShape 26">
            <a:extLst>
              <a:ext uri="{FF2B5EF4-FFF2-40B4-BE49-F238E27FC236}">
                <a16:creationId xmlns:a16="http://schemas.microsoft.com/office/drawing/2014/main" id="{A457A0C3-CD44-6740-8065-68055CB3C4BB}"/>
              </a:ext>
            </a:extLst>
          </p:cNvPr>
          <p:cNvSpPr>
            <a:spLocks noChangeArrowheads="1"/>
          </p:cNvSpPr>
          <p:nvPr/>
        </p:nvSpPr>
        <p:spPr bwMode="auto">
          <a:xfrm flipV="1">
            <a:off x="7887493" y="2103965"/>
            <a:ext cx="381000" cy="330902"/>
          </a:xfrm>
          <a:prstGeom prst="triangle">
            <a:avLst>
              <a:gd name="adj" fmla="val 50000"/>
            </a:avLst>
          </a:prstGeom>
          <a:solidFill>
            <a:srgbClr val="FF9A99"/>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cxnSp>
        <p:nvCxnSpPr>
          <p:cNvPr id="19" name="AutoShape 27">
            <a:extLst>
              <a:ext uri="{FF2B5EF4-FFF2-40B4-BE49-F238E27FC236}">
                <a16:creationId xmlns:a16="http://schemas.microsoft.com/office/drawing/2014/main" id="{C7CC236B-543C-D942-8659-0352BFC5A796}"/>
              </a:ext>
            </a:extLst>
          </p:cNvPr>
          <p:cNvCxnSpPr>
            <a:cxnSpLocks noChangeShapeType="1"/>
          </p:cNvCxnSpPr>
          <p:nvPr/>
        </p:nvCxnSpPr>
        <p:spPr bwMode="auto">
          <a:xfrm>
            <a:off x="5791994" y="1496654"/>
            <a:ext cx="2285999" cy="607311"/>
          </a:xfrm>
          <a:prstGeom prst="straightConnector1">
            <a:avLst/>
          </a:prstGeom>
          <a:noFill/>
          <a:ln w="12700">
            <a:solidFill>
              <a:schemeClr val="tx1"/>
            </a:solidFill>
            <a:round/>
            <a:headEnd/>
            <a:tailEnd type="triangle" w="med" len="med"/>
          </a:ln>
        </p:spPr>
      </p:cxnSp>
      <p:cxnSp>
        <p:nvCxnSpPr>
          <p:cNvPr id="20" name="AutoShape 21">
            <a:extLst>
              <a:ext uri="{FF2B5EF4-FFF2-40B4-BE49-F238E27FC236}">
                <a16:creationId xmlns:a16="http://schemas.microsoft.com/office/drawing/2014/main" id="{D9CEADC8-9233-8445-892F-C26556BA5645}"/>
              </a:ext>
            </a:extLst>
          </p:cNvPr>
          <p:cNvCxnSpPr>
            <a:cxnSpLocks noChangeShapeType="1"/>
          </p:cNvCxnSpPr>
          <p:nvPr/>
        </p:nvCxnSpPr>
        <p:spPr bwMode="auto">
          <a:xfrm>
            <a:off x="5791994" y="1496654"/>
            <a:ext cx="0" cy="607311"/>
          </a:xfrm>
          <a:prstGeom prst="straightConnector1">
            <a:avLst/>
          </a:prstGeom>
          <a:noFill/>
          <a:ln w="12700">
            <a:solidFill>
              <a:schemeClr val="tx1"/>
            </a:solidFill>
            <a:round/>
            <a:headEnd/>
            <a:tailEnd type="triangle" w="med" len="med"/>
          </a:ln>
        </p:spPr>
      </p:cxnSp>
      <p:cxnSp>
        <p:nvCxnSpPr>
          <p:cNvPr id="22" name="AutoShape 17">
            <a:extLst>
              <a:ext uri="{FF2B5EF4-FFF2-40B4-BE49-F238E27FC236}">
                <a16:creationId xmlns:a16="http://schemas.microsoft.com/office/drawing/2014/main" id="{3905C521-00EC-7547-A286-2F50E926FA6E}"/>
              </a:ext>
            </a:extLst>
          </p:cNvPr>
          <p:cNvCxnSpPr>
            <a:cxnSpLocks noChangeShapeType="1"/>
          </p:cNvCxnSpPr>
          <p:nvPr/>
        </p:nvCxnSpPr>
        <p:spPr bwMode="auto">
          <a:xfrm>
            <a:off x="3505994" y="2434867"/>
            <a:ext cx="761999" cy="616743"/>
          </a:xfrm>
          <a:prstGeom prst="straightConnector1">
            <a:avLst/>
          </a:prstGeom>
          <a:noFill/>
          <a:ln w="12700">
            <a:solidFill>
              <a:schemeClr val="tx1"/>
            </a:solidFill>
            <a:round/>
            <a:headEnd/>
            <a:tailEnd type="triangle" w="med" len="med"/>
          </a:ln>
        </p:spPr>
      </p:cxnSp>
      <p:cxnSp>
        <p:nvCxnSpPr>
          <p:cNvPr id="23" name="AutoShape 9">
            <a:extLst>
              <a:ext uri="{FF2B5EF4-FFF2-40B4-BE49-F238E27FC236}">
                <a16:creationId xmlns:a16="http://schemas.microsoft.com/office/drawing/2014/main" id="{2406BD59-3DEA-714A-9355-A9254C7411CB}"/>
              </a:ext>
            </a:extLst>
          </p:cNvPr>
          <p:cNvCxnSpPr>
            <a:cxnSpLocks noChangeShapeType="1"/>
          </p:cNvCxnSpPr>
          <p:nvPr/>
        </p:nvCxnSpPr>
        <p:spPr bwMode="auto">
          <a:xfrm flipH="1">
            <a:off x="2743996" y="2434867"/>
            <a:ext cx="761998" cy="616746"/>
          </a:xfrm>
          <a:prstGeom prst="straightConnector1">
            <a:avLst/>
          </a:prstGeom>
          <a:noFill/>
          <a:ln w="12700">
            <a:solidFill>
              <a:schemeClr val="tx1"/>
            </a:solidFill>
            <a:round/>
            <a:headEnd/>
            <a:tailEnd type="triangle" w="med" len="med"/>
          </a:ln>
        </p:spPr>
      </p:cxnSp>
      <p:sp>
        <p:nvSpPr>
          <p:cNvPr id="24" name="Rectangle 7">
            <a:extLst>
              <a:ext uri="{FF2B5EF4-FFF2-40B4-BE49-F238E27FC236}">
                <a16:creationId xmlns:a16="http://schemas.microsoft.com/office/drawing/2014/main" id="{DC90F633-5E86-2D46-BEA4-7F279854AC24}"/>
              </a:ext>
            </a:extLst>
          </p:cNvPr>
          <p:cNvSpPr>
            <a:spLocks noChangeArrowheads="1"/>
          </p:cNvSpPr>
          <p:nvPr/>
        </p:nvSpPr>
        <p:spPr bwMode="auto">
          <a:xfrm>
            <a:off x="3313909" y="3101711"/>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8</a:t>
            </a:r>
          </a:p>
        </p:txBody>
      </p:sp>
      <p:sp>
        <p:nvSpPr>
          <p:cNvPr id="25" name="Rectangle 7">
            <a:extLst>
              <a:ext uri="{FF2B5EF4-FFF2-40B4-BE49-F238E27FC236}">
                <a16:creationId xmlns:a16="http://schemas.microsoft.com/office/drawing/2014/main" id="{4A8D2FD8-AAAE-8941-98D1-3B5D3C53449B}"/>
              </a:ext>
            </a:extLst>
          </p:cNvPr>
          <p:cNvSpPr>
            <a:spLocks noChangeArrowheads="1"/>
          </p:cNvSpPr>
          <p:nvPr/>
        </p:nvSpPr>
        <p:spPr bwMode="auto">
          <a:xfrm>
            <a:off x="4075909" y="3101711"/>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12</a:t>
            </a:r>
          </a:p>
        </p:txBody>
      </p:sp>
      <p:sp>
        <p:nvSpPr>
          <p:cNvPr id="26" name="Rectangle 7">
            <a:extLst>
              <a:ext uri="{FF2B5EF4-FFF2-40B4-BE49-F238E27FC236}">
                <a16:creationId xmlns:a16="http://schemas.microsoft.com/office/drawing/2014/main" id="{8CFEC7EC-3381-6B42-B374-924BB123DD9D}"/>
              </a:ext>
            </a:extLst>
          </p:cNvPr>
          <p:cNvSpPr>
            <a:spLocks noChangeArrowheads="1"/>
          </p:cNvSpPr>
          <p:nvPr/>
        </p:nvSpPr>
        <p:spPr bwMode="auto">
          <a:xfrm>
            <a:off x="2551909" y="3101711"/>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3</a:t>
            </a:r>
          </a:p>
        </p:txBody>
      </p:sp>
      <p:cxnSp>
        <p:nvCxnSpPr>
          <p:cNvPr id="27" name="AutoShape 13">
            <a:extLst>
              <a:ext uri="{FF2B5EF4-FFF2-40B4-BE49-F238E27FC236}">
                <a16:creationId xmlns:a16="http://schemas.microsoft.com/office/drawing/2014/main" id="{D84C5290-A15F-FD48-A9DF-48DCD9312DA2}"/>
              </a:ext>
            </a:extLst>
          </p:cNvPr>
          <p:cNvCxnSpPr>
            <a:cxnSpLocks noChangeShapeType="1"/>
          </p:cNvCxnSpPr>
          <p:nvPr/>
        </p:nvCxnSpPr>
        <p:spPr bwMode="auto">
          <a:xfrm>
            <a:off x="3505994" y="2434867"/>
            <a:ext cx="1" cy="604837"/>
          </a:xfrm>
          <a:prstGeom prst="straightConnector1">
            <a:avLst/>
          </a:prstGeom>
          <a:noFill/>
          <a:ln w="12700">
            <a:solidFill>
              <a:schemeClr val="tx1"/>
            </a:solidFill>
            <a:round/>
            <a:headEnd/>
            <a:tailEnd type="triangle" w="med" len="med"/>
          </a:ln>
        </p:spPr>
      </p:cxnSp>
      <p:sp>
        <p:nvSpPr>
          <p:cNvPr id="2" name="Rectangle 1">
            <a:extLst>
              <a:ext uri="{FF2B5EF4-FFF2-40B4-BE49-F238E27FC236}">
                <a16:creationId xmlns:a16="http://schemas.microsoft.com/office/drawing/2014/main" id="{017492CB-DE08-9D44-903D-AFBF313FB495}"/>
              </a:ext>
            </a:extLst>
          </p:cNvPr>
          <p:cNvSpPr/>
          <p:nvPr/>
        </p:nvSpPr>
        <p:spPr>
          <a:xfrm>
            <a:off x="2932986" y="2076992"/>
            <a:ext cx="287258" cy="307777"/>
          </a:xfrm>
          <a:prstGeom prst="rect">
            <a:avLst/>
          </a:prstGeom>
        </p:spPr>
        <p:txBody>
          <a:bodyPr wrap="none">
            <a:spAutoFit/>
          </a:bodyPr>
          <a:lstStyle/>
          <a:p>
            <a:pPr algn="ctr"/>
            <a:r>
              <a:rPr lang="en-US" dirty="0">
                <a:latin typeface="Open Sans" panose="020B0604020202020204" charset="0"/>
                <a:ea typeface="Open Sans" panose="020B0604020202020204" charset="0"/>
                <a:cs typeface="Open Sans" panose="020B0604020202020204" charset="0"/>
              </a:rPr>
              <a:t>3</a:t>
            </a:r>
          </a:p>
        </p:txBody>
      </p:sp>
      <p:sp>
        <p:nvSpPr>
          <p:cNvPr id="28" name="Rectangle 27">
            <a:extLst>
              <a:ext uri="{FF2B5EF4-FFF2-40B4-BE49-F238E27FC236}">
                <a16:creationId xmlns:a16="http://schemas.microsoft.com/office/drawing/2014/main" id="{8F79DF5E-42C8-D943-9296-920EFA174DA8}"/>
              </a:ext>
            </a:extLst>
          </p:cNvPr>
          <p:cNvSpPr/>
          <p:nvPr/>
        </p:nvSpPr>
        <p:spPr>
          <a:xfrm>
            <a:off x="5314236" y="1137177"/>
            <a:ext cx="287258" cy="307777"/>
          </a:xfrm>
          <a:prstGeom prst="rect">
            <a:avLst/>
          </a:prstGeom>
        </p:spPr>
        <p:txBody>
          <a:bodyPr wrap="none">
            <a:spAutoFit/>
          </a:bodyPr>
          <a:lstStyle/>
          <a:p>
            <a:pPr algn="ctr"/>
            <a:r>
              <a:rPr lang="en-US" dirty="0">
                <a:latin typeface="Open Sans" panose="020B0604020202020204" charset="0"/>
                <a:ea typeface="Open Sans" panose="020B0604020202020204" charset="0"/>
                <a:cs typeface="Open Sans" panose="020B0604020202020204" charset="0"/>
              </a:rPr>
              <a:t>3</a:t>
            </a:r>
          </a:p>
        </p:txBody>
      </p:sp>
      <p:sp>
        <p:nvSpPr>
          <p:cNvPr id="29" name="Rectangle 28">
            <a:extLst>
              <a:ext uri="{FF2B5EF4-FFF2-40B4-BE49-F238E27FC236}">
                <a16:creationId xmlns:a16="http://schemas.microsoft.com/office/drawing/2014/main" id="{F9F67712-4945-4142-82B2-FAC149395C3A}"/>
              </a:ext>
            </a:extLst>
          </p:cNvPr>
          <p:cNvSpPr/>
          <p:nvPr/>
        </p:nvSpPr>
        <p:spPr>
          <a:xfrm>
            <a:off x="5143491" y="2091433"/>
            <a:ext cx="399468" cy="307777"/>
          </a:xfrm>
          <a:prstGeom prst="rect">
            <a:avLst/>
          </a:prstGeom>
        </p:spPr>
        <p:txBody>
          <a:bodyPr wrap="none">
            <a:spAutoFit/>
          </a:bodyPr>
          <a:lstStyle/>
          <a:p>
            <a:r>
              <a:rPr lang="en-US" dirty="0">
                <a:latin typeface="Roboto Mono" panose="020B0604020202020204" charset="0"/>
                <a:ea typeface="Roboto Mono" panose="020B0604020202020204" charset="0"/>
                <a:cs typeface="Times New Roman" pitchFamily="18" charset="0"/>
              </a:rPr>
              <a:t>+∞</a:t>
            </a:r>
            <a:endParaRPr lang="en-US" dirty="0"/>
          </a:p>
        </p:txBody>
      </p:sp>
      <p:cxnSp>
        <p:nvCxnSpPr>
          <p:cNvPr id="30" name="AutoShape 17">
            <a:extLst>
              <a:ext uri="{FF2B5EF4-FFF2-40B4-BE49-F238E27FC236}">
                <a16:creationId xmlns:a16="http://schemas.microsoft.com/office/drawing/2014/main" id="{FD64EC14-5D6B-E542-9094-49F4B12E8EAB}"/>
              </a:ext>
            </a:extLst>
          </p:cNvPr>
          <p:cNvCxnSpPr>
            <a:cxnSpLocks noChangeShapeType="1"/>
          </p:cNvCxnSpPr>
          <p:nvPr/>
        </p:nvCxnSpPr>
        <p:spPr bwMode="auto">
          <a:xfrm>
            <a:off x="5791987" y="2446021"/>
            <a:ext cx="761999" cy="616743"/>
          </a:xfrm>
          <a:prstGeom prst="straightConnector1">
            <a:avLst/>
          </a:prstGeom>
          <a:noFill/>
          <a:ln w="12700">
            <a:solidFill>
              <a:schemeClr val="tx1"/>
            </a:solidFill>
            <a:round/>
            <a:headEnd/>
            <a:tailEnd type="triangle" w="med" len="med"/>
          </a:ln>
        </p:spPr>
      </p:cxnSp>
      <p:cxnSp>
        <p:nvCxnSpPr>
          <p:cNvPr id="31" name="AutoShape 9">
            <a:extLst>
              <a:ext uri="{FF2B5EF4-FFF2-40B4-BE49-F238E27FC236}">
                <a16:creationId xmlns:a16="http://schemas.microsoft.com/office/drawing/2014/main" id="{58063A8E-CAC7-444E-A6B4-B8F666F47522}"/>
              </a:ext>
            </a:extLst>
          </p:cNvPr>
          <p:cNvCxnSpPr>
            <a:cxnSpLocks noChangeShapeType="1"/>
          </p:cNvCxnSpPr>
          <p:nvPr/>
        </p:nvCxnSpPr>
        <p:spPr bwMode="auto">
          <a:xfrm flipH="1">
            <a:off x="5029989" y="2446021"/>
            <a:ext cx="761998" cy="616746"/>
          </a:xfrm>
          <a:prstGeom prst="straightConnector1">
            <a:avLst/>
          </a:prstGeom>
          <a:noFill/>
          <a:ln w="12700">
            <a:solidFill>
              <a:schemeClr val="tx1"/>
            </a:solidFill>
            <a:round/>
            <a:headEnd/>
            <a:tailEnd type="triangle" w="med" len="med"/>
          </a:ln>
        </p:spPr>
      </p:cxnSp>
      <p:sp>
        <p:nvSpPr>
          <p:cNvPr id="32" name="Rectangle 7">
            <a:extLst>
              <a:ext uri="{FF2B5EF4-FFF2-40B4-BE49-F238E27FC236}">
                <a16:creationId xmlns:a16="http://schemas.microsoft.com/office/drawing/2014/main" id="{3F2AFCAB-E24A-C24D-81CC-632B8C607D60}"/>
              </a:ext>
            </a:extLst>
          </p:cNvPr>
          <p:cNvSpPr>
            <a:spLocks noChangeArrowheads="1"/>
          </p:cNvSpPr>
          <p:nvPr/>
        </p:nvSpPr>
        <p:spPr bwMode="auto">
          <a:xfrm>
            <a:off x="5599902" y="3112865"/>
            <a:ext cx="384174" cy="330902"/>
          </a:xfrm>
          <a:prstGeom prst="rect">
            <a:avLst/>
          </a:prstGeom>
          <a:solidFill>
            <a:srgbClr val="BD92DE"/>
          </a:solidFill>
          <a:ln w="9525">
            <a:solidFill>
              <a:schemeClr val="tx1"/>
            </a:solidFill>
            <a:miter lim="800000"/>
            <a:headEnd/>
            <a:tailEnd/>
          </a:ln>
        </p:spPr>
        <p:txBody>
          <a:bodyPr wrap="none" anchor="ctr"/>
          <a:lstStyle/>
          <a:p>
            <a:pPr algn="ctr"/>
            <a:endParaRPr lang="en-US" sz="1800" dirty="0">
              <a:latin typeface="Open Sans" panose="020B0604020202020204" charset="0"/>
              <a:ea typeface="Open Sans" panose="020B0604020202020204" charset="0"/>
              <a:cs typeface="Open Sans" panose="020B0604020202020204" charset="0"/>
            </a:endParaRPr>
          </a:p>
        </p:txBody>
      </p:sp>
      <p:sp>
        <p:nvSpPr>
          <p:cNvPr id="33" name="Rectangle 7">
            <a:extLst>
              <a:ext uri="{FF2B5EF4-FFF2-40B4-BE49-F238E27FC236}">
                <a16:creationId xmlns:a16="http://schemas.microsoft.com/office/drawing/2014/main" id="{3F5A2AC6-92B6-9646-9701-0CB78E2A0664}"/>
              </a:ext>
            </a:extLst>
          </p:cNvPr>
          <p:cNvSpPr>
            <a:spLocks noChangeArrowheads="1"/>
          </p:cNvSpPr>
          <p:nvPr/>
        </p:nvSpPr>
        <p:spPr bwMode="auto">
          <a:xfrm>
            <a:off x="6361902" y="3112865"/>
            <a:ext cx="384174" cy="330902"/>
          </a:xfrm>
          <a:prstGeom prst="rect">
            <a:avLst/>
          </a:prstGeom>
          <a:solidFill>
            <a:srgbClr val="BD92DE"/>
          </a:solidFill>
          <a:ln w="9525">
            <a:solidFill>
              <a:schemeClr val="tx1"/>
            </a:solidFill>
            <a:miter lim="800000"/>
            <a:headEnd/>
            <a:tailEnd/>
          </a:ln>
        </p:spPr>
        <p:txBody>
          <a:bodyPr wrap="none" anchor="ctr"/>
          <a:lstStyle/>
          <a:p>
            <a:pPr algn="ctr"/>
            <a:endParaRPr lang="en-US" sz="1800" dirty="0">
              <a:latin typeface="Open Sans" panose="020B0604020202020204" charset="0"/>
              <a:ea typeface="Open Sans" panose="020B0604020202020204" charset="0"/>
              <a:cs typeface="Open Sans" panose="020B0604020202020204" charset="0"/>
            </a:endParaRPr>
          </a:p>
        </p:txBody>
      </p:sp>
      <p:sp>
        <p:nvSpPr>
          <p:cNvPr id="35" name="Rectangle 7">
            <a:extLst>
              <a:ext uri="{FF2B5EF4-FFF2-40B4-BE49-F238E27FC236}">
                <a16:creationId xmlns:a16="http://schemas.microsoft.com/office/drawing/2014/main" id="{2240DC77-1B6F-DC42-BDB7-A9C274EAEB97}"/>
              </a:ext>
            </a:extLst>
          </p:cNvPr>
          <p:cNvSpPr>
            <a:spLocks noChangeArrowheads="1"/>
          </p:cNvSpPr>
          <p:nvPr/>
        </p:nvSpPr>
        <p:spPr bwMode="auto">
          <a:xfrm>
            <a:off x="4837902" y="3112865"/>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2</a:t>
            </a:r>
          </a:p>
        </p:txBody>
      </p:sp>
      <p:cxnSp>
        <p:nvCxnSpPr>
          <p:cNvPr id="36" name="AutoShape 13">
            <a:extLst>
              <a:ext uri="{FF2B5EF4-FFF2-40B4-BE49-F238E27FC236}">
                <a16:creationId xmlns:a16="http://schemas.microsoft.com/office/drawing/2014/main" id="{079C1C4B-0596-2F4E-A2D9-68BC53160ABF}"/>
              </a:ext>
            </a:extLst>
          </p:cNvPr>
          <p:cNvCxnSpPr>
            <a:cxnSpLocks noChangeShapeType="1"/>
          </p:cNvCxnSpPr>
          <p:nvPr/>
        </p:nvCxnSpPr>
        <p:spPr bwMode="auto">
          <a:xfrm>
            <a:off x="5791987" y="2446021"/>
            <a:ext cx="1" cy="604837"/>
          </a:xfrm>
          <a:prstGeom prst="straightConnector1">
            <a:avLst/>
          </a:prstGeom>
          <a:noFill/>
          <a:ln w="12700">
            <a:solidFill>
              <a:schemeClr val="tx1"/>
            </a:solidFill>
            <a:round/>
            <a:headEnd/>
            <a:tailEnd type="triangle" w="med" len="med"/>
          </a:ln>
        </p:spPr>
      </p:cxnSp>
    </p:spTree>
    <p:extLst>
      <p:ext uri="{BB962C8B-B14F-4D97-AF65-F5344CB8AC3E}">
        <p14:creationId xmlns:p14="http://schemas.microsoft.com/office/powerpoint/2010/main" val="397788974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116" name="Content Placeholder 2">
            <a:extLst>
              <a:ext uri="{FF2B5EF4-FFF2-40B4-BE49-F238E27FC236}">
                <a16:creationId xmlns:a16="http://schemas.microsoft.com/office/drawing/2014/main" id="{1A0EBC81-D24D-B942-AB58-A4FD3979981F}"/>
              </a:ext>
            </a:extLst>
          </p:cNvPr>
          <p:cNvSpPr txBox="1">
            <a:spLocks/>
          </p:cNvSpPr>
          <p:nvPr/>
        </p:nvSpPr>
        <p:spPr bwMode="auto">
          <a:xfrm>
            <a:off x="226219" y="3653883"/>
            <a:ext cx="5262559" cy="2247425"/>
          </a:xfrm>
          <a:prstGeom prst="rect">
            <a:avLst/>
          </a:prstGeom>
          <a:noFill/>
          <a:ln w="9525">
            <a:noFill/>
            <a:miter lim="800000"/>
            <a:headEnd/>
            <a:tailEnd/>
          </a:ln>
        </p:spPr>
        <p:txBody>
          <a:bodyPr vert="horz" wrap="square" lIns="68577" tIns="34289" rIns="68577" bIns="34289" numCol="1" anchor="t" anchorCtr="0" compatLnSpc="1">
            <a:prstTxWarp prst="textNoShape">
              <a:avLst/>
            </a:prstTxWarp>
          </a:bodyPr>
          <a:lstStyle/>
          <a:p>
            <a:pPr marL="257162" indent="-257162" defTabSz="685800" eaLnBrk="1" hangingPunct="1">
              <a:lnSpc>
                <a:spcPct val="80000"/>
              </a:lnSpc>
              <a:spcBef>
                <a:spcPts val="900"/>
              </a:spcBef>
              <a:buClr>
                <a:schemeClr val="accent2"/>
              </a:buClr>
              <a:defRPr/>
            </a:pPr>
            <a:endParaRPr lang="en-US" sz="825" kern="0" dirty="0">
              <a:solidFill>
                <a:srgbClr val="00B0F0"/>
              </a:solidFill>
              <a:latin typeface="Roboto Mono" panose="020B0604020202020204" charset="0"/>
              <a:ea typeface="Roboto Mono" panose="020B0604020202020204" charset="0"/>
              <a:cs typeface="+mn-cs"/>
            </a:endParaRPr>
          </a:p>
          <a:p>
            <a:pPr marL="257162" indent="-257162" defTabSz="685800" eaLnBrk="1" hangingPunct="1">
              <a:lnSpc>
                <a:spcPct val="80000"/>
              </a:lnSpc>
              <a:spcBef>
                <a:spcPts val="900"/>
              </a:spcBef>
              <a:buClr>
                <a:schemeClr val="accent2"/>
              </a:buClr>
              <a:defRPr/>
            </a:pPr>
            <a:r>
              <a:rPr lang="en-US" sz="1800" kern="0" dirty="0">
                <a:solidFill>
                  <a:srgbClr val="0070C0"/>
                </a:solidFill>
                <a:latin typeface="Roboto Mono" panose="020B0604020202020204" charset="0"/>
                <a:ea typeface="Roboto Mono" panose="020B0604020202020204" charset="0"/>
                <a:cs typeface="+mn-cs"/>
              </a:rPr>
              <a:t>def max-value(state):</a:t>
            </a:r>
          </a:p>
          <a:p>
            <a:pPr marL="557185" lvl="1" indent="-214303" defTabSz="685800" eaLnBrk="1" hangingPunct="1">
              <a:lnSpc>
                <a:spcPct val="80000"/>
              </a:lnSpc>
              <a:spcBef>
                <a:spcPct val="20000"/>
              </a:spcBef>
              <a:buClr>
                <a:schemeClr val="tx1"/>
              </a:buClr>
              <a:defRPr/>
            </a:pPr>
            <a:r>
              <a:rPr lang="en-US" sz="1800" dirty="0">
                <a:latin typeface="Roboto Mono" panose="020B0604020202020204" charset="0"/>
                <a:ea typeface="Roboto Mono" panose="020B0604020202020204" charset="0"/>
              </a:rPr>
              <a:t>i</a:t>
            </a:r>
            <a:r>
              <a:rPr lang="en-US" sz="1800" kern="0" dirty="0">
                <a:latin typeface="Roboto Mono" panose="020B0604020202020204" charset="0"/>
                <a:ea typeface="Roboto Mono" panose="020B0604020202020204" charset="0"/>
              </a:rPr>
              <a:t>f the state is a terminal state:</a:t>
            </a:r>
          </a:p>
          <a:p>
            <a:pPr marL="557185" lvl="1" indent="-214303" defTabSz="685800" eaLnBrk="1" hangingPunct="1">
              <a:lnSpc>
                <a:spcPct val="80000"/>
              </a:lnSpc>
              <a:spcBef>
                <a:spcPct val="20000"/>
              </a:spcBef>
              <a:buClr>
                <a:schemeClr val="tx1"/>
              </a:buClr>
              <a:defRPr/>
            </a:pPr>
            <a:r>
              <a:rPr lang="en-US" sz="1800" dirty="0">
                <a:latin typeface="Roboto Mono" panose="020B0604020202020204" charset="0"/>
                <a:ea typeface="Roboto Mono" panose="020B0604020202020204" charset="0"/>
              </a:rPr>
              <a:t>		 return the state’s utility</a:t>
            </a:r>
            <a:endParaRPr lang="en-US" sz="1800" kern="0" dirty="0">
              <a:latin typeface="Roboto Mono" panose="020B0604020202020204" charset="0"/>
              <a:ea typeface="Roboto Mono" panose="020B0604020202020204" charset="0"/>
            </a:endParaRPr>
          </a:p>
          <a:p>
            <a:pPr marL="557185" lvl="1" indent="-214303" defTabSz="685800" eaLnBrk="1" hangingPunct="1">
              <a:lnSpc>
                <a:spcPct val="80000"/>
              </a:lnSpc>
              <a:spcBef>
                <a:spcPct val="20000"/>
              </a:spcBef>
              <a:buClr>
                <a:schemeClr val="tx1"/>
              </a:buClr>
              <a:defRPr/>
            </a:pPr>
            <a:r>
              <a:rPr lang="en-US" sz="1800" kern="0" dirty="0">
                <a:latin typeface="Roboto Mono" panose="020B0604020202020204" charset="0"/>
                <a:ea typeface="Roboto Mono" panose="020B0604020202020204" charset="0"/>
              </a:rPr>
              <a:t>initialize v = </a:t>
            </a:r>
            <a:r>
              <a:rPr lang="en-US" sz="1800" kern="0" dirty="0">
                <a:latin typeface="Roboto Mono" panose="020B0604020202020204" charset="0"/>
                <a:ea typeface="Roboto Mono" panose="020B0604020202020204" charset="0"/>
                <a:cs typeface="Times New Roman" pitchFamily="18" charset="0"/>
              </a:rPr>
              <a:t>-∞</a:t>
            </a:r>
          </a:p>
          <a:p>
            <a:pPr marL="557185" lvl="1" indent="-214303" defTabSz="685800" eaLnBrk="1" hangingPunct="1">
              <a:lnSpc>
                <a:spcPct val="80000"/>
              </a:lnSpc>
              <a:spcBef>
                <a:spcPct val="20000"/>
              </a:spcBef>
              <a:buClr>
                <a:schemeClr val="tx1"/>
              </a:buClr>
              <a:defRPr/>
            </a:pPr>
            <a:r>
              <a:rPr lang="en-US" sz="1800" kern="0" dirty="0">
                <a:latin typeface="Roboto Mono" panose="020B0604020202020204" charset="0"/>
                <a:ea typeface="Roboto Mono" panose="020B0604020202020204" charset="0"/>
              </a:rPr>
              <a:t>for each successor of state:</a:t>
            </a:r>
          </a:p>
          <a:p>
            <a:pPr marL="857207" lvl="2" indent="-171442" defTabSz="685800" eaLnBrk="1" hangingPunct="1">
              <a:lnSpc>
                <a:spcPct val="80000"/>
              </a:lnSpc>
              <a:spcBef>
                <a:spcPct val="20000"/>
              </a:spcBef>
              <a:buClr>
                <a:schemeClr val="accent2"/>
              </a:buClr>
              <a:defRPr/>
            </a:pPr>
            <a:r>
              <a:rPr lang="en-US" sz="1800" kern="0" dirty="0">
                <a:latin typeface="Roboto Mono" panose="020B0604020202020204" charset="0"/>
                <a:ea typeface="Roboto Mono" panose="020B0604020202020204" charset="0"/>
              </a:rPr>
              <a:t>v = max(v, </a:t>
            </a:r>
            <a:r>
              <a:rPr lang="en-US" sz="1800" kern="0" dirty="0">
                <a:solidFill>
                  <a:srgbClr val="C00000"/>
                </a:solidFill>
                <a:latin typeface="Roboto Mono" panose="020B0604020202020204" charset="0"/>
                <a:ea typeface="Roboto Mono" panose="020B0604020202020204" charset="0"/>
              </a:rPr>
              <a:t>min-value(successor)</a:t>
            </a:r>
            <a:r>
              <a:rPr lang="en-US" sz="1800" kern="0" dirty="0">
                <a:latin typeface="Roboto Mono" panose="020B0604020202020204" charset="0"/>
                <a:ea typeface="Roboto Mono" panose="020B0604020202020204" charset="0"/>
              </a:rPr>
              <a:t>)</a:t>
            </a:r>
          </a:p>
          <a:p>
            <a:pPr marL="557185" lvl="1" indent="-214303" defTabSz="685800" eaLnBrk="1" hangingPunct="1">
              <a:lnSpc>
                <a:spcPct val="80000"/>
              </a:lnSpc>
              <a:spcBef>
                <a:spcPct val="20000"/>
              </a:spcBef>
              <a:buClr>
                <a:schemeClr val="tx1"/>
              </a:buClr>
              <a:defRPr/>
            </a:pPr>
            <a:r>
              <a:rPr lang="en-US" sz="1800" kern="0" dirty="0">
                <a:latin typeface="Roboto Mono" panose="020B0604020202020204" charset="0"/>
                <a:ea typeface="Roboto Mono" panose="020B0604020202020204" charset="0"/>
              </a:rPr>
              <a:t>return v</a:t>
            </a:r>
          </a:p>
        </p:txBody>
      </p:sp>
      <p:sp>
        <p:nvSpPr>
          <p:cNvPr id="63" name="Google Shape;63;p2"/>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dirty="0">
                <a:sym typeface="Symbol" pitchFamily="18" charset="2"/>
              </a:rPr>
              <a:t>Minimax Example</a:t>
            </a:r>
            <a:endParaRPr sz="3400" b="1" dirty="0">
              <a:solidFill>
                <a:srgbClr val="370661"/>
              </a:solidFill>
              <a:latin typeface="Open Sans"/>
              <a:ea typeface="Open Sans"/>
              <a:cs typeface="Open Sans"/>
              <a:sym typeface="Open Sans"/>
            </a:endParaRPr>
          </a:p>
        </p:txBody>
      </p:sp>
      <p:sp>
        <p:nvSpPr>
          <p:cNvPr id="34" name="AutoShape 4">
            <a:extLst>
              <a:ext uri="{FF2B5EF4-FFF2-40B4-BE49-F238E27FC236}">
                <a16:creationId xmlns:a16="http://schemas.microsoft.com/office/drawing/2014/main" id="{E736D7FF-BD34-4A88-84A3-1D8F37182FDE}"/>
              </a:ext>
            </a:extLst>
          </p:cNvPr>
          <p:cNvSpPr>
            <a:spLocks noChangeArrowheads="1"/>
          </p:cNvSpPr>
          <p:nvPr/>
        </p:nvSpPr>
        <p:spPr bwMode="auto">
          <a:xfrm>
            <a:off x="5601494" y="1137177"/>
            <a:ext cx="381000" cy="359477"/>
          </a:xfrm>
          <a:prstGeom prst="triangle">
            <a:avLst>
              <a:gd name="adj" fmla="val 50000"/>
            </a:avLst>
          </a:prstGeom>
          <a:solidFill>
            <a:srgbClr val="CCECFF"/>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sp>
        <p:nvSpPr>
          <p:cNvPr id="72" name="Rounded Rectangle 58">
            <a:extLst>
              <a:ext uri="{FF2B5EF4-FFF2-40B4-BE49-F238E27FC236}">
                <a16:creationId xmlns:a16="http://schemas.microsoft.com/office/drawing/2014/main" id="{EF1F8FB1-77A7-470B-8369-70912ABFE2F7}"/>
              </a:ext>
            </a:extLst>
          </p:cNvPr>
          <p:cNvSpPr/>
          <p:nvPr/>
        </p:nvSpPr>
        <p:spPr>
          <a:xfrm>
            <a:off x="226219" y="3683366"/>
            <a:ext cx="5262559" cy="2187826"/>
          </a:xfrm>
          <a:prstGeom prst="roundRect">
            <a:avLst/>
          </a:prstGeom>
          <a:solidFill>
            <a:srgbClr val="0066CC">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74" name="Left-Right Arrow 62">
            <a:extLst>
              <a:ext uri="{FF2B5EF4-FFF2-40B4-BE49-F238E27FC236}">
                <a16:creationId xmlns:a16="http://schemas.microsoft.com/office/drawing/2014/main" id="{8162E336-5288-4360-8E22-242E50D27588}"/>
              </a:ext>
            </a:extLst>
          </p:cNvPr>
          <p:cNvSpPr/>
          <p:nvPr/>
        </p:nvSpPr>
        <p:spPr>
          <a:xfrm>
            <a:off x="5503070" y="4337488"/>
            <a:ext cx="742950" cy="514350"/>
          </a:xfrm>
          <a:prstGeom prst="leftRightArrow">
            <a:avLst/>
          </a:prstGeom>
          <a:solidFill>
            <a:srgbClr val="BD92D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75" name="Picture 74" descr="TP_tmp.png">
            <a:extLst>
              <a:ext uri="{FF2B5EF4-FFF2-40B4-BE49-F238E27FC236}">
                <a16:creationId xmlns:a16="http://schemas.microsoft.com/office/drawing/2014/main" id="{38160B1A-2555-4CA1-A742-52F596673E60}"/>
              </a:ext>
            </a:extLst>
          </p:cNvPr>
          <p:cNvPicPr>
            <a:picLocks noChangeAspect="1"/>
          </p:cNvPicPr>
          <p:nvPr>
            <p:custDataLst>
              <p:tags r:id="rId1"/>
            </p:custDataLst>
          </p:nvPr>
        </p:nvPicPr>
        <p:blipFill>
          <a:blip r:embed="rId5" cstate="print"/>
          <a:stretch>
            <a:fillRect/>
          </a:stretch>
        </p:blipFill>
        <p:spPr bwMode="auto">
          <a:xfrm>
            <a:off x="1315244" y="5924915"/>
            <a:ext cx="3143249" cy="491900"/>
          </a:xfrm>
          <a:prstGeom prst="rect">
            <a:avLst/>
          </a:prstGeom>
          <a:noFill/>
          <a:ln/>
          <a:effectLst/>
        </p:spPr>
      </p:pic>
      <p:pic>
        <p:nvPicPr>
          <p:cNvPr id="76" name="Picture 75" descr="TP_tmp.png">
            <a:extLst>
              <a:ext uri="{FF2B5EF4-FFF2-40B4-BE49-F238E27FC236}">
                <a16:creationId xmlns:a16="http://schemas.microsoft.com/office/drawing/2014/main" id="{A30B546D-18AD-4561-86FC-06C44687E357}"/>
              </a:ext>
            </a:extLst>
          </p:cNvPr>
          <p:cNvPicPr>
            <a:picLocks noChangeAspect="1"/>
          </p:cNvPicPr>
          <p:nvPr>
            <p:custDataLst>
              <p:tags r:id="rId2"/>
            </p:custDataLst>
          </p:nvPr>
        </p:nvPicPr>
        <p:blipFill>
          <a:blip r:embed="rId6" cstate="print"/>
          <a:stretch>
            <a:fillRect/>
          </a:stretch>
        </p:blipFill>
        <p:spPr bwMode="auto">
          <a:xfrm>
            <a:off x="7458867" y="5924915"/>
            <a:ext cx="3143251" cy="491900"/>
          </a:xfrm>
          <a:prstGeom prst="rect">
            <a:avLst/>
          </a:prstGeom>
          <a:noFill/>
          <a:ln/>
          <a:effectLst/>
        </p:spPr>
      </p:pic>
      <p:sp>
        <p:nvSpPr>
          <p:cNvPr id="18" name="TextBox 17">
            <a:extLst>
              <a:ext uri="{FF2B5EF4-FFF2-40B4-BE49-F238E27FC236}">
                <a16:creationId xmlns:a16="http://schemas.microsoft.com/office/drawing/2014/main" id="{97FA6B95-38DB-164F-A3BB-D53340EB840C}"/>
              </a:ext>
            </a:extLst>
          </p:cNvPr>
          <p:cNvSpPr txBox="1"/>
          <p:nvPr/>
        </p:nvSpPr>
        <p:spPr>
          <a:xfrm>
            <a:off x="6162805" y="1590805"/>
            <a:ext cx="184731" cy="307777"/>
          </a:xfrm>
          <a:prstGeom prst="rect">
            <a:avLst/>
          </a:prstGeom>
          <a:noFill/>
        </p:spPr>
        <p:txBody>
          <a:bodyPr wrap="none" rtlCol="0">
            <a:spAutoFit/>
          </a:bodyPr>
          <a:lstStyle/>
          <a:p>
            <a:endParaRPr lang="en-US" dirty="0"/>
          </a:p>
        </p:txBody>
      </p:sp>
      <p:sp>
        <p:nvSpPr>
          <p:cNvPr id="117" name="Rounded Rectangle 59">
            <a:extLst>
              <a:ext uri="{FF2B5EF4-FFF2-40B4-BE49-F238E27FC236}">
                <a16:creationId xmlns:a16="http://schemas.microsoft.com/office/drawing/2014/main" id="{D1FC192F-F2B3-DB4F-AA60-EB20B2A00134}"/>
              </a:ext>
            </a:extLst>
          </p:cNvPr>
          <p:cNvSpPr/>
          <p:nvPr/>
        </p:nvSpPr>
        <p:spPr>
          <a:xfrm>
            <a:off x="6260312" y="3693618"/>
            <a:ext cx="5262561" cy="2169928"/>
          </a:xfrm>
          <a:prstGeom prst="roundRect">
            <a:avLst/>
          </a:prstGeom>
          <a:solidFill>
            <a:srgbClr val="F6D7D9"/>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18" name="Content Placeholder 2">
            <a:extLst>
              <a:ext uri="{FF2B5EF4-FFF2-40B4-BE49-F238E27FC236}">
                <a16:creationId xmlns:a16="http://schemas.microsoft.com/office/drawing/2014/main" id="{0E2FAB55-9DBB-204F-8914-720EA7BBC647}"/>
              </a:ext>
            </a:extLst>
          </p:cNvPr>
          <p:cNvSpPr txBox="1">
            <a:spLocks/>
          </p:cNvSpPr>
          <p:nvPr/>
        </p:nvSpPr>
        <p:spPr bwMode="auto">
          <a:xfrm>
            <a:off x="6317463" y="3896818"/>
            <a:ext cx="5205410" cy="1974374"/>
          </a:xfrm>
          <a:prstGeom prst="rect">
            <a:avLst/>
          </a:prstGeom>
          <a:noFill/>
          <a:ln w="9525">
            <a:noFill/>
            <a:miter lim="800000"/>
            <a:headEnd/>
            <a:tailEnd/>
          </a:ln>
        </p:spPr>
        <p:txBody>
          <a:bodyPr vert="horz" wrap="square" lIns="68577" tIns="34289" rIns="68577" bIns="34289" numCol="1" anchor="t" anchorCtr="0" compatLnSpc="1">
            <a:prstTxWarp prst="textNoShape">
              <a:avLst/>
            </a:prstTxWarp>
          </a:bodyPr>
          <a:lstStyle/>
          <a:p>
            <a:pPr marL="257162" indent="-257162" defTabSz="685800" eaLnBrk="1" hangingPunct="1">
              <a:lnSpc>
                <a:spcPct val="80000"/>
              </a:lnSpc>
              <a:spcBef>
                <a:spcPts val="900"/>
              </a:spcBef>
              <a:buClr>
                <a:schemeClr val="accent2"/>
              </a:buClr>
              <a:defRPr/>
            </a:pPr>
            <a:r>
              <a:rPr lang="en-US" sz="1800" kern="0" dirty="0">
                <a:solidFill>
                  <a:srgbClr val="C00000"/>
                </a:solidFill>
                <a:latin typeface="Roboto Mono" panose="020B0604020202020204" charset="0"/>
                <a:ea typeface="Roboto Mono" panose="020B0604020202020204" charset="0"/>
                <a:cs typeface="+mn-cs"/>
              </a:rPr>
              <a:t>def min-value(state):</a:t>
            </a:r>
          </a:p>
          <a:p>
            <a:pPr marL="557185" lvl="1" indent="-214303" defTabSz="685800" eaLnBrk="1" hangingPunct="1">
              <a:lnSpc>
                <a:spcPct val="80000"/>
              </a:lnSpc>
              <a:spcBef>
                <a:spcPct val="20000"/>
              </a:spcBef>
              <a:buClr>
                <a:schemeClr val="tx1"/>
              </a:buClr>
              <a:defRPr/>
            </a:pPr>
            <a:r>
              <a:rPr lang="en-US" sz="1800" dirty="0">
                <a:latin typeface="Roboto Mono" panose="020B0604020202020204" charset="0"/>
                <a:ea typeface="Roboto Mono" panose="020B0604020202020204" charset="0"/>
              </a:rPr>
              <a:t>i</a:t>
            </a:r>
            <a:r>
              <a:rPr lang="en-US" sz="1800" kern="0" dirty="0">
                <a:latin typeface="Roboto Mono" panose="020B0604020202020204" charset="0"/>
                <a:ea typeface="Roboto Mono" panose="020B0604020202020204" charset="0"/>
              </a:rPr>
              <a:t>f the state is a terminal state:</a:t>
            </a:r>
          </a:p>
          <a:p>
            <a:pPr marL="557185" lvl="1" indent="-214303" defTabSz="685800" eaLnBrk="1" hangingPunct="1">
              <a:lnSpc>
                <a:spcPct val="80000"/>
              </a:lnSpc>
              <a:spcBef>
                <a:spcPct val="20000"/>
              </a:spcBef>
              <a:buClr>
                <a:schemeClr val="tx1"/>
              </a:buClr>
              <a:defRPr/>
            </a:pPr>
            <a:r>
              <a:rPr lang="en-US" sz="1800" dirty="0">
                <a:latin typeface="Roboto Mono" panose="020B0604020202020204" charset="0"/>
                <a:ea typeface="Roboto Mono" panose="020B0604020202020204" charset="0"/>
              </a:rPr>
              <a:t>		 return the state’s utility</a:t>
            </a:r>
            <a:endParaRPr lang="en-US" sz="1800" kern="0" dirty="0">
              <a:latin typeface="Roboto Mono" panose="020B0604020202020204" charset="0"/>
              <a:ea typeface="Roboto Mono" panose="020B0604020202020204" charset="0"/>
            </a:endParaRPr>
          </a:p>
          <a:p>
            <a:pPr marL="557185" lvl="1" indent="-214303" defTabSz="685800" eaLnBrk="1" hangingPunct="1">
              <a:lnSpc>
                <a:spcPct val="80000"/>
              </a:lnSpc>
              <a:spcBef>
                <a:spcPct val="20000"/>
              </a:spcBef>
              <a:buClr>
                <a:schemeClr val="tx1"/>
              </a:buClr>
              <a:defRPr/>
            </a:pPr>
            <a:r>
              <a:rPr lang="en-US" sz="1800" kern="0" dirty="0">
                <a:latin typeface="Roboto Mono" panose="020B0604020202020204" charset="0"/>
                <a:ea typeface="Roboto Mono" panose="020B0604020202020204" charset="0"/>
              </a:rPr>
              <a:t>initialize v = </a:t>
            </a:r>
            <a:r>
              <a:rPr lang="en-US" sz="1800" kern="0" dirty="0">
                <a:latin typeface="Roboto Mono" panose="020B0604020202020204" charset="0"/>
                <a:ea typeface="Roboto Mono" panose="020B0604020202020204" charset="0"/>
                <a:cs typeface="Times New Roman" pitchFamily="18" charset="0"/>
              </a:rPr>
              <a:t>+∞</a:t>
            </a:r>
          </a:p>
          <a:p>
            <a:pPr marL="557185" lvl="1" indent="-214303" defTabSz="685800" eaLnBrk="1" hangingPunct="1">
              <a:lnSpc>
                <a:spcPct val="80000"/>
              </a:lnSpc>
              <a:spcBef>
                <a:spcPct val="20000"/>
              </a:spcBef>
              <a:buClr>
                <a:schemeClr val="tx1"/>
              </a:buClr>
              <a:defRPr/>
            </a:pPr>
            <a:r>
              <a:rPr lang="en-US" sz="1800" kern="0" dirty="0">
                <a:latin typeface="Roboto Mono" panose="020B0604020202020204" charset="0"/>
                <a:ea typeface="Roboto Mono" panose="020B0604020202020204" charset="0"/>
              </a:rPr>
              <a:t>for each successor of state:</a:t>
            </a:r>
          </a:p>
          <a:p>
            <a:pPr marL="857207" lvl="2" indent="-171442" defTabSz="685800" eaLnBrk="1" hangingPunct="1">
              <a:lnSpc>
                <a:spcPct val="80000"/>
              </a:lnSpc>
              <a:spcBef>
                <a:spcPct val="20000"/>
              </a:spcBef>
              <a:buClr>
                <a:schemeClr val="accent2"/>
              </a:buClr>
              <a:defRPr/>
            </a:pPr>
            <a:r>
              <a:rPr lang="en-US" sz="1800" b="1" kern="0" dirty="0">
                <a:latin typeface="Roboto Mono" panose="020B0604020202020204" charset="0"/>
                <a:ea typeface="Roboto Mono" panose="020B0604020202020204" charset="0"/>
              </a:rPr>
              <a:t>v = min(v, </a:t>
            </a:r>
            <a:r>
              <a:rPr lang="en-US" sz="1800" b="1" kern="0" dirty="0">
                <a:solidFill>
                  <a:srgbClr val="0070C0"/>
                </a:solidFill>
                <a:latin typeface="Roboto Mono" panose="020B0604020202020204" charset="0"/>
                <a:ea typeface="Roboto Mono" panose="020B0604020202020204" charset="0"/>
              </a:rPr>
              <a:t>max-value(successor)</a:t>
            </a:r>
            <a:r>
              <a:rPr lang="en-US" sz="1800" b="1" kern="0" dirty="0">
                <a:latin typeface="Roboto Mono" panose="020B0604020202020204" charset="0"/>
                <a:ea typeface="Roboto Mono" panose="020B0604020202020204" charset="0"/>
              </a:rPr>
              <a:t>)</a:t>
            </a:r>
          </a:p>
          <a:p>
            <a:pPr marL="557185" lvl="1" indent="-214303" defTabSz="685800" eaLnBrk="1" hangingPunct="1">
              <a:lnSpc>
                <a:spcPct val="80000"/>
              </a:lnSpc>
              <a:spcBef>
                <a:spcPct val="20000"/>
              </a:spcBef>
              <a:buClr>
                <a:schemeClr val="tx1"/>
              </a:buClr>
              <a:defRPr/>
            </a:pPr>
            <a:r>
              <a:rPr lang="en-US" sz="1800" kern="0" dirty="0">
                <a:latin typeface="Roboto Mono" panose="020B0604020202020204" charset="0"/>
                <a:ea typeface="Roboto Mono" panose="020B0604020202020204" charset="0"/>
              </a:rPr>
              <a:t>return v</a:t>
            </a:r>
          </a:p>
        </p:txBody>
      </p:sp>
      <p:sp>
        <p:nvSpPr>
          <p:cNvPr id="55" name="Rectangle 54">
            <a:extLst>
              <a:ext uri="{FF2B5EF4-FFF2-40B4-BE49-F238E27FC236}">
                <a16:creationId xmlns:a16="http://schemas.microsoft.com/office/drawing/2014/main" id="{57B21973-64B2-0742-8D01-54B4212A8EE6}"/>
              </a:ext>
            </a:extLst>
          </p:cNvPr>
          <p:cNvSpPr/>
          <p:nvPr/>
        </p:nvSpPr>
        <p:spPr>
          <a:xfrm>
            <a:off x="-353700" y="3653883"/>
            <a:ext cx="5856770" cy="2811394"/>
          </a:xfrm>
          <a:prstGeom prst="rect">
            <a:avLst/>
          </a:prstGeom>
          <a:solidFill>
            <a:schemeClr val="bg1">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AutoShape 6">
            <a:extLst>
              <a:ext uri="{FF2B5EF4-FFF2-40B4-BE49-F238E27FC236}">
                <a16:creationId xmlns:a16="http://schemas.microsoft.com/office/drawing/2014/main" id="{05349203-CB67-5C4A-B0EC-246ED83E1B0A}"/>
              </a:ext>
            </a:extLst>
          </p:cNvPr>
          <p:cNvSpPr>
            <a:spLocks noChangeArrowheads="1"/>
          </p:cNvSpPr>
          <p:nvPr/>
        </p:nvSpPr>
        <p:spPr bwMode="auto">
          <a:xfrm flipV="1">
            <a:off x="3315494" y="2103965"/>
            <a:ext cx="381000" cy="330902"/>
          </a:xfrm>
          <a:prstGeom prst="triangle">
            <a:avLst>
              <a:gd name="adj" fmla="val 50000"/>
            </a:avLst>
          </a:prstGeom>
          <a:solidFill>
            <a:srgbClr val="FF9A99"/>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cxnSp>
        <p:nvCxnSpPr>
          <p:cNvPr id="15" name="AutoShape 7">
            <a:extLst>
              <a:ext uri="{FF2B5EF4-FFF2-40B4-BE49-F238E27FC236}">
                <a16:creationId xmlns:a16="http://schemas.microsoft.com/office/drawing/2014/main" id="{C6C3AF7C-5779-ED49-8CCE-0B7DB7D74164}"/>
              </a:ext>
            </a:extLst>
          </p:cNvPr>
          <p:cNvCxnSpPr>
            <a:cxnSpLocks noChangeShapeType="1"/>
            <a:endCxn id="14" idx="3"/>
          </p:cNvCxnSpPr>
          <p:nvPr/>
        </p:nvCxnSpPr>
        <p:spPr bwMode="auto">
          <a:xfrm flipH="1">
            <a:off x="3505994" y="1496654"/>
            <a:ext cx="2286000" cy="607311"/>
          </a:xfrm>
          <a:prstGeom prst="straightConnector1">
            <a:avLst/>
          </a:prstGeom>
          <a:noFill/>
          <a:ln w="12700">
            <a:solidFill>
              <a:schemeClr val="tx1"/>
            </a:solidFill>
            <a:round/>
            <a:headEnd/>
            <a:tailEnd type="triangle" w="med" len="med"/>
          </a:ln>
        </p:spPr>
      </p:cxnSp>
      <p:sp>
        <p:nvSpPr>
          <p:cNvPr id="16" name="AutoShape 20">
            <a:extLst>
              <a:ext uri="{FF2B5EF4-FFF2-40B4-BE49-F238E27FC236}">
                <a16:creationId xmlns:a16="http://schemas.microsoft.com/office/drawing/2014/main" id="{6C65CC3C-F8B4-774F-9011-5FAFD965A4F2}"/>
              </a:ext>
            </a:extLst>
          </p:cNvPr>
          <p:cNvSpPr>
            <a:spLocks noChangeArrowheads="1"/>
          </p:cNvSpPr>
          <p:nvPr/>
        </p:nvSpPr>
        <p:spPr bwMode="auto">
          <a:xfrm flipV="1">
            <a:off x="5601494" y="2103965"/>
            <a:ext cx="381000" cy="318998"/>
          </a:xfrm>
          <a:prstGeom prst="triangle">
            <a:avLst>
              <a:gd name="adj" fmla="val 50000"/>
            </a:avLst>
          </a:prstGeom>
          <a:solidFill>
            <a:srgbClr val="FF9A99"/>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sp>
        <p:nvSpPr>
          <p:cNvPr id="17" name="AutoShape 26">
            <a:extLst>
              <a:ext uri="{FF2B5EF4-FFF2-40B4-BE49-F238E27FC236}">
                <a16:creationId xmlns:a16="http://schemas.microsoft.com/office/drawing/2014/main" id="{A457A0C3-CD44-6740-8065-68055CB3C4BB}"/>
              </a:ext>
            </a:extLst>
          </p:cNvPr>
          <p:cNvSpPr>
            <a:spLocks noChangeArrowheads="1"/>
          </p:cNvSpPr>
          <p:nvPr/>
        </p:nvSpPr>
        <p:spPr bwMode="auto">
          <a:xfrm flipV="1">
            <a:off x="7887493" y="2103965"/>
            <a:ext cx="381000" cy="330902"/>
          </a:xfrm>
          <a:prstGeom prst="triangle">
            <a:avLst>
              <a:gd name="adj" fmla="val 50000"/>
            </a:avLst>
          </a:prstGeom>
          <a:solidFill>
            <a:srgbClr val="FF9A99"/>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cxnSp>
        <p:nvCxnSpPr>
          <p:cNvPr id="19" name="AutoShape 27">
            <a:extLst>
              <a:ext uri="{FF2B5EF4-FFF2-40B4-BE49-F238E27FC236}">
                <a16:creationId xmlns:a16="http://schemas.microsoft.com/office/drawing/2014/main" id="{C7CC236B-543C-D942-8659-0352BFC5A796}"/>
              </a:ext>
            </a:extLst>
          </p:cNvPr>
          <p:cNvCxnSpPr>
            <a:cxnSpLocks noChangeShapeType="1"/>
          </p:cNvCxnSpPr>
          <p:nvPr/>
        </p:nvCxnSpPr>
        <p:spPr bwMode="auto">
          <a:xfrm>
            <a:off x="5791994" y="1496654"/>
            <a:ext cx="2285999" cy="607311"/>
          </a:xfrm>
          <a:prstGeom prst="straightConnector1">
            <a:avLst/>
          </a:prstGeom>
          <a:noFill/>
          <a:ln w="12700">
            <a:solidFill>
              <a:schemeClr val="tx1"/>
            </a:solidFill>
            <a:round/>
            <a:headEnd/>
            <a:tailEnd type="triangle" w="med" len="med"/>
          </a:ln>
        </p:spPr>
      </p:cxnSp>
      <p:cxnSp>
        <p:nvCxnSpPr>
          <p:cNvPr id="20" name="AutoShape 21">
            <a:extLst>
              <a:ext uri="{FF2B5EF4-FFF2-40B4-BE49-F238E27FC236}">
                <a16:creationId xmlns:a16="http://schemas.microsoft.com/office/drawing/2014/main" id="{D9CEADC8-9233-8445-892F-C26556BA5645}"/>
              </a:ext>
            </a:extLst>
          </p:cNvPr>
          <p:cNvCxnSpPr>
            <a:cxnSpLocks noChangeShapeType="1"/>
          </p:cNvCxnSpPr>
          <p:nvPr/>
        </p:nvCxnSpPr>
        <p:spPr bwMode="auto">
          <a:xfrm>
            <a:off x="5791994" y="1496654"/>
            <a:ext cx="0" cy="607311"/>
          </a:xfrm>
          <a:prstGeom prst="straightConnector1">
            <a:avLst/>
          </a:prstGeom>
          <a:noFill/>
          <a:ln w="12700">
            <a:solidFill>
              <a:schemeClr val="tx1"/>
            </a:solidFill>
            <a:round/>
            <a:headEnd/>
            <a:tailEnd type="triangle" w="med" len="med"/>
          </a:ln>
        </p:spPr>
      </p:cxnSp>
      <p:cxnSp>
        <p:nvCxnSpPr>
          <p:cNvPr id="22" name="AutoShape 17">
            <a:extLst>
              <a:ext uri="{FF2B5EF4-FFF2-40B4-BE49-F238E27FC236}">
                <a16:creationId xmlns:a16="http://schemas.microsoft.com/office/drawing/2014/main" id="{3905C521-00EC-7547-A286-2F50E926FA6E}"/>
              </a:ext>
            </a:extLst>
          </p:cNvPr>
          <p:cNvCxnSpPr>
            <a:cxnSpLocks noChangeShapeType="1"/>
          </p:cNvCxnSpPr>
          <p:nvPr/>
        </p:nvCxnSpPr>
        <p:spPr bwMode="auto">
          <a:xfrm>
            <a:off x="3505994" y="2434867"/>
            <a:ext cx="761999" cy="616743"/>
          </a:xfrm>
          <a:prstGeom prst="straightConnector1">
            <a:avLst/>
          </a:prstGeom>
          <a:noFill/>
          <a:ln w="12700">
            <a:solidFill>
              <a:schemeClr val="tx1"/>
            </a:solidFill>
            <a:round/>
            <a:headEnd/>
            <a:tailEnd type="triangle" w="med" len="med"/>
          </a:ln>
        </p:spPr>
      </p:cxnSp>
      <p:cxnSp>
        <p:nvCxnSpPr>
          <p:cNvPr id="23" name="AutoShape 9">
            <a:extLst>
              <a:ext uri="{FF2B5EF4-FFF2-40B4-BE49-F238E27FC236}">
                <a16:creationId xmlns:a16="http://schemas.microsoft.com/office/drawing/2014/main" id="{2406BD59-3DEA-714A-9355-A9254C7411CB}"/>
              </a:ext>
            </a:extLst>
          </p:cNvPr>
          <p:cNvCxnSpPr>
            <a:cxnSpLocks noChangeShapeType="1"/>
          </p:cNvCxnSpPr>
          <p:nvPr/>
        </p:nvCxnSpPr>
        <p:spPr bwMode="auto">
          <a:xfrm flipH="1">
            <a:off x="2743996" y="2434867"/>
            <a:ext cx="761998" cy="616746"/>
          </a:xfrm>
          <a:prstGeom prst="straightConnector1">
            <a:avLst/>
          </a:prstGeom>
          <a:noFill/>
          <a:ln w="12700">
            <a:solidFill>
              <a:schemeClr val="tx1"/>
            </a:solidFill>
            <a:round/>
            <a:headEnd/>
            <a:tailEnd type="triangle" w="med" len="med"/>
          </a:ln>
        </p:spPr>
      </p:cxnSp>
      <p:sp>
        <p:nvSpPr>
          <p:cNvPr id="24" name="Rectangle 7">
            <a:extLst>
              <a:ext uri="{FF2B5EF4-FFF2-40B4-BE49-F238E27FC236}">
                <a16:creationId xmlns:a16="http://schemas.microsoft.com/office/drawing/2014/main" id="{DC90F633-5E86-2D46-BEA4-7F279854AC24}"/>
              </a:ext>
            </a:extLst>
          </p:cNvPr>
          <p:cNvSpPr>
            <a:spLocks noChangeArrowheads="1"/>
          </p:cNvSpPr>
          <p:nvPr/>
        </p:nvSpPr>
        <p:spPr bwMode="auto">
          <a:xfrm>
            <a:off x="3313909" y="3101711"/>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8</a:t>
            </a:r>
          </a:p>
        </p:txBody>
      </p:sp>
      <p:sp>
        <p:nvSpPr>
          <p:cNvPr id="25" name="Rectangle 7">
            <a:extLst>
              <a:ext uri="{FF2B5EF4-FFF2-40B4-BE49-F238E27FC236}">
                <a16:creationId xmlns:a16="http://schemas.microsoft.com/office/drawing/2014/main" id="{4A8D2FD8-AAAE-8941-98D1-3B5D3C53449B}"/>
              </a:ext>
            </a:extLst>
          </p:cNvPr>
          <p:cNvSpPr>
            <a:spLocks noChangeArrowheads="1"/>
          </p:cNvSpPr>
          <p:nvPr/>
        </p:nvSpPr>
        <p:spPr bwMode="auto">
          <a:xfrm>
            <a:off x="4075909" y="3101711"/>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12</a:t>
            </a:r>
          </a:p>
        </p:txBody>
      </p:sp>
      <p:sp>
        <p:nvSpPr>
          <p:cNvPr id="26" name="Rectangle 7">
            <a:extLst>
              <a:ext uri="{FF2B5EF4-FFF2-40B4-BE49-F238E27FC236}">
                <a16:creationId xmlns:a16="http://schemas.microsoft.com/office/drawing/2014/main" id="{8CFEC7EC-3381-6B42-B374-924BB123DD9D}"/>
              </a:ext>
            </a:extLst>
          </p:cNvPr>
          <p:cNvSpPr>
            <a:spLocks noChangeArrowheads="1"/>
          </p:cNvSpPr>
          <p:nvPr/>
        </p:nvSpPr>
        <p:spPr bwMode="auto">
          <a:xfrm>
            <a:off x="2551909" y="3101711"/>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3</a:t>
            </a:r>
          </a:p>
        </p:txBody>
      </p:sp>
      <p:cxnSp>
        <p:nvCxnSpPr>
          <p:cNvPr id="27" name="AutoShape 13">
            <a:extLst>
              <a:ext uri="{FF2B5EF4-FFF2-40B4-BE49-F238E27FC236}">
                <a16:creationId xmlns:a16="http://schemas.microsoft.com/office/drawing/2014/main" id="{D84C5290-A15F-FD48-A9DF-48DCD9312DA2}"/>
              </a:ext>
            </a:extLst>
          </p:cNvPr>
          <p:cNvCxnSpPr>
            <a:cxnSpLocks noChangeShapeType="1"/>
          </p:cNvCxnSpPr>
          <p:nvPr/>
        </p:nvCxnSpPr>
        <p:spPr bwMode="auto">
          <a:xfrm>
            <a:off x="3505994" y="2434867"/>
            <a:ext cx="1" cy="604837"/>
          </a:xfrm>
          <a:prstGeom prst="straightConnector1">
            <a:avLst/>
          </a:prstGeom>
          <a:noFill/>
          <a:ln w="12700">
            <a:solidFill>
              <a:schemeClr val="tx1"/>
            </a:solidFill>
            <a:round/>
            <a:headEnd/>
            <a:tailEnd type="triangle" w="med" len="med"/>
          </a:ln>
        </p:spPr>
      </p:cxnSp>
      <p:sp>
        <p:nvSpPr>
          <p:cNvPr id="2" name="Rectangle 1">
            <a:extLst>
              <a:ext uri="{FF2B5EF4-FFF2-40B4-BE49-F238E27FC236}">
                <a16:creationId xmlns:a16="http://schemas.microsoft.com/office/drawing/2014/main" id="{017492CB-DE08-9D44-903D-AFBF313FB495}"/>
              </a:ext>
            </a:extLst>
          </p:cNvPr>
          <p:cNvSpPr/>
          <p:nvPr/>
        </p:nvSpPr>
        <p:spPr>
          <a:xfrm>
            <a:off x="2932986" y="2076992"/>
            <a:ext cx="287258" cy="307777"/>
          </a:xfrm>
          <a:prstGeom prst="rect">
            <a:avLst/>
          </a:prstGeom>
        </p:spPr>
        <p:txBody>
          <a:bodyPr wrap="none">
            <a:spAutoFit/>
          </a:bodyPr>
          <a:lstStyle/>
          <a:p>
            <a:pPr algn="ctr"/>
            <a:r>
              <a:rPr lang="en-US" dirty="0">
                <a:latin typeface="Open Sans" panose="020B0604020202020204" charset="0"/>
                <a:ea typeface="Open Sans" panose="020B0604020202020204" charset="0"/>
                <a:cs typeface="Open Sans" panose="020B0604020202020204" charset="0"/>
              </a:rPr>
              <a:t>3</a:t>
            </a:r>
          </a:p>
        </p:txBody>
      </p:sp>
      <p:sp>
        <p:nvSpPr>
          <p:cNvPr id="28" name="Rectangle 27">
            <a:extLst>
              <a:ext uri="{FF2B5EF4-FFF2-40B4-BE49-F238E27FC236}">
                <a16:creationId xmlns:a16="http://schemas.microsoft.com/office/drawing/2014/main" id="{8F79DF5E-42C8-D943-9296-920EFA174DA8}"/>
              </a:ext>
            </a:extLst>
          </p:cNvPr>
          <p:cNvSpPr/>
          <p:nvPr/>
        </p:nvSpPr>
        <p:spPr>
          <a:xfrm>
            <a:off x="5314236" y="1137177"/>
            <a:ext cx="287258" cy="307777"/>
          </a:xfrm>
          <a:prstGeom prst="rect">
            <a:avLst/>
          </a:prstGeom>
        </p:spPr>
        <p:txBody>
          <a:bodyPr wrap="none">
            <a:spAutoFit/>
          </a:bodyPr>
          <a:lstStyle/>
          <a:p>
            <a:pPr algn="ctr"/>
            <a:r>
              <a:rPr lang="en-US" dirty="0">
                <a:latin typeface="Open Sans" panose="020B0604020202020204" charset="0"/>
                <a:ea typeface="Open Sans" panose="020B0604020202020204" charset="0"/>
                <a:cs typeface="Open Sans" panose="020B0604020202020204" charset="0"/>
              </a:rPr>
              <a:t>3</a:t>
            </a:r>
          </a:p>
        </p:txBody>
      </p:sp>
      <p:cxnSp>
        <p:nvCxnSpPr>
          <p:cNvPr id="30" name="AutoShape 17">
            <a:extLst>
              <a:ext uri="{FF2B5EF4-FFF2-40B4-BE49-F238E27FC236}">
                <a16:creationId xmlns:a16="http://schemas.microsoft.com/office/drawing/2014/main" id="{FD64EC14-5D6B-E542-9094-49F4B12E8EAB}"/>
              </a:ext>
            </a:extLst>
          </p:cNvPr>
          <p:cNvCxnSpPr>
            <a:cxnSpLocks noChangeShapeType="1"/>
          </p:cNvCxnSpPr>
          <p:nvPr/>
        </p:nvCxnSpPr>
        <p:spPr bwMode="auto">
          <a:xfrm>
            <a:off x="5791987" y="2446021"/>
            <a:ext cx="761999" cy="616743"/>
          </a:xfrm>
          <a:prstGeom prst="straightConnector1">
            <a:avLst/>
          </a:prstGeom>
          <a:noFill/>
          <a:ln w="12700">
            <a:solidFill>
              <a:schemeClr val="tx1"/>
            </a:solidFill>
            <a:round/>
            <a:headEnd/>
            <a:tailEnd type="triangle" w="med" len="med"/>
          </a:ln>
        </p:spPr>
      </p:cxnSp>
      <p:cxnSp>
        <p:nvCxnSpPr>
          <p:cNvPr id="31" name="AutoShape 9">
            <a:extLst>
              <a:ext uri="{FF2B5EF4-FFF2-40B4-BE49-F238E27FC236}">
                <a16:creationId xmlns:a16="http://schemas.microsoft.com/office/drawing/2014/main" id="{58063A8E-CAC7-444E-A6B4-B8F666F47522}"/>
              </a:ext>
            </a:extLst>
          </p:cNvPr>
          <p:cNvCxnSpPr>
            <a:cxnSpLocks noChangeShapeType="1"/>
          </p:cNvCxnSpPr>
          <p:nvPr/>
        </p:nvCxnSpPr>
        <p:spPr bwMode="auto">
          <a:xfrm flipH="1">
            <a:off x="5029989" y="2446021"/>
            <a:ext cx="761998" cy="616746"/>
          </a:xfrm>
          <a:prstGeom prst="straightConnector1">
            <a:avLst/>
          </a:prstGeom>
          <a:noFill/>
          <a:ln w="12700">
            <a:solidFill>
              <a:schemeClr val="tx1"/>
            </a:solidFill>
            <a:round/>
            <a:headEnd/>
            <a:tailEnd type="triangle" w="med" len="med"/>
          </a:ln>
        </p:spPr>
      </p:cxnSp>
      <p:sp>
        <p:nvSpPr>
          <p:cNvPr id="32" name="Rectangle 7">
            <a:extLst>
              <a:ext uri="{FF2B5EF4-FFF2-40B4-BE49-F238E27FC236}">
                <a16:creationId xmlns:a16="http://schemas.microsoft.com/office/drawing/2014/main" id="{3F2AFCAB-E24A-C24D-81CC-632B8C607D60}"/>
              </a:ext>
            </a:extLst>
          </p:cNvPr>
          <p:cNvSpPr>
            <a:spLocks noChangeArrowheads="1"/>
          </p:cNvSpPr>
          <p:nvPr/>
        </p:nvSpPr>
        <p:spPr bwMode="auto">
          <a:xfrm>
            <a:off x="5599902" y="3112865"/>
            <a:ext cx="384174" cy="330902"/>
          </a:xfrm>
          <a:prstGeom prst="rect">
            <a:avLst/>
          </a:prstGeom>
          <a:solidFill>
            <a:srgbClr val="BD92DE"/>
          </a:solidFill>
          <a:ln w="9525">
            <a:solidFill>
              <a:schemeClr val="tx1"/>
            </a:solidFill>
            <a:miter lim="800000"/>
            <a:headEnd/>
            <a:tailEnd/>
          </a:ln>
        </p:spPr>
        <p:txBody>
          <a:bodyPr wrap="none" anchor="ctr"/>
          <a:lstStyle/>
          <a:p>
            <a:pPr algn="ctr"/>
            <a:endParaRPr lang="en-US" sz="1800" dirty="0">
              <a:latin typeface="Open Sans" panose="020B0604020202020204" charset="0"/>
              <a:ea typeface="Open Sans" panose="020B0604020202020204" charset="0"/>
              <a:cs typeface="Open Sans" panose="020B0604020202020204" charset="0"/>
            </a:endParaRPr>
          </a:p>
        </p:txBody>
      </p:sp>
      <p:sp>
        <p:nvSpPr>
          <p:cNvPr id="33" name="Rectangle 7">
            <a:extLst>
              <a:ext uri="{FF2B5EF4-FFF2-40B4-BE49-F238E27FC236}">
                <a16:creationId xmlns:a16="http://schemas.microsoft.com/office/drawing/2014/main" id="{3F5A2AC6-92B6-9646-9701-0CB78E2A0664}"/>
              </a:ext>
            </a:extLst>
          </p:cNvPr>
          <p:cNvSpPr>
            <a:spLocks noChangeArrowheads="1"/>
          </p:cNvSpPr>
          <p:nvPr/>
        </p:nvSpPr>
        <p:spPr bwMode="auto">
          <a:xfrm>
            <a:off x="6361902" y="3112865"/>
            <a:ext cx="384174" cy="330902"/>
          </a:xfrm>
          <a:prstGeom prst="rect">
            <a:avLst/>
          </a:prstGeom>
          <a:solidFill>
            <a:srgbClr val="BD92DE"/>
          </a:solidFill>
          <a:ln w="9525">
            <a:solidFill>
              <a:schemeClr val="tx1"/>
            </a:solidFill>
            <a:miter lim="800000"/>
            <a:headEnd/>
            <a:tailEnd/>
          </a:ln>
        </p:spPr>
        <p:txBody>
          <a:bodyPr wrap="none" anchor="ctr"/>
          <a:lstStyle/>
          <a:p>
            <a:pPr algn="ctr"/>
            <a:endParaRPr lang="en-US" sz="1800" dirty="0">
              <a:latin typeface="Open Sans" panose="020B0604020202020204" charset="0"/>
              <a:ea typeface="Open Sans" panose="020B0604020202020204" charset="0"/>
              <a:cs typeface="Open Sans" panose="020B0604020202020204" charset="0"/>
            </a:endParaRPr>
          </a:p>
        </p:txBody>
      </p:sp>
      <p:sp>
        <p:nvSpPr>
          <p:cNvPr id="35" name="Rectangle 7">
            <a:extLst>
              <a:ext uri="{FF2B5EF4-FFF2-40B4-BE49-F238E27FC236}">
                <a16:creationId xmlns:a16="http://schemas.microsoft.com/office/drawing/2014/main" id="{2240DC77-1B6F-DC42-BDB7-A9C274EAEB97}"/>
              </a:ext>
            </a:extLst>
          </p:cNvPr>
          <p:cNvSpPr>
            <a:spLocks noChangeArrowheads="1"/>
          </p:cNvSpPr>
          <p:nvPr/>
        </p:nvSpPr>
        <p:spPr bwMode="auto">
          <a:xfrm>
            <a:off x="4837902" y="3112865"/>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2</a:t>
            </a:r>
          </a:p>
        </p:txBody>
      </p:sp>
      <p:cxnSp>
        <p:nvCxnSpPr>
          <p:cNvPr id="36" name="AutoShape 13">
            <a:extLst>
              <a:ext uri="{FF2B5EF4-FFF2-40B4-BE49-F238E27FC236}">
                <a16:creationId xmlns:a16="http://schemas.microsoft.com/office/drawing/2014/main" id="{079C1C4B-0596-2F4E-A2D9-68BC53160ABF}"/>
              </a:ext>
            </a:extLst>
          </p:cNvPr>
          <p:cNvCxnSpPr>
            <a:cxnSpLocks noChangeShapeType="1"/>
          </p:cNvCxnSpPr>
          <p:nvPr/>
        </p:nvCxnSpPr>
        <p:spPr bwMode="auto">
          <a:xfrm>
            <a:off x="5791987" y="2446021"/>
            <a:ext cx="1" cy="604837"/>
          </a:xfrm>
          <a:prstGeom prst="straightConnector1">
            <a:avLst/>
          </a:prstGeom>
          <a:noFill/>
          <a:ln w="12700">
            <a:solidFill>
              <a:schemeClr val="tx1"/>
            </a:solidFill>
            <a:round/>
            <a:headEnd/>
            <a:tailEnd type="triangle" w="med" len="med"/>
          </a:ln>
        </p:spPr>
      </p:cxnSp>
      <p:sp>
        <p:nvSpPr>
          <p:cNvPr id="3" name="Rectangle 2">
            <a:extLst>
              <a:ext uri="{FF2B5EF4-FFF2-40B4-BE49-F238E27FC236}">
                <a16:creationId xmlns:a16="http://schemas.microsoft.com/office/drawing/2014/main" id="{899ACAE2-F929-7448-A38F-14468F5203FF}"/>
              </a:ext>
            </a:extLst>
          </p:cNvPr>
          <p:cNvSpPr/>
          <p:nvPr/>
        </p:nvSpPr>
        <p:spPr>
          <a:xfrm>
            <a:off x="5312644" y="2076992"/>
            <a:ext cx="287258" cy="307777"/>
          </a:xfrm>
          <a:prstGeom prst="rect">
            <a:avLst/>
          </a:prstGeom>
        </p:spPr>
        <p:txBody>
          <a:bodyPr wrap="none">
            <a:spAutoFit/>
          </a:bodyPr>
          <a:lstStyle/>
          <a:p>
            <a:r>
              <a:rPr lang="en-US" b="1" dirty="0">
                <a:latin typeface="Open Sans" panose="020B0604020202020204" charset="0"/>
                <a:ea typeface="Open Sans" panose="020B0604020202020204" charset="0"/>
                <a:cs typeface="Open Sans" panose="020B0604020202020204" charset="0"/>
              </a:rPr>
              <a:t>2</a:t>
            </a:r>
            <a:endParaRPr lang="en-US" b="1" dirty="0"/>
          </a:p>
        </p:txBody>
      </p:sp>
    </p:spTree>
    <p:extLst>
      <p:ext uri="{BB962C8B-B14F-4D97-AF65-F5344CB8AC3E}">
        <p14:creationId xmlns:p14="http://schemas.microsoft.com/office/powerpoint/2010/main" val="113715675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72" name="Rounded Rectangle 58">
            <a:extLst>
              <a:ext uri="{FF2B5EF4-FFF2-40B4-BE49-F238E27FC236}">
                <a16:creationId xmlns:a16="http://schemas.microsoft.com/office/drawing/2014/main" id="{EF1F8FB1-77A7-470B-8369-70912ABFE2F7}"/>
              </a:ext>
            </a:extLst>
          </p:cNvPr>
          <p:cNvSpPr/>
          <p:nvPr/>
        </p:nvSpPr>
        <p:spPr>
          <a:xfrm>
            <a:off x="226219" y="3683366"/>
            <a:ext cx="5262559" cy="2187826"/>
          </a:xfrm>
          <a:prstGeom prst="roundRect">
            <a:avLst/>
          </a:prstGeom>
          <a:solidFill>
            <a:srgbClr val="0066CC">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16" name="Content Placeholder 2">
            <a:extLst>
              <a:ext uri="{FF2B5EF4-FFF2-40B4-BE49-F238E27FC236}">
                <a16:creationId xmlns:a16="http://schemas.microsoft.com/office/drawing/2014/main" id="{1A0EBC81-D24D-B942-AB58-A4FD3979981F}"/>
              </a:ext>
            </a:extLst>
          </p:cNvPr>
          <p:cNvSpPr txBox="1">
            <a:spLocks/>
          </p:cNvSpPr>
          <p:nvPr/>
        </p:nvSpPr>
        <p:spPr bwMode="auto">
          <a:xfrm>
            <a:off x="226219" y="3653883"/>
            <a:ext cx="5262559" cy="2247425"/>
          </a:xfrm>
          <a:prstGeom prst="rect">
            <a:avLst/>
          </a:prstGeom>
          <a:noFill/>
          <a:ln w="9525">
            <a:noFill/>
            <a:miter lim="800000"/>
            <a:headEnd/>
            <a:tailEnd/>
          </a:ln>
        </p:spPr>
        <p:txBody>
          <a:bodyPr vert="horz" wrap="square" lIns="68577" tIns="34289" rIns="68577" bIns="34289" numCol="1" anchor="t" anchorCtr="0" compatLnSpc="1">
            <a:prstTxWarp prst="textNoShape">
              <a:avLst/>
            </a:prstTxWarp>
          </a:bodyPr>
          <a:lstStyle/>
          <a:p>
            <a:pPr marL="257162" indent="-257162" defTabSz="685800" eaLnBrk="1" hangingPunct="1">
              <a:lnSpc>
                <a:spcPct val="80000"/>
              </a:lnSpc>
              <a:spcBef>
                <a:spcPts val="900"/>
              </a:spcBef>
              <a:buClr>
                <a:schemeClr val="accent2"/>
              </a:buClr>
              <a:defRPr/>
            </a:pPr>
            <a:endParaRPr lang="en-US" sz="825" kern="0" dirty="0">
              <a:solidFill>
                <a:srgbClr val="00B0F0"/>
              </a:solidFill>
              <a:latin typeface="Roboto Mono" panose="020B0604020202020204" charset="0"/>
              <a:ea typeface="Roboto Mono" panose="020B0604020202020204" charset="0"/>
              <a:cs typeface="+mn-cs"/>
            </a:endParaRPr>
          </a:p>
          <a:p>
            <a:pPr marL="257162" indent="-257162" defTabSz="685800" eaLnBrk="1" hangingPunct="1">
              <a:lnSpc>
                <a:spcPct val="80000"/>
              </a:lnSpc>
              <a:spcBef>
                <a:spcPts val="900"/>
              </a:spcBef>
              <a:buClr>
                <a:schemeClr val="accent2"/>
              </a:buClr>
              <a:defRPr/>
            </a:pPr>
            <a:r>
              <a:rPr lang="en-US" sz="1800" kern="0" dirty="0">
                <a:solidFill>
                  <a:srgbClr val="0070C0"/>
                </a:solidFill>
                <a:latin typeface="Roboto Mono" panose="020B0604020202020204" charset="0"/>
                <a:ea typeface="Roboto Mono" panose="020B0604020202020204" charset="0"/>
                <a:cs typeface="+mn-cs"/>
              </a:rPr>
              <a:t>def max-value(state):</a:t>
            </a:r>
          </a:p>
          <a:p>
            <a:pPr marL="557185" lvl="1" indent="-214303" defTabSz="685800" eaLnBrk="1" hangingPunct="1">
              <a:lnSpc>
                <a:spcPct val="80000"/>
              </a:lnSpc>
              <a:spcBef>
                <a:spcPct val="20000"/>
              </a:spcBef>
              <a:buClr>
                <a:schemeClr val="tx1"/>
              </a:buClr>
              <a:defRPr/>
            </a:pPr>
            <a:r>
              <a:rPr lang="en-US" sz="1800" b="1" dirty="0">
                <a:latin typeface="Roboto Mono" panose="020B0604020202020204" charset="0"/>
                <a:ea typeface="Roboto Mono" panose="020B0604020202020204" charset="0"/>
              </a:rPr>
              <a:t>i</a:t>
            </a:r>
            <a:r>
              <a:rPr lang="en-US" sz="1800" b="1" kern="0" dirty="0">
                <a:latin typeface="Roboto Mono" panose="020B0604020202020204" charset="0"/>
                <a:ea typeface="Roboto Mono" panose="020B0604020202020204" charset="0"/>
              </a:rPr>
              <a:t>f the state is a terminal state:</a:t>
            </a:r>
          </a:p>
          <a:p>
            <a:pPr marL="557185" lvl="1" indent="-214303" defTabSz="685800" eaLnBrk="1" hangingPunct="1">
              <a:lnSpc>
                <a:spcPct val="80000"/>
              </a:lnSpc>
              <a:spcBef>
                <a:spcPct val="20000"/>
              </a:spcBef>
              <a:buClr>
                <a:schemeClr val="tx1"/>
              </a:buClr>
              <a:defRPr/>
            </a:pPr>
            <a:r>
              <a:rPr lang="en-US" sz="1800" b="1" dirty="0">
                <a:latin typeface="Roboto Mono" panose="020B0604020202020204" charset="0"/>
                <a:ea typeface="Roboto Mono" panose="020B0604020202020204" charset="0"/>
              </a:rPr>
              <a:t>		 return the state’s utility</a:t>
            </a:r>
            <a:endParaRPr lang="en-US" sz="1800" b="1" kern="0" dirty="0">
              <a:latin typeface="Roboto Mono" panose="020B0604020202020204" charset="0"/>
              <a:ea typeface="Roboto Mono" panose="020B0604020202020204" charset="0"/>
            </a:endParaRPr>
          </a:p>
          <a:p>
            <a:pPr marL="557185" lvl="1" indent="-214303" defTabSz="685800" eaLnBrk="1" hangingPunct="1">
              <a:lnSpc>
                <a:spcPct val="80000"/>
              </a:lnSpc>
              <a:spcBef>
                <a:spcPct val="20000"/>
              </a:spcBef>
              <a:buClr>
                <a:schemeClr val="tx1"/>
              </a:buClr>
              <a:defRPr/>
            </a:pPr>
            <a:r>
              <a:rPr lang="en-US" sz="1800" kern="0" dirty="0">
                <a:latin typeface="Roboto Mono" panose="020B0604020202020204" charset="0"/>
                <a:ea typeface="Roboto Mono" panose="020B0604020202020204" charset="0"/>
              </a:rPr>
              <a:t>initialize v = </a:t>
            </a:r>
            <a:r>
              <a:rPr lang="en-US" sz="1800" kern="0" dirty="0">
                <a:latin typeface="Roboto Mono" panose="020B0604020202020204" charset="0"/>
                <a:ea typeface="Roboto Mono" panose="020B0604020202020204" charset="0"/>
                <a:cs typeface="Times New Roman" pitchFamily="18" charset="0"/>
              </a:rPr>
              <a:t>-∞</a:t>
            </a:r>
          </a:p>
          <a:p>
            <a:pPr marL="557185" lvl="1" indent="-214303" defTabSz="685800" eaLnBrk="1" hangingPunct="1">
              <a:lnSpc>
                <a:spcPct val="80000"/>
              </a:lnSpc>
              <a:spcBef>
                <a:spcPct val="20000"/>
              </a:spcBef>
              <a:buClr>
                <a:schemeClr val="tx1"/>
              </a:buClr>
              <a:defRPr/>
            </a:pPr>
            <a:r>
              <a:rPr lang="en-US" sz="1800" kern="0" dirty="0">
                <a:latin typeface="Roboto Mono" panose="020B0604020202020204" charset="0"/>
                <a:ea typeface="Roboto Mono" panose="020B0604020202020204" charset="0"/>
              </a:rPr>
              <a:t>for each successor of state:</a:t>
            </a:r>
          </a:p>
          <a:p>
            <a:pPr marL="857207" lvl="2" indent="-171442" defTabSz="685800" eaLnBrk="1" hangingPunct="1">
              <a:lnSpc>
                <a:spcPct val="80000"/>
              </a:lnSpc>
              <a:spcBef>
                <a:spcPct val="20000"/>
              </a:spcBef>
              <a:buClr>
                <a:schemeClr val="accent2"/>
              </a:buClr>
              <a:defRPr/>
            </a:pPr>
            <a:r>
              <a:rPr lang="en-US" sz="1800" kern="0" dirty="0">
                <a:latin typeface="Roboto Mono" panose="020B0604020202020204" charset="0"/>
                <a:ea typeface="Roboto Mono" panose="020B0604020202020204" charset="0"/>
              </a:rPr>
              <a:t>v = max(v, </a:t>
            </a:r>
            <a:r>
              <a:rPr lang="en-US" sz="1800" kern="0" dirty="0">
                <a:solidFill>
                  <a:srgbClr val="C00000"/>
                </a:solidFill>
                <a:latin typeface="Roboto Mono" panose="020B0604020202020204" charset="0"/>
                <a:ea typeface="Roboto Mono" panose="020B0604020202020204" charset="0"/>
              </a:rPr>
              <a:t>min-value(successor)</a:t>
            </a:r>
            <a:r>
              <a:rPr lang="en-US" sz="1800" kern="0" dirty="0">
                <a:latin typeface="Roboto Mono" panose="020B0604020202020204" charset="0"/>
                <a:ea typeface="Roboto Mono" panose="020B0604020202020204" charset="0"/>
              </a:rPr>
              <a:t>)</a:t>
            </a:r>
          </a:p>
          <a:p>
            <a:pPr marL="557185" lvl="1" indent="-214303" defTabSz="685800" eaLnBrk="1" hangingPunct="1">
              <a:lnSpc>
                <a:spcPct val="80000"/>
              </a:lnSpc>
              <a:spcBef>
                <a:spcPct val="20000"/>
              </a:spcBef>
              <a:buClr>
                <a:schemeClr val="tx1"/>
              </a:buClr>
              <a:defRPr/>
            </a:pPr>
            <a:r>
              <a:rPr lang="en-US" sz="1800" kern="0" dirty="0">
                <a:latin typeface="Roboto Mono" panose="020B0604020202020204" charset="0"/>
                <a:ea typeface="Roboto Mono" panose="020B0604020202020204" charset="0"/>
              </a:rPr>
              <a:t>return v</a:t>
            </a:r>
          </a:p>
        </p:txBody>
      </p:sp>
      <p:sp>
        <p:nvSpPr>
          <p:cNvPr id="63" name="Google Shape;63;p2"/>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dirty="0">
                <a:sym typeface="Symbol" pitchFamily="18" charset="2"/>
              </a:rPr>
              <a:t>Minimax Example</a:t>
            </a:r>
            <a:endParaRPr sz="3400" b="1" dirty="0">
              <a:solidFill>
                <a:srgbClr val="370661"/>
              </a:solidFill>
              <a:latin typeface="Open Sans"/>
              <a:ea typeface="Open Sans"/>
              <a:cs typeface="Open Sans"/>
              <a:sym typeface="Open Sans"/>
            </a:endParaRPr>
          </a:p>
        </p:txBody>
      </p:sp>
      <p:sp>
        <p:nvSpPr>
          <p:cNvPr id="34" name="AutoShape 4">
            <a:extLst>
              <a:ext uri="{FF2B5EF4-FFF2-40B4-BE49-F238E27FC236}">
                <a16:creationId xmlns:a16="http://schemas.microsoft.com/office/drawing/2014/main" id="{E736D7FF-BD34-4A88-84A3-1D8F37182FDE}"/>
              </a:ext>
            </a:extLst>
          </p:cNvPr>
          <p:cNvSpPr>
            <a:spLocks noChangeArrowheads="1"/>
          </p:cNvSpPr>
          <p:nvPr/>
        </p:nvSpPr>
        <p:spPr bwMode="auto">
          <a:xfrm>
            <a:off x="5601494" y="1137177"/>
            <a:ext cx="381000" cy="359477"/>
          </a:xfrm>
          <a:prstGeom prst="triangle">
            <a:avLst>
              <a:gd name="adj" fmla="val 50000"/>
            </a:avLst>
          </a:prstGeom>
          <a:solidFill>
            <a:srgbClr val="CCECFF"/>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sp>
        <p:nvSpPr>
          <p:cNvPr id="74" name="Left-Right Arrow 62">
            <a:extLst>
              <a:ext uri="{FF2B5EF4-FFF2-40B4-BE49-F238E27FC236}">
                <a16:creationId xmlns:a16="http://schemas.microsoft.com/office/drawing/2014/main" id="{8162E336-5288-4360-8E22-242E50D27588}"/>
              </a:ext>
            </a:extLst>
          </p:cNvPr>
          <p:cNvSpPr/>
          <p:nvPr/>
        </p:nvSpPr>
        <p:spPr>
          <a:xfrm>
            <a:off x="5503070" y="4337488"/>
            <a:ext cx="742950" cy="514350"/>
          </a:xfrm>
          <a:prstGeom prst="leftRightArrow">
            <a:avLst/>
          </a:prstGeom>
          <a:solidFill>
            <a:srgbClr val="BD92D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75" name="Picture 74" descr="TP_tmp.png">
            <a:extLst>
              <a:ext uri="{FF2B5EF4-FFF2-40B4-BE49-F238E27FC236}">
                <a16:creationId xmlns:a16="http://schemas.microsoft.com/office/drawing/2014/main" id="{38160B1A-2555-4CA1-A742-52F596673E60}"/>
              </a:ext>
            </a:extLst>
          </p:cNvPr>
          <p:cNvPicPr>
            <a:picLocks noChangeAspect="1"/>
          </p:cNvPicPr>
          <p:nvPr>
            <p:custDataLst>
              <p:tags r:id="rId1"/>
            </p:custDataLst>
          </p:nvPr>
        </p:nvPicPr>
        <p:blipFill>
          <a:blip r:embed="rId5" cstate="print"/>
          <a:stretch>
            <a:fillRect/>
          </a:stretch>
        </p:blipFill>
        <p:spPr bwMode="auto">
          <a:xfrm>
            <a:off x="1315244" y="5924915"/>
            <a:ext cx="3143249" cy="491900"/>
          </a:xfrm>
          <a:prstGeom prst="rect">
            <a:avLst/>
          </a:prstGeom>
          <a:noFill/>
          <a:ln/>
          <a:effectLst/>
        </p:spPr>
      </p:pic>
      <p:pic>
        <p:nvPicPr>
          <p:cNvPr id="76" name="Picture 75" descr="TP_tmp.png">
            <a:extLst>
              <a:ext uri="{FF2B5EF4-FFF2-40B4-BE49-F238E27FC236}">
                <a16:creationId xmlns:a16="http://schemas.microsoft.com/office/drawing/2014/main" id="{A30B546D-18AD-4561-86FC-06C44687E357}"/>
              </a:ext>
            </a:extLst>
          </p:cNvPr>
          <p:cNvPicPr>
            <a:picLocks noChangeAspect="1"/>
          </p:cNvPicPr>
          <p:nvPr>
            <p:custDataLst>
              <p:tags r:id="rId2"/>
            </p:custDataLst>
          </p:nvPr>
        </p:nvPicPr>
        <p:blipFill>
          <a:blip r:embed="rId6" cstate="print"/>
          <a:stretch>
            <a:fillRect/>
          </a:stretch>
        </p:blipFill>
        <p:spPr bwMode="auto">
          <a:xfrm>
            <a:off x="7458867" y="5924915"/>
            <a:ext cx="3143251" cy="491900"/>
          </a:xfrm>
          <a:prstGeom prst="rect">
            <a:avLst/>
          </a:prstGeom>
          <a:noFill/>
          <a:ln/>
          <a:effectLst/>
        </p:spPr>
      </p:pic>
      <p:sp>
        <p:nvSpPr>
          <p:cNvPr id="18" name="TextBox 17">
            <a:extLst>
              <a:ext uri="{FF2B5EF4-FFF2-40B4-BE49-F238E27FC236}">
                <a16:creationId xmlns:a16="http://schemas.microsoft.com/office/drawing/2014/main" id="{97FA6B95-38DB-164F-A3BB-D53340EB840C}"/>
              </a:ext>
            </a:extLst>
          </p:cNvPr>
          <p:cNvSpPr txBox="1"/>
          <p:nvPr/>
        </p:nvSpPr>
        <p:spPr>
          <a:xfrm>
            <a:off x="6162805" y="1590805"/>
            <a:ext cx="184731" cy="307777"/>
          </a:xfrm>
          <a:prstGeom prst="rect">
            <a:avLst/>
          </a:prstGeom>
          <a:noFill/>
        </p:spPr>
        <p:txBody>
          <a:bodyPr wrap="none" rtlCol="0">
            <a:spAutoFit/>
          </a:bodyPr>
          <a:lstStyle/>
          <a:p>
            <a:endParaRPr lang="en-US" dirty="0"/>
          </a:p>
        </p:txBody>
      </p:sp>
      <p:sp>
        <p:nvSpPr>
          <p:cNvPr id="117" name="Rounded Rectangle 59">
            <a:extLst>
              <a:ext uri="{FF2B5EF4-FFF2-40B4-BE49-F238E27FC236}">
                <a16:creationId xmlns:a16="http://schemas.microsoft.com/office/drawing/2014/main" id="{D1FC192F-F2B3-DB4F-AA60-EB20B2A00134}"/>
              </a:ext>
            </a:extLst>
          </p:cNvPr>
          <p:cNvSpPr/>
          <p:nvPr/>
        </p:nvSpPr>
        <p:spPr>
          <a:xfrm>
            <a:off x="6260312" y="3693618"/>
            <a:ext cx="5262561" cy="2169928"/>
          </a:xfrm>
          <a:prstGeom prst="roundRect">
            <a:avLst/>
          </a:prstGeom>
          <a:solidFill>
            <a:srgbClr val="F6D7D9"/>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18" name="Content Placeholder 2">
            <a:extLst>
              <a:ext uri="{FF2B5EF4-FFF2-40B4-BE49-F238E27FC236}">
                <a16:creationId xmlns:a16="http://schemas.microsoft.com/office/drawing/2014/main" id="{0E2FAB55-9DBB-204F-8914-720EA7BBC647}"/>
              </a:ext>
            </a:extLst>
          </p:cNvPr>
          <p:cNvSpPr txBox="1">
            <a:spLocks/>
          </p:cNvSpPr>
          <p:nvPr/>
        </p:nvSpPr>
        <p:spPr bwMode="auto">
          <a:xfrm>
            <a:off x="6317463" y="3896818"/>
            <a:ext cx="5205410" cy="1974374"/>
          </a:xfrm>
          <a:prstGeom prst="rect">
            <a:avLst/>
          </a:prstGeom>
          <a:noFill/>
          <a:ln w="9525">
            <a:noFill/>
            <a:miter lim="800000"/>
            <a:headEnd/>
            <a:tailEnd/>
          </a:ln>
        </p:spPr>
        <p:txBody>
          <a:bodyPr vert="horz" wrap="square" lIns="68577" tIns="34289" rIns="68577" bIns="34289" numCol="1" anchor="t" anchorCtr="0" compatLnSpc="1">
            <a:prstTxWarp prst="textNoShape">
              <a:avLst/>
            </a:prstTxWarp>
          </a:bodyPr>
          <a:lstStyle/>
          <a:p>
            <a:pPr marL="257162" indent="-257162" defTabSz="685800" eaLnBrk="1" hangingPunct="1">
              <a:lnSpc>
                <a:spcPct val="80000"/>
              </a:lnSpc>
              <a:spcBef>
                <a:spcPts val="900"/>
              </a:spcBef>
              <a:buClr>
                <a:schemeClr val="accent2"/>
              </a:buClr>
              <a:defRPr/>
            </a:pPr>
            <a:r>
              <a:rPr lang="en-US" sz="1800" kern="0" dirty="0">
                <a:solidFill>
                  <a:srgbClr val="C00000"/>
                </a:solidFill>
                <a:latin typeface="Roboto Mono" panose="020B0604020202020204" charset="0"/>
                <a:ea typeface="Roboto Mono" panose="020B0604020202020204" charset="0"/>
                <a:cs typeface="+mn-cs"/>
              </a:rPr>
              <a:t>def min-value(state):</a:t>
            </a:r>
          </a:p>
          <a:p>
            <a:pPr marL="557185" lvl="1" indent="-214303" defTabSz="685800" eaLnBrk="1" hangingPunct="1">
              <a:lnSpc>
                <a:spcPct val="80000"/>
              </a:lnSpc>
              <a:spcBef>
                <a:spcPct val="20000"/>
              </a:spcBef>
              <a:buClr>
                <a:schemeClr val="tx1"/>
              </a:buClr>
              <a:defRPr/>
            </a:pPr>
            <a:r>
              <a:rPr lang="en-US" sz="1800" dirty="0">
                <a:latin typeface="Roboto Mono" panose="020B0604020202020204" charset="0"/>
                <a:ea typeface="Roboto Mono" panose="020B0604020202020204" charset="0"/>
              </a:rPr>
              <a:t>i</a:t>
            </a:r>
            <a:r>
              <a:rPr lang="en-US" sz="1800" kern="0" dirty="0">
                <a:latin typeface="Roboto Mono" panose="020B0604020202020204" charset="0"/>
                <a:ea typeface="Roboto Mono" panose="020B0604020202020204" charset="0"/>
              </a:rPr>
              <a:t>f the state is a terminal state:</a:t>
            </a:r>
          </a:p>
          <a:p>
            <a:pPr marL="557185" lvl="1" indent="-214303" defTabSz="685800" eaLnBrk="1" hangingPunct="1">
              <a:lnSpc>
                <a:spcPct val="80000"/>
              </a:lnSpc>
              <a:spcBef>
                <a:spcPct val="20000"/>
              </a:spcBef>
              <a:buClr>
                <a:schemeClr val="tx1"/>
              </a:buClr>
              <a:defRPr/>
            </a:pPr>
            <a:r>
              <a:rPr lang="en-US" sz="1800" dirty="0">
                <a:latin typeface="Roboto Mono" panose="020B0604020202020204" charset="0"/>
                <a:ea typeface="Roboto Mono" panose="020B0604020202020204" charset="0"/>
              </a:rPr>
              <a:t>		 return the state’s utility</a:t>
            </a:r>
            <a:endParaRPr lang="en-US" sz="1800" kern="0" dirty="0">
              <a:latin typeface="Roboto Mono" panose="020B0604020202020204" charset="0"/>
              <a:ea typeface="Roboto Mono" panose="020B0604020202020204" charset="0"/>
            </a:endParaRPr>
          </a:p>
          <a:p>
            <a:pPr marL="557185" lvl="1" indent="-214303" defTabSz="685800" eaLnBrk="1" hangingPunct="1">
              <a:lnSpc>
                <a:spcPct val="80000"/>
              </a:lnSpc>
              <a:spcBef>
                <a:spcPct val="20000"/>
              </a:spcBef>
              <a:buClr>
                <a:schemeClr val="tx1"/>
              </a:buClr>
              <a:defRPr/>
            </a:pPr>
            <a:r>
              <a:rPr lang="en-US" sz="1800" kern="0" dirty="0">
                <a:latin typeface="Roboto Mono" panose="020B0604020202020204" charset="0"/>
                <a:ea typeface="Roboto Mono" panose="020B0604020202020204" charset="0"/>
              </a:rPr>
              <a:t>initialize v = </a:t>
            </a:r>
            <a:r>
              <a:rPr lang="en-US" sz="1800" kern="0" dirty="0">
                <a:latin typeface="Roboto Mono" panose="020B0604020202020204" charset="0"/>
                <a:ea typeface="Roboto Mono" panose="020B0604020202020204" charset="0"/>
                <a:cs typeface="Times New Roman" pitchFamily="18" charset="0"/>
              </a:rPr>
              <a:t>+∞</a:t>
            </a:r>
          </a:p>
          <a:p>
            <a:pPr marL="557185" lvl="1" indent="-214303" defTabSz="685800" eaLnBrk="1" hangingPunct="1">
              <a:lnSpc>
                <a:spcPct val="80000"/>
              </a:lnSpc>
              <a:spcBef>
                <a:spcPct val="20000"/>
              </a:spcBef>
              <a:buClr>
                <a:schemeClr val="tx1"/>
              </a:buClr>
              <a:defRPr/>
            </a:pPr>
            <a:r>
              <a:rPr lang="en-US" sz="1800" kern="0" dirty="0">
                <a:latin typeface="Roboto Mono" panose="020B0604020202020204" charset="0"/>
                <a:ea typeface="Roboto Mono" panose="020B0604020202020204" charset="0"/>
              </a:rPr>
              <a:t>for each successor of state:</a:t>
            </a:r>
          </a:p>
          <a:p>
            <a:pPr marL="857207" lvl="2" indent="-171442" defTabSz="685800" eaLnBrk="1" hangingPunct="1">
              <a:lnSpc>
                <a:spcPct val="80000"/>
              </a:lnSpc>
              <a:spcBef>
                <a:spcPct val="20000"/>
              </a:spcBef>
              <a:buClr>
                <a:schemeClr val="accent2"/>
              </a:buClr>
              <a:defRPr/>
            </a:pPr>
            <a:r>
              <a:rPr lang="en-US" sz="1800" kern="0" dirty="0">
                <a:latin typeface="Roboto Mono" panose="020B0604020202020204" charset="0"/>
                <a:ea typeface="Roboto Mono" panose="020B0604020202020204" charset="0"/>
              </a:rPr>
              <a:t>v = min(v, </a:t>
            </a:r>
            <a:r>
              <a:rPr lang="en-US" sz="1800" kern="0" dirty="0">
                <a:solidFill>
                  <a:srgbClr val="0070C0"/>
                </a:solidFill>
                <a:latin typeface="Roboto Mono" panose="020B0604020202020204" charset="0"/>
                <a:ea typeface="Roboto Mono" panose="020B0604020202020204" charset="0"/>
              </a:rPr>
              <a:t>max-value(successor)</a:t>
            </a:r>
            <a:r>
              <a:rPr lang="en-US" sz="1800" kern="0" dirty="0">
                <a:latin typeface="Roboto Mono" panose="020B0604020202020204" charset="0"/>
                <a:ea typeface="Roboto Mono" panose="020B0604020202020204" charset="0"/>
              </a:rPr>
              <a:t>)</a:t>
            </a:r>
          </a:p>
          <a:p>
            <a:pPr marL="557185" lvl="1" indent="-214303" defTabSz="685800" eaLnBrk="1" hangingPunct="1">
              <a:lnSpc>
                <a:spcPct val="80000"/>
              </a:lnSpc>
              <a:spcBef>
                <a:spcPct val="20000"/>
              </a:spcBef>
              <a:buClr>
                <a:schemeClr val="tx1"/>
              </a:buClr>
              <a:defRPr/>
            </a:pPr>
            <a:r>
              <a:rPr lang="en-US" sz="1800" kern="0" dirty="0">
                <a:latin typeface="Roboto Mono" panose="020B0604020202020204" charset="0"/>
                <a:ea typeface="Roboto Mono" panose="020B0604020202020204" charset="0"/>
              </a:rPr>
              <a:t>return v</a:t>
            </a:r>
          </a:p>
        </p:txBody>
      </p:sp>
      <p:sp>
        <p:nvSpPr>
          <p:cNvPr id="55" name="Rectangle 54">
            <a:extLst>
              <a:ext uri="{FF2B5EF4-FFF2-40B4-BE49-F238E27FC236}">
                <a16:creationId xmlns:a16="http://schemas.microsoft.com/office/drawing/2014/main" id="{57B21973-64B2-0742-8D01-54B4212A8EE6}"/>
              </a:ext>
            </a:extLst>
          </p:cNvPr>
          <p:cNvSpPr/>
          <p:nvPr/>
        </p:nvSpPr>
        <p:spPr>
          <a:xfrm>
            <a:off x="6251734" y="3617630"/>
            <a:ext cx="5856770" cy="2811394"/>
          </a:xfrm>
          <a:prstGeom prst="rect">
            <a:avLst/>
          </a:prstGeom>
          <a:solidFill>
            <a:schemeClr val="bg1">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AutoShape 6">
            <a:extLst>
              <a:ext uri="{FF2B5EF4-FFF2-40B4-BE49-F238E27FC236}">
                <a16:creationId xmlns:a16="http://schemas.microsoft.com/office/drawing/2014/main" id="{05349203-CB67-5C4A-B0EC-246ED83E1B0A}"/>
              </a:ext>
            </a:extLst>
          </p:cNvPr>
          <p:cNvSpPr>
            <a:spLocks noChangeArrowheads="1"/>
          </p:cNvSpPr>
          <p:nvPr/>
        </p:nvSpPr>
        <p:spPr bwMode="auto">
          <a:xfrm flipV="1">
            <a:off x="3315494" y="2103965"/>
            <a:ext cx="381000" cy="330902"/>
          </a:xfrm>
          <a:prstGeom prst="triangle">
            <a:avLst>
              <a:gd name="adj" fmla="val 50000"/>
            </a:avLst>
          </a:prstGeom>
          <a:solidFill>
            <a:srgbClr val="FF9A99"/>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cxnSp>
        <p:nvCxnSpPr>
          <p:cNvPr id="15" name="AutoShape 7">
            <a:extLst>
              <a:ext uri="{FF2B5EF4-FFF2-40B4-BE49-F238E27FC236}">
                <a16:creationId xmlns:a16="http://schemas.microsoft.com/office/drawing/2014/main" id="{C6C3AF7C-5779-ED49-8CCE-0B7DB7D74164}"/>
              </a:ext>
            </a:extLst>
          </p:cNvPr>
          <p:cNvCxnSpPr>
            <a:cxnSpLocks noChangeShapeType="1"/>
            <a:endCxn id="14" idx="3"/>
          </p:cNvCxnSpPr>
          <p:nvPr/>
        </p:nvCxnSpPr>
        <p:spPr bwMode="auto">
          <a:xfrm flipH="1">
            <a:off x="3505994" y="1496654"/>
            <a:ext cx="2286000" cy="607311"/>
          </a:xfrm>
          <a:prstGeom prst="straightConnector1">
            <a:avLst/>
          </a:prstGeom>
          <a:noFill/>
          <a:ln w="12700">
            <a:solidFill>
              <a:schemeClr val="tx1"/>
            </a:solidFill>
            <a:round/>
            <a:headEnd/>
            <a:tailEnd type="triangle" w="med" len="med"/>
          </a:ln>
        </p:spPr>
      </p:cxnSp>
      <p:sp>
        <p:nvSpPr>
          <p:cNvPr id="16" name="AutoShape 20">
            <a:extLst>
              <a:ext uri="{FF2B5EF4-FFF2-40B4-BE49-F238E27FC236}">
                <a16:creationId xmlns:a16="http://schemas.microsoft.com/office/drawing/2014/main" id="{6C65CC3C-F8B4-774F-9011-5FAFD965A4F2}"/>
              </a:ext>
            </a:extLst>
          </p:cNvPr>
          <p:cNvSpPr>
            <a:spLocks noChangeArrowheads="1"/>
          </p:cNvSpPr>
          <p:nvPr/>
        </p:nvSpPr>
        <p:spPr bwMode="auto">
          <a:xfrm flipV="1">
            <a:off x="5601494" y="2103965"/>
            <a:ext cx="381000" cy="318998"/>
          </a:xfrm>
          <a:prstGeom prst="triangle">
            <a:avLst>
              <a:gd name="adj" fmla="val 50000"/>
            </a:avLst>
          </a:prstGeom>
          <a:solidFill>
            <a:srgbClr val="FF9A99"/>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sp>
        <p:nvSpPr>
          <p:cNvPr id="17" name="AutoShape 26">
            <a:extLst>
              <a:ext uri="{FF2B5EF4-FFF2-40B4-BE49-F238E27FC236}">
                <a16:creationId xmlns:a16="http://schemas.microsoft.com/office/drawing/2014/main" id="{A457A0C3-CD44-6740-8065-68055CB3C4BB}"/>
              </a:ext>
            </a:extLst>
          </p:cNvPr>
          <p:cNvSpPr>
            <a:spLocks noChangeArrowheads="1"/>
          </p:cNvSpPr>
          <p:nvPr/>
        </p:nvSpPr>
        <p:spPr bwMode="auto">
          <a:xfrm flipV="1">
            <a:off x="7887493" y="2103965"/>
            <a:ext cx="381000" cy="330902"/>
          </a:xfrm>
          <a:prstGeom prst="triangle">
            <a:avLst>
              <a:gd name="adj" fmla="val 50000"/>
            </a:avLst>
          </a:prstGeom>
          <a:solidFill>
            <a:srgbClr val="FF9A99"/>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cxnSp>
        <p:nvCxnSpPr>
          <p:cNvPr id="19" name="AutoShape 27">
            <a:extLst>
              <a:ext uri="{FF2B5EF4-FFF2-40B4-BE49-F238E27FC236}">
                <a16:creationId xmlns:a16="http://schemas.microsoft.com/office/drawing/2014/main" id="{C7CC236B-543C-D942-8659-0352BFC5A796}"/>
              </a:ext>
            </a:extLst>
          </p:cNvPr>
          <p:cNvCxnSpPr>
            <a:cxnSpLocks noChangeShapeType="1"/>
          </p:cNvCxnSpPr>
          <p:nvPr/>
        </p:nvCxnSpPr>
        <p:spPr bwMode="auto">
          <a:xfrm>
            <a:off x="5791994" y="1496654"/>
            <a:ext cx="2285999" cy="607311"/>
          </a:xfrm>
          <a:prstGeom prst="straightConnector1">
            <a:avLst/>
          </a:prstGeom>
          <a:noFill/>
          <a:ln w="12700">
            <a:solidFill>
              <a:schemeClr val="tx1"/>
            </a:solidFill>
            <a:round/>
            <a:headEnd/>
            <a:tailEnd type="triangle" w="med" len="med"/>
          </a:ln>
        </p:spPr>
      </p:cxnSp>
      <p:cxnSp>
        <p:nvCxnSpPr>
          <p:cNvPr id="20" name="AutoShape 21">
            <a:extLst>
              <a:ext uri="{FF2B5EF4-FFF2-40B4-BE49-F238E27FC236}">
                <a16:creationId xmlns:a16="http://schemas.microsoft.com/office/drawing/2014/main" id="{D9CEADC8-9233-8445-892F-C26556BA5645}"/>
              </a:ext>
            </a:extLst>
          </p:cNvPr>
          <p:cNvCxnSpPr>
            <a:cxnSpLocks noChangeShapeType="1"/>
          </p:cNvCxnSpPr>
          <p:nvPr/>
        </p:nvCxnSpPr>
        <p:spPr bwMode="auto">
          <a:xfrm>
            <a:off x="5791994" y="1496654"/>
            <a:ext cx="0" cy="607311"/>
          </a:xfrm>
          <a:prstGeom prst="straightConnector1">
            <a:avLst/>
          </a:prstGeom>
          <a:noFill/>
          <a:ln w="12700">
            <a:solidFill>
              <a:schemeClr val="tx1"/>
            </a:solidFill>
            <a:round/>
            <a:headEnd/>
            <a:tailEnd type="triangle" w="med" len="med"/>
          </a:ln>
        </p:spPr>
      </p:cxnSp>
      <p:cxnSp>
        <p:nvCxnSpPr>
          <p:cNvPr id="22" name="AutoShape 17">
            <a:extLst>
              <a:ext uri="{FF2B5EF4-FFF2-40B4-BE49-F238E27FC236}">
                <a16:creationId xmlns:a16="http://schemas.microsoft.com/office/drawing/2014/main" id="{3905C521-00EC-7547-A286-2F50E926FA6E}"/>
              </a:ext>
            </a:extLst>
          </p:cNvPr>
          <p:cNvCxnSpPr>
            <a:cxnSpLocks noChangeShapeType="1"/>
          </p:cNvCxnSpPr>
          <p:nvPr/>
        </p:nvCxnSpPr>
        <p:spPr bwMode="auto">
          <a:xfrm>
            <a:off x="3505994" y="2434867"/>
            <a:ext cx="761999" cy="616743"/>
          </a:xfrm>
          <a:prstGeom prst="straightConnector1">
            <a:avLst/>
          </a:prstGeom>
          <a:noFill/>
          <a:ln w="12700">
            <a:solidFill>
              <a:schemeClr val="tx1"/>
            </a:solidFill>
            <a:round/>
            <a:headEnd/>
            <a:tailEnd type="triangle" w="med" len="med"/>
          </a:ln>
        </p:spPr>
      </p:cxnSp>
      <p:cxnSp>
        <p:nvCxnSpPr>
          <p:cNvPr id="23" name="AutoShape 9">
            <a:extLst>
              <a:ext uri="{FF2B5EF4-FFF2-40B4-BE49-F238E27FC236}">
                <a16:creationId xmlns:a16="http://schemas.microsoft.com/office/drawing/2014/main" id="{2406BD59-3DEA-714A-9355-A9254C7411CB}"/>
              </a:ext>
            </a:extLst>
          </p:cNvPr>
          <p:cNvCxnSpPr>
            <a:cxnSpLocks noChangeShapeType="1"/>
          </p:cNvCxnSpPr>
          <p:nvPr/>
        </p:nvCxnSpPr>
        <p:spPr bwMode="auto">
          <a:xfrm flipH="1">
            <a:off x="2743996" y="2434867"/>
            <a:ext cx="761998" cy="616746"/>
          </a:xfrm>
          <a:prstGeom prst="straightConnector1">
            <a:avLst/>
          </a:prstGeom>
          <a:noFill/>
          <a:ln w="12700">
            <a:solidFill>
              <a:schemeClr val="tx1"/>
            </a:solidFill>
            <a:round/>
            <a:headEnd/>
            <a:tailEnd type="triangle" w="med" len="med"/>
          </a:ln>
        </p:spPr>
      </p:cxnSp>
      <p:sp>
        <p:nvSpPr>
          <p:cNvPr id="24" name="Rectangle 7">
            <a:extLst>
              <a:ext uri="{FF2B5EF4-FFF2-40B4-BE49-F238E27FC236}">
                <a16:creationId xmlns:a16="http://schemas.microsoft.com/office/drawing/2014/main" id="{DC90F633-5E86-2D46-BEA4-7F279854AC24}"/>
              </a:ext>
            </a:extLst>
          </p:cNvPr>
          <p:cNvSpPr>
            <a:spLocks noChangeArrowheads="1"/>
          </p:cNvSpPr>
          <p:nvPr/>
        </p:nvSpPr>
        <p:spPr bwMode="auto">
          <a:xfrm>
            <a:off x="3313909" y="3101711"/>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8</a:t>
            </a:r>
          </a:p>
        </p:txBody>
      </p:sp>
      <p:sp>
        <p:nvSpPr>
          <p:cNvPr id="25" name="Rectangle 7">
            <a:extLst>
              <a:ext uri="{FF2B5EF4-FFF2-40B4-BE49-F238E27FC236}">
                <a16:creationId xmlns:a16="http://schemas.microsoft.com/office/drawing/2014/main" id="{4A8D2FD8-AAAE-8941-98D1-3B5D3C53449B}"/>
              </a:ext>
            </a:extLst>
          </p:cNvPr>
          <p:cNvSpPr>
            <a:spLocks noChangeArrowheads="1"/>
          </p:cNvSpPr>
          <p:nvPr/>
        </p:nvSpPr>
        <p:spPr bwMode="auto">
          <a:xfrm>
            <a:off x="4075909" y="3101711"/>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12</a:t>
            </a:r>
          </a:p>
        </p:txBody>
      </p:sp>
      <p:sp>
        <p:nvSpPr>
          <p:cNvPr id="26" name="Rectangle 7">
            <a:extLst>
              <a:ext uri="{FF2B5EF4-FFF2-40B4-BE49-F238E27FC236}">
                <a16:creationId xmlns:a16="http://schemas.microsoft.com/office/drawing/2014/main" id="{8CFEC7EC-3381-6B42-B374-924BB123DD9D}"/>
              </a:ext>
            </a:extLst>
          </p:cNvPr>
          <p:cNvSpPr>
            <a:spLocks noChangeArrowheads="1"/>
          </p:cNvSpPr>
          <p:nvPr/>
        </p:nvSpPr>
        <p:spPr bwMode="auto">
          <a:xfrm>
            <a:off x="2551909" y="3101711"/>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3</a:t>
            </a:r>
          </a:p>
        </p:txBody>
      </p:sp>
      <p:cxnSp>
        <p:nvCxnSpPr>
          <p:cNvPr id="27" name="AutoShape 13">
            <a:extLst>
              <a:ext uri="{FF2B5EF4-FFF2-40B4-BE49-F238E27FC236}">
                <a16:creationId xmlns:a16="http://schemas.microsoft.com/office/drawing/2014/main" id="{D84C5290-A15F-FD48-A9DF-48DCD9312DA2}"/>
              </a:ext>
            </a:extLst>
          </p:cNvPr>
          <p:cNvCxnSpPr>
            <a:cxnSpLocks noChangeShapeType="1"/>
          </p:cNvCxnSpPr>
          <p:nvPr/>
        </p:nvCxnSpPr>
        <p:spPr bwMode="auto">
          <a:xfrm>
            <a:off x="3505994" y="2434867"/>
            <a:ext cx="1" cy="604837"/>
          </a:xfrm>
          <a:prstGeom prst="straightConnector1">
            <a:avLst/>
          </a:prstGeom>
          <a:noFill/>
          <a:ln w="12700">
            <a:solidFill>
              <a:schemeClr val="tx1"/>
            </a:solidFill>
            <a:round/>
            <a:headEnd/>
            <a:tailEnd type="triangle" w="med" len="med"/>
          </a:ln>
        </p:spPr>
      </p:cxnSp>
      <p:sp>
        <p:nvSpPr>
          <p:cNvPr id="2" name="Rectangle 1">
            <a:extLst>
              <a:ext uri="{FF2B5EF4-FFF2-40B4-BE49-F238E27FC236}">
                <a16:creationId xmlns:a16="http://schemas.microsoft.com/office/drawing/2014/main" id="{017492CB-DE08-9D44-903D-AFBF313FB495}"/>
              </a:ext>
            </a:extLst>
          </p:cNvPr>
          <p:cNvSpPr/>
          <p:nvPr/>
        </p:nvSpPr>
        <p:spPr>
          <a:xfrm>
            <a:off x="2932986" y="2076992"/>
            <a:ext cx="287258" cy="307777"/>
          </a:xfrm>
          <a:prstGeom prst="rect">
            <a:avLst/>
          </a:prstGeom>
        </p:spPr>
        <p:txBody>
          <a:bodyPr wrap="none">
            <a:spAutoFit/>
          </a:bodyPr>
          <a:lstStyle/>
          <a:p>
            <a:pPr algn="ctr"/>
            <a:r>
              <a:rPr lang="en-US" dirty="0">
                <a:latin typeface="Open Sans" panose="020B0604020202020204" charset="0"/>
                <a:ea typeface="Open Sans" panose="020B0604020202020204" charset="0"/>
                <a:cs typeface="Open Sans" panose="020B0604020202020204" charset="0"/>
              </a:rPr>
              <a:t>3</a:t>
            </a:r>
          </a:p>
        </p:txBody>
      </p:sp>
      <p:sp>
        <p:nvSpPr>
          <p:cNvPr id="28" name="Rectangle 27">
            <a:extLst>
              <a:ext uri="{FF2B5EF4-FFF2-40B4-BE49-F238E27FC236}">
                <a16:creationId xmlns:a16="http://schemas.microsoft.com/office/drawing/2014/main" id="{8F79DF5E-42C8-D943-9296-920EFA174DA8}"/>
              </a:ext>
            </a:extLst>
          </p:cNvPr>
          <p:cNvSpPr/>
          <p:nvPr/>
        </p:nvSpPr>
        <p:spPr>
          <a:xfrm>
            <a:off x="5314236" y="1137177"/>
            <a:ext cx="287258" cy="307777"/>
          </a:xfrm>
          <a:prstGeom prst="rect">
            <a:avLst/>
          </a:prstGeom>
        </p:spPr>
        <p:txBody>
          <a:bodyPr wrap="none">
            <a:spAutoFit/>
          </a:bodyPr>
          <a:lstStyle/>
          <a:p>
            <a:pPr algn="ctr"/>
            <a:r>
              <a:rPr lang="en-US" dirty="0">
                <a:latin typeface="Open Sans" panose="020B0604020202020204" charset="0"/>
                <a:ea typeface="Open Sans" panose="020B0604020202020204" charset="0"/>
                <a:cs typeface="Open Sans" panose="020B0604020202020204" charset="0"/>
              </a:rPr>
              <a:t>3</a:t>
            </a:r>
          </a:p>
        </p:txBody>
      </p:sp>
      <p:cxnSp>
        <p:nvCxnSpPr>
          <p:cNvPr id="30" name="AutoShape 17">
            <a:extLst>
              <a:ext uri="{FF2B5EF4-FFF2-40B4-BE49-F238E27FC236}">
                <a16:creationId xmlns:a16="http://schemas.microsoft.com/office/drawing/2014/main" id="{FD64EC14-5D6B-E542-9094-49F4B12E8EAB}"/>
              </a:ext>
            </a:extLst>
          </p:cNvPr>
          <p:cNvCxnSpPr>
            <a:cxnSpLocks noChangeShapeType="1"/>
          </p:cNvCxnSpPr>
          <p:nvPr/>
        </p:nvCxnSpPr>
        <p:spPr bwMode="auto">
          <a:xfrm>
            <a:off x="5791987" y="2446021"/>
            <a:ext cx="761999" cy="616743"/>
          </a:xfrm>
          <a:prstGeom prst="straightConnector1">
            <a:avLst/>
          </a:prstGeom>
          <a:noFill/>
          <a:ln w="12700">
            <a:solidFill>
              <a:schemeClr val="tx1"/>
            </a:solidFill>
            <a:round/>
            <a:headEnd/>
            <a:tailEnd type="triangle" w="med" len="med"/>
          </a:ln>
        </p:spPr>
      </p:cxnSp>
      <p:cxnSp>
        <p:nvCxnSpPr>
          <p:cNvPr id="31" name="AutoShape 9">
            <a:extLst>
              <a:ext uri="{FF2B5EF4-FFF2-40B4-BE49-F238E27FC236}">
                <a16:creationId xmlns:a16="http://schemas.microsoft.com/office/drawing/2014/main" id="{58063A8E-CAC7-444E-A6B4-B8F666F47522}"/>
              </a:ext>
            </a:extLst>
          </p:cNvPr>
          <p:cNvCxnSpPr>
            <a:cxnSpLocks noChangeShapeType="1"/>
          </p:cNvCxnSpPr>
          <p:nvPr/>
        </p:nvCxnSpPr>
        <p:spPr bwMode="auto">
          <a:xfrm flipH="1">
            <a:off x="5029989" y="2446021"/>
            <a:ext cx="761998" cy="616746"/>
          </a:xfrm>
          <a:prstGeom prst="straightConnector1">
            <a:avLst/>
          </a:prstGeom>
          <a:noFill/>
          <a:ln w="12700">
            <a:solidFill>
              <a:schemeClr val="tx1"/>
            </a:solidFill>
            <a:round/>
            <a:headEnd/>
            <a:tailEnd type="triangle" w="med" len="med"/>
          </a:ln>
        </p:spPr>
      </p:cxnSp>
      <p:sp>
        <p:nvSpPr>
          <p:cNvPr id="32" name="Rectangle 7">
            <a:extLst>
              <a:ext uri="{FF2B5EF4-FFF2-40B4-BE49-F238E27FC236}">
                <a16:creationId xmlns:a16="http://schemas.microsoft.com/office/drawing/2014/main" id="{3F2AFCAB-E24A-C24D-81CC-632B8C607D60}"/>
              </a:ext>
            </a:extLst>
          </p:cNvPr>
          <p:cNvSpPr>
            <a:spLocks noChangeArrowheads="1"/>
          </p:cNvSpPr>
          <p:nvPr/>
        </p:nvSpPr>
        <p:spPr bwMode="auto">
          <a:xfrm>
            <a:off x="5599902" y="3112865"/>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4</a:t>
            </a:r>
          </a:p>
        </p:txBody>
      </p:sp>
      <p:sp>
        <p:nvSpPr>
          <p:cNvPr id="33" name="Rectangle 7">
            <a:extLst>
              <a:ext uri="{FF2B5EF4-FFF2-40B4-BE49-F238E27FC236}">
                <a16:creationId xmlns:a16="http://schemas.microsoft.com/office/drawing/2014/main" id="{3F5A2AC6-92B6-9646-9701-0CB78E2A0664}"/>
              </a:ext>
            </a:extLst>
          </p:cNvPr>
          <p:cNvSpPr>
            <a:spLocks noChangeArrowheads="1"/>
          </p:cNvSpPr>
          <p:nvPr/>
        </p:nvSpPr>
        <p:spPr bwMode="auto">
          <a:xfrm>
            <a:off x="6361902" y="3112865"/>
            <a:ext cx="384174" cy="330902"/>
          </a:xfrm>
          <a:prstGeom prst="rect">
            <a:avLst/>
          </a:prstGeom>
          <a:solidFill>
            <a:srgbClr val="BD92DE"/>
          </a:solidFill>
          <a:ln w="9525">
            <a:solidFill>
              <a:schemeClr val="tx1"/>
            </a:solidFill>
            <a:miter lim="800000"/>
            <a:headEnd/>
            <a:tailEnd/>
          </a:ln>
        </p:spPr>
        <p:txBody>
          <a:bodyPr wrap="none" anchor="ctr"/>
          <a:lstStyle/>
          <a:p>
            <a:pPr algn="ctr"/>
            <a:endParaRPr lang="en-US" sz="1800" dirty="0">
              <a:latin typeface="Open Sans" panose="020B0604020202020204" charset="0"/>
              <a:ea typeface="Open Sans" panose="020B0604020202020204" charset="0"/>
              <a:cs typeface="Open Sans" panose="020B0604020202020204" charset="0"/>
            </a:endParaRPr>
          </a:p>
        </p:txBody>
      </p:sp>
      <p:sp>
        <p:nvSpPr>
          <p:cNvPr id="35" name="Rectangle 7">
            <a:extLst>
              <a:ext uri="{FF2B5EF4-FFF2-40B4-BE49-F238E27FC236}">
                <a16:creationId xmlns:a16="http://schemas.microsoft.com/office/drawing/2014/main" id="{2240DC77-1B6F-DC42-BDB7-A9C274EAEB97}"/>
              </a:ext>
            </a:extLst>
          </p:cNvPr>
          <p:cNvSpPr>
            <a:spLocks noChangeArrowheads="1"/>
          </p:cNvSpPr>
          <p:nvPr/>
        </p:nvSpPr>
        <p:spPr bwMode="auto">
          <a:xfrm>
            <a:off x="4837902" y="3112865"/>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2</a:t>
            </a:r>
          </a:p>
        </p:txBody>
      </p:sp>
      <p:cxnSp>
        <p:nvCxnSpPr>
          <p:cNvPr id="36" name="AutoShape 13">
            <a:extLst>
              <a:ext uri="{FF2B5EF4-FFF2-40B4-BE49-F238E27FC236}">
                <a16:creationId xmlns:a16="http://schemas.microsoft.com/office/drawing/2014/main" id="{079C1C4B-0596-2F4E-A2D9-68BC53160ABF}"/>
              </a:ext>
            </a:extLst>
          </p:cNvPr>
          <p:cNvCxnSpPr>
            <a:cxnSpLocks noChangeShapeType="1"/>
          </p:cNvCxnSpPr>
          <p:nvPr/>
        </p:nvCxnSpPr>
        <p:spPr bwMode="auto">
          <a:xfrm>
            <a:off x="5791987" y="2446021"/>
            <a:ext cx="1" cy="604837"/>
          </a:xfrm>
          <a:prstGeom prst="straightConnector1">
            <a:avLst/>
          </a:prstGeom>
          <a:noFill/>
          <a:ln w="12700">
            <a:solidFill>
              <a:schemeClr val="tx1"/>
            </a:solidFill>
            <a:round/>
            <a:headEnd/>
            <a:tailEnd type="triangle" w="med" len="med"/>
          </a:ln>
        </p:spPr>
      </p:cxnSp>
      <p:sp>
        <p:nvSpPr>
          <p:cNvPr id="3" name="Rectangle 2">
            <a:extLst>
              <a:ext uri="{FF2B5EF4-FFF2-40B4-BE49-F238E27FC236}">
                <a16:creationId xmlns:a16="http://schemas.microsoft.com/office/drawing/2014/main" id="{899ACAE2-F929-7448-A38F-14468F5203FF}"/>
              </a:ext>
            </a:extLst>
          </p:cNvPr>
          <p:cNvSpPr/>
          <p:nvPr/>
        </p:nvSpPr>
        <p:spPr>
          <a:xfrm>
            <a:off x="5312644" y="2076992"/>
            <a:ext cx="287258" cy="307777"/>
          </a:xfrm>
          <a:prstGeom prst="rect">
            <a:avLst/>
          </a:prstGeom>
        </p:spPr>
        <p:txBody>
          <a:bodyPr wrap="none">
            <a:spAutoFit/>
          </a:bodyPr>
          <a:lstStyle/>
          <a:p>
            <a:r>
              <a:rPr lang="en-US" dirty="0">
                <a:latin typeface="Open Sans" panose="020B0604020202020204" charset="0"/>
                <a:ea typeface="Open Sans" panose="020B0604020202020204" charset="0"/>
                <a:cs typeface="Open Sans" panose="020B0604020202020204" charset="0"/>
              </a:rPr>
              <a:t>2</a:t>
            </a:r>
            <a:endParaRPr lang="en-US" dirty="0"/>
          </a:p>
        </p:txBody>
      </p:sp>
    </p:spTree>
    <p:extLst>
      <p:ext uri="{BB962C8B-B14F-4D97-AF65-F5344CB8AC3E}">
        <p14:creationId xmlns:p14="http://schemas.microsoft.com/office/powerpoint/2010/main" val="296038332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116" name="Content Placeholder 2">
            <a:extLst>
              <a:ext uri="{FF2B5EF4-FFF2-40B4-BE49-F238E27FC236}">
                <a16:creationId xmlns:a16="http://schemas.microsoft.com/office/drawing/2014/main" id="{1A0EBC81-D24D-B942-AB58-A4FD3979981F}"/>
              </a:ext>
            </a:extLst>
          </p:cNvPr>
          <p:cNvSpPr txBox="1">
            <a:spLocks/>
          </p:cNvSpPr>
          <p:nvPr/>
        </p:nvSpPr>
        <p:spPr bwMode="auto">
          <a:xfrm>
            <a:off x="226219" y="3653883"/>
            <a:ext cx="5262559" cy="2247425"/>
          </a:xfrm>
          <a:prstGeom prst="rect">
            <a:avLst/>
          </a:prstGeom>
          <a:noFill/>
          <a:ln w="9525">
            <a:noFill/>
            <a:miter lim="800000"/>
            <a:headEnd/>
            <a:tailEnd/>
          </a:ln>
        </p:spPr>
        <p:txBody>
          <a:bodyPr vert="horz" wrap="square" lIns="68577" tIns="34289" rIns="68577" bIns="34289" numCol="1" anchor="t" anchorCtr="0" compatLnSpc="1">
            <a:prstTxWarp prst="textNoShape">
              <a:avLst/>
            </a:prstTxWarp>
          </a:bodyPr>
          <a:lstStyle/>
          <a:p>
            <a:pPr marL="257162" indent="-257162" defTabSz="685800" eaLnBrk="1" hangingPunct="1">
              <a:lnSpc>
                <a:spcPct val="80000"/>
              </a:lnSpc>
              <a:spcBef>
                <a:spcPts val="900"/>
              </a:spcBef>
              <a:buClr>
                <a:schemeClr val="accent2"/>
              </a:buClr>
              <a:defRPr/>
            </a:pPr>
            <a:endParaRPr lang="en-US" sz="825" kern="0" dirty="0">
              <a:solidFill>
                <a:srgbClr val="00B0F0"/>
              </a:solidFill>
              <a:latin typeface="Roboto Mono" panose="020B0604020202020204" charset="0"/>
              <a:ea typeface="Roboto Mono" panose="020B0604020202020204" charset="0"/>
              <a:cs typeface="+mn-cs"/>
            </a:endParaRPr>
          </a:p>
          <a:p>
            <a:pPr marL="257162" indent="-257162" defTabSz="685800" eaLnBrk="1" hangingPunct="1">
              <a:lnSpc>
                <a:spcPct val="80000"/>
              </a:lnSpc>
              <a:spcBef>
                <a:spcPts val="900"/>
              </a:spcBef>
              <a:buClr>
                <a:schemeClr val="accent2"/>
              </a:buClr>
              <a:defRPr/>
            </a:pPr>
            <a:r>
              <a:rPr lang="en-US" sz="1800" kern="0" dirty="0">
                <a:solidFill>
                  <a:srgbClr val="0070C0"/>
                </a:solidFill>
                <a:latin typeface="Roboto Mono" panose="020B0604020202020204" charset="0"/>
                <a:ea typeface="Roboto Mono" panose="020B0604020202020204" charset="0"/>
                <a:cs typeface="+mn-cs"/>
              </a:rPr>
              <a:t>def max-value(state):</a:t>
            </a:r>
          </a:p>
          <a:p>
            <a:pPr marL="557185" lvl="1" indent="-214303" defTabSz="685800" eaLnBrk="1" hangingPunct="1">
              <a:lnSpc>
                <a:spcPct val="80000"/>
              </a:lnSpc>
              <a:spcBef>
                <a:spcPct val="20000"/>
              </a:spcBef>
              <a:buClr>
                <a:schemeClr val="tx1"/>
              </a:buClr>
              <a:defRPr/>
            </a:pPr>
            <a:r>
              <a:rPr lang="en-US" sz="1800" dirty="0">
                <a:latin typeface="Roboto Mono" panose="020B0604020202020204" charset="0"/>
                <a:ea typeface="Roboto Mono" panose="020B0604020202020204" charset="0"/>
              </a:rPr>
              <a:t>i</a:t>
            </a:r>
            <a:r>
              <a:rPr lang="en-US" sz="1800" kern="0" dirty="0">
                <a:latin typeface="Roboto Mono" panose="020B0604020202020204" charset="0"/>
                <a:ea typeface="Roboto Mono" panose="020B0604020202020204" charset="0"/>
              </a:rPr>
              <a:t>f the state is a terminal state:</a:t>
            </a:r>
          </a:p>
          <a:p>
            <a:pPr marL="557185" lvl="1" indent="-214303" defTabSz="685800" eaLnBrk="1" hangingPunct="1">
              <a:lnSpc>
                <a:spcPct val="80000"/>
              </a:lnSpc>
              <a:spcBef>
                <a:spcPct val="20000"/>
              </a:spcBef>
              <a:buClr>
                <a:schemeClr val="tx1"/>
              </a:buClr>
              <a:defRPr/>
            </a:pPr>
            <a:r>
              <a:rPr lang="en-US" sz="1800" dirty="0">
                <a:latin typeface="Roboto Mono" panose="020B0604020202020204" charset="0"/>
                <a:ea typeface="Roboto Mono" panose="020B0604020202020204" charset="0"/>
              </a:rPr>
              <a:t>		 return the state’s utility</a:t>
            </a:r>
            <a:endParaRPr lang="en-US" sz="1800" kern="0" dirty="0">
              <a:latin typeface="Roboto Mono" panose="020B0604020202020204" charset="0"/>
              <a:ea typeface="Roboto Mono" panose="020B0604020202020204" charset="0"/>
            </a:endParaRPr>
          </a:p>
          <a:p>
            <a:pPr marL="557185" lvl="1" indent="-214303" defTabSz="685800" eaLnBrk="1" hangingPunct="1">
              <a:lnSpc>
                <a:spcPct val="80000"/>
              </a:lnSpc>
              <a:spcBef>
                <a:spcPct val="20000"/>
              </a:spcBef>
              <a:buClr>
                <a:schemeClr val="tx1"/>
              </a:buClr>
              <a:defRPr/>
            </a:pPr>
            <a:r>
              <a:rPr lang="en-US" sz="1800" kern="0" dirty="0">
                <a:latin typeface="Roboto Mono" panose="020B0604020202020204" charset="0"/>
                <a:ea typeface="Roboto Mono" panose="020B0604020202020204" charset="0"/>
              </a:rPr>
              <a:t>initialize v = </a:t>
            </a:r>
            <a:r>
              <a:rPr lang="en-US" sz="1800" kern="0" dirty="0">
                <a:latin typeface="Roboto Mono" panose="020B0604020202020204" charset="0"/>
                <a:ea typeface="Roboto Mono" panose="020B0604020202020204" charset="0"/>
                <a:cs typeface="Times New Roman" pitchFamily="18" charset="0"/>
              </a:rPr>
              <a:t>-∞</a:t>
            </a:r>
          </a:p>
          <a:p>
            <a:pPr marL="557185" lvl="1" indent="-214303" defTabSz="685800" eaLnBrk="1" hangingPunct="1">
              <a:lnSpc>
                <a:spcPct val="80000"/>
              </a:lnSpc>
              <a:spcBef>
                <a:spcPct val="20000"/>
              </a:spcBef>
              <a:buClr>
                <a:schemeClr val="tx1"/>
              </a:buClr>
              <a:defRPr/>
            </a:pPr>
            <a:r>
              <a:rPr lang="en-US" sz="1800" kern="0" dirty="0">
                <a:latin typeface="Roboto Mono" panose="020B0604020202020204" charset="0"/>
                <a:ea typeface="Roboto Mono" panose="020B0604020202020204" charset="0"/>
              </a:rPr>
              <a:t>for each successor of state:</a:t>
            </a:r>
          </a:p>
          <a:p>
            <a:pPr marL="857207" lvl="2" indent="-171442" defTabSz="685800" eaLnBrk="1" hangingPunct="1">
              <a:lnSpc>
                <a:spcPct val="80000"/>
              </a:lnSpc>
              <a:spcBef>
                <a:spcPct val="20000"/>
              </a:spcBef>
              <a:buClr>
                <a:schemeClr val="accent2"/>
              </a:buClr>
              <a:defRPr/>
            </a:pPr>
            <a:r>
              <a:rPr lang="en-US" sz="1800" kern="0" dirty="0">
                <a:latin typeface="Roboto Mono" panose="020B0604020202020204" charset="0"/>
                <a:ea typeface="Roboto Mono" panose="020B0604020202020204" charset="0"/>
              </a:rPr>
              <a:t>v = max(v, </a:t>
            </a:r>
            <a:r>
              <a:rPr lang="en-US" sz="1800" kern="0" dirty="0">
                <a:solidFill>
                  <a:srgbClr val="C00000"/>
                </a:solidFill>
                <a:latin typeface="Roboto Mono" panose="020B0604020202020204" charset="0"/>
                <a:ea typeface="Roboto Mono" panose="020B0604020202020204" charset="0"/>
              </a:rPr>
              <a:t>min-value(successor)</a:t>
            </a:r>
            <a:r>
              <a:rPr lang="en-US" sz="1800" kern="0" dirty="0">
                <a:latin typeface="Roboto Mono" panose="020B0604020202020204" charset="0"/>
                <a:ea typeface="Roboto Mono" panose="020B0604020202020204" charset="0"/>
              </a:rPr>
              <a:t>)</a:t>
            </a:r>
          </a:p>
          <a:p>
            <a:pPr marL="557185" lvl="1" indent="-214303" defTabSz="685800" eaLnBrk="1" hangingPunct="1">
              <a:lnSpc>
                <a:spcPct val="80000"/>
              </a:lnSpc>
              <a:spcBef>
                <a:spcPct val="20000"/>
              </a:spcBef>
              <a:buClr>
                <a:schemeClr val="tx1"/>
              </a:buClr>
              <a:defRPr/>
            </a:pPr>
            <a:r>
              <a:rPr lang="en-US" sz="1800" kern="0" dirty="0">
                <a:latin typeface="Roboto Mono" panose="020B0604020202020204" charset="0"/>
                <a:ea typeface="Roboto Mono" panose="020B0604020202020204" charset="0"/>
              </a:rPr>
              <a:t>return v</a:t>
            </a:r>
          </a:p>
        </p:txBody>
      </p:sp>
      <p:sp>
        <p:nvSpPr>
          <p:cNvPr id="63" name="Google Shape;63;p2"/>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dirty="0">
                <a:sym typeface="Symbol" pitchFamily="18" charset="2"/>
              </a:rPr>
              <a:t>Minimax Example</a:t>
            </a:r>
            <a:endParaRPr sz="3400" b="1" dirty="0">
              <a:solidFill>
                <a:srgbClr val="370661"/>
              </a:solidFill>
              <a:latin typeface="Open Sans"/>
              <a:ea typeface="Open Sans"/>
              <a:cs typeface="Open Sans"/>
              <a:sym typeface="Open Sans"/>
            </a:endParaRPr>
          </a:p>
        </p:txBody>
      </p:sp>
      <p:sp>
        <p:nvSpPr>
          <p:cNvPr id="34" name="AutoShape 4">
            <a:extLst>
              <a:ext uri="{FF2B5EF4-FFF2-40B4-BE49-F238E27FC236}">
                <a16:creationId xmlns:a16="http://schemas.microsoft.com/office/drawing/2014/main" id="{E736D7FF-BD34-4A88-84A3-1D8F37182FDE}"/>
              </a:ext>
            </a:extLst>
          </p:cNvPr>
          <p:cNvSpPr>
            <a:spLocks noChangeArrowheads="1"/>
          </p:cNvSpPr>
          <p:nvPr/>
        </p:nvSpPr>
        <p:spPr bwMode="auto">
          <a:xfrm>
            <a:off x="5601494" y="1137177"/>
            <a:ext cx="381000" cy="359477"/>
          </a:xfrm>
          <a:prstGeom prst="triangle">
            <a:avLst>
              <a:gd name="adj" fmla="val 50000"/>
            </a:avLst>
          </a:prstGeom>
          <a:solidFill>
            <a:srgbClr val="CCECFF"/>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sp>
        <p:nvSpPr>
          <p:cNvPr id="72" name="Rounded Rectangle 58">
            <a:extLst>
              <a:ext uri="{FF2B5EF4-FFF2-40B4-BE49-F238E27FC236}">
                <a16:creationId xmlns:a16="http://schemas.microsoft.com/office/drawing/2014/main" id="{EF1F8FB1-77A7-470B-8369-70912ABFE2F7}"/>
              </a:ext>
            </a:extLst>
          </p:cNvPr>
          <p:cNvSpPr/>
          <p:nvPr/>
        </p:nvSpPr>
        <p:spPr>
          <a:xfrm>
            <a:off x="226219" y="3683366"/>
            <a:ext cx="5262559" cy="2187826"/>
          </a:xfrm>
          <a:prstGeom prst="roundRect">
            <a:avLst/>
          </a:prstGeom>
          <a:solidFill>
            <a:srgbClr val="0066CC">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74" name="Left-Right Arrow 62">
            <a:extLst>
              <a:ext uri="{FF2B5EF4-FFF2-40B4-BE49-F238E27FC236}">
                <a16:creationId xmlns:a16="http://schemas.microsoft.com/office/drawing/2014/main" id="{8162E336-5288-4360-8E22-242E50D27588}"/>
              </a:ext>
            </a:extLst>
          </p:cNvPr>
          <p:cNvSpPr/>
          <p:nvPr/>
        </p:nvSpPr>
        <p:spPr>
          <a:xfrm>
            <a:off x="5503070" y="4337488"/>
            <a:ext cx="742950" cy="514350"/>
          </a:xfrm>
          <a:prstGeom prst="leftRightArrow">
            <a:avLst/>
          </a:prstGeom>
          <a:solidFill>
            <a:srgbClr val="BD92D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75" name="Picture 74" descr="TP_tmp.png">
            <a:extLst>
              <a:ext uri="{FF2B5EF4-FFF2-40B4-BE49-F238E27FC236}">
                <a16:creationId xmlns:a16="http://schemas.microsoft.com/office/drawing/2014/main" id="{38160B1A-2555-4CA1-A742-52F596673E60}"/>
              </a:ext>
            </a:extLst>
          </p:cNvPr>
          <p:cNvPicPr>
            <a:picLocks noChangeAspect="1"/>
          </p:cNvPicPr>
          <p:nvPr>
            <p:custDataLst>
              <p:tags r:id="rId1"/>
            </p:custDataLst>
          </p:nvPr>
        </p:nvPicPr>
        <p:blipFill>
          <a:blip r:embed="rId5" cstate="print"/>
          <a:stretch>
            <a:fillRect/>
          </a:stretch>
        </p:blipFill>
        <p:spPr bwMode="auto">
          <a:xfrm>
            <a:off x="1315244" y="5924915"/>
            <a:ext cx="3143249" cy="491900"/>
          </a:xfrm>
          <a:prstGeom prst="rect">
            <a:avLst/>
          </a:prstGeom>
          <a:noFill/>
          <a:ln/>
          <a:effectLst/>
        </p:spPr>
      </p:pic>
      <p:pic>
        <p:nvPicPr>
          <p:cNvPr id="76" name="Picture 75" descr="TP_tmp.png">
            <a:extLst>
              <a:ext uri="{FF2B5EF4-FFF2-40B4-BE49-F238E27FC236}">
                <a16:creationId xmlns:a16="http://schemas.microsoft.com/office/drawing/2014/main" id="{A30B546D-18AD-4561-86FC-06C44687E357}"/>
              </a:ext>
            </a:extLst>
          </p:cNvPr>
          <p:cNvPicPr>
            <a:picLocks noChangeAspect="1"/>
          </p:cNvPicPr>
          <p:nvPr>
            <p:custDataLst>
              <p:tags r:id="rId2"/>
            </p:custDataLst>
          </p:nvPr>
        </p:nvPicPr>
        <p:blipFill>
          <a:blip r:embed="rId6" cstate="print"/>
          <a:stretch>
            <a:fillRect/>
          </a:stretch>
        </p:blipFill>
        <p:spPr bwMode="auto">
          <a:xfrm>
            <a:off x="7458867" y="5924915"/>
            <a:ext cx="3143251" cy="491900"/>
          </a:xfrm>
          <a:prstGeom prst="rect">
            <a:avLst/>
          </a:prstGeom>
          <a:noFill/>
          <a:ln/>
          <a:effectLst/>
        </p:spPr>
      </p:pic>
      <p:sp>
        <p:nvSpPr>
          <p:cNvPr id="18" name="TextBox 17">
            <a:extLst>
              <a:ext uri="{FF2B5EF4-FFF2-40B4-BE49-F238E27FC236}">
                <a16:creationId xmlns:a16="http://schemas.microsoft.com/office/drawing/2014/main" id="{97FA6B95-38DB-164F-A3BB-D53340EB840C}"/>
              </a:ext>
            </a:extLst>
          </p:cNvPr>
          <p:cNvSpPr txBox="1"/>
          <p:nvPr/>
        </p:nvSpPr>
        <p:spPr>
          <a:xfrm>
            <a:off x="6162805" y="1590805"/>
            <a:ext cx="184731" cy="307777"/>
          </a:xfrm>
          <a:prstGeom prst="rect">
            <a:avLst/>
          </a:prstGeom>
          <a:noFill/>
        </p:spPr>
        <p:txBody>
          <a:bodyPr wrap="none" rtlCol="0">
            <a:spAutoFit/>
          </a:bodyPr>
          <a:lstStyle/>
          <a:p>
            <a:endParaRPr lang="en-US" dirty="0"/>
          </a:p>
        </p:txBody>
      </p:sp>
      <p:sp>
        <p:nvSpPr>
          <p:cNvPr id="117" name="Rounded Rectangle 59">
            <a:extLst>
              <a:ext uri="{FF2B5EF4-FFF2-40B4-BE49-F238E27FC236}">
                <a16:creationId xmlns:a16="http://schemas.microsoft.com/office/drawing/2014/main" id="{D1FC192F-F2B3-DB4F-AA60-EB20B2A00134}"/>
              </a:ext>
            </a:extLst>
          </p:cNvPr>
          <p:cNvSpPr/>
          <p:nvPr/>
        </p:nvSpPr>
        <p:spPr>
          <a:xfrm>
            <a:off x="6260312" y="3693618"/>
            <a:ext cx="5262561" cy="2169928"/>
          </a:xfrm>
          <a:prstGeom prst="roundRect">
            <a:avLst/>
          </a:prstGeom>
          <a:solidFill>
            <a:srgbClr val="F6D7D9"/>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18" name="Content Placeholder 2">
            <a:extLst>
              <a:ext uri="{FF2B5EF4-FFF2-40B4-BE49-F238E27FC236}">
                <a16:creationId xmlns:a16="http://schemas.microsoft.com/office/drawing/2014/main" id="{0E2FAB55-9DBB-204F-8914-720EA7BBC647}"/>
              </a:ext>
            </a:extLst>
          </p:cNvPr>
          <p:cNvSpPr txBox="1">
            <a:spLocks/>
          </p:cNvSpPr>
          <p:nvPr/>
        </p:nvSpPr>
        <p:spPr bwMode="auto">
          <a:xfrm>
            <a:off x="6317463" y="3896818"/>
            <a:ext cx="5205410" cy="1974374"/>
          </a:xfrm>
          <a:prstGeom prst="rect">
            <a:avLst/>
          </a:prstGeom>
          <a:noFill/>
          <a:ln w="9525">
            <a:noFill/>
            <a:miter lim="800000"/>
            <a:headEnd/>
            <a:tailEnd/>
          </a:ln>
        </p:spPr>
        <p:txBody>
          <a:bodyPr vert="horz" wrap="square" lIns="68577" tIns="34289" rIns="68577" bIns="34289" numCol="1" anchor="t" anchorCtr="0" compatLnSpc="1">
            <a:prstTxWarp prst="textNoShape">
              <a:avLst/>
            </a:prstTxWarp>
          </a:bodyPr>
          <a:lstStyle/>
          <a:p>
            <a:pPr marL="257162" indent="-257162" defTabSz="685800" eaLnBrk="1" hangingPunct="1">
              <a:lnSpc>
                <a:spcPct val="80000"/>
              </a:lnSpc>
              <a:spcBef>
                <a:spcPts val="900"/>
              </a:spcBef>
              <a:buClr>
                <a:schemeClr val="accent2"/>
              </a:buClr>
              <a:defRPr/>
            </a:pPr>
            <a:r>
              <a:rPr lang="en-US" sz="1800" kern="0" dirty="0">
                <a:solidFill>
                  <a:srgbClr val="C00000"/>
                </a:solidFill>
                <a:latin typeface="Roboto Mono" panose="020B0604020202020204" charset="0"/>
                <a:ea typeface="Roboto Mono" panose="020B0604020202020204" charset="0"/>
                <a:cs typeface="+mn-cs"/>
              </a:rPr>
              <a:t>def min-value(state):</a:t>
            </a:r>
          </a:p>
          <a:p>
            <a:pPr marL="557185" lvl="1" indent="-214303" defTabSz="685800" eaLnBrk="1" hangingPunct="1">
              <a:lnSpc>
                <a:spcPct val="80000"/>
              </a:lnSpc>
              <a:spcBef>
                <a:spcPct val="20000"/>
              </a:spcBef>
              <a:buClr>
                <a:schemeClr val="tx1"/>
              </a:buClr>
              <a:defRPr/>
            </a:pPr>
            <a:r>
              <a:rPr lang="en-US" sz="1800" dirty="0">
                <a:latin typeface="Roboto Mono" panose="020B0604020202020204" charset="0"/>
                <a:ea typeface="Roboto Mono" panose="020B0604020202020204" charset="0"/>
              </a:rPr>
              <a:t>i</a:t>
            </a:r>
            <a:r>
              <a:rPr lang="en-US" sz="1800" kern="0" dirty="0">
                <a:latin typeface="Roboto Mono" panose="020B0604020202020204" charset="0"/>
                <a:ea typeface="Roboto Mono" panose="020B0604020202020204" charset="0"/>
              </a:rPr>
              <a:t>f the state is a terminal state:</a:t>
            </a:r>
          </a:p>
          <a:p>
            <a:pPr marL="557185" lvl="1" indent="-214303" defTabSz="685800" eaLnBrk="1" hangingPunct="1">
              <a:lnSpc>
                <a:spcPct val="80000"/>
              </a:lnSpc>
              <a:spcBef>
                <a:spcPct val="20000"/>
              </a:spcBef>
              <a:buClr>
                <a:schemeClr val="tx1"/>
              </a:buClr>
              <a:defRPr/>
            </a:pPr>
            <a:r>
              <a:rPr lang="en-US" sz="1800" dirty="0">
                <a:latin typeface="Roboto Mono" panose="020B0604020202020204" charset="0"/>
                <a:ea typeface="Roboto Mono" panose="020B0604020202020204" charset="0"/>
              </a:rPr>
              <a:t>		 return the state’s utility</a:t>
            </a:r>
            <a:endParaRPr lang="en-US" sz="1800" kern="0" dirty="0">
              <a:latin typeface="Roboto Mono" panose="020B0604020202020204" charset="0"/>
              <a:ea typeface="Roboto Mono" panose="020B0604020202020204" charset="0"/>
            </a:endParaRPr>
          </a:p>
          <a:p>
            <a:pPr marL="557185" lvl="1" indent="-214303" defTabSz="685800" eaLnBrk="1" hangingPunct="1">
              <a:lnSpc>
                <a:spcPct val="80000"/>
              </a:lnSpc>
              <a:spcBef>
                <a:spcPct val="20000"/>
              </a:spcBef>
              <a:buClr>
                <a:schemeClr val="tx1"/>
              </a:buClr>
              <a:defRPr/>
            </a:pPr>
            <a:r>
              <a:rPr lang="en-US" sz="1800" kern="0" dirty="0">
                <a:latin typeface="Roboto Mono" panose="020B0604020202020204" charset="0"/>
                <a:ea typeface="Roboto Mono" panose="020B0604020202020204" charset="0"/>
              </a:rPr>
              <a:t>initialize v = </a:t>
            </a:r>
            <a:r>
              <a:rPr lang="en-US" sz="1800" kern="0" dirty="0">
                <a:latin typeface="Roboto Mono" panose="020B0604020202020204" charset="0"/>
                <a:ea typeface="Roboto Mono" panose="020B0604020202020204" charset="0"/>
                <a:cs typeface="Times New Roman" pitchFamily="18" charset="0"/>
              </a:rPr>
              <a:t>+∞</a:t>
            </a:r>
          </a:p>
          <a:p>
            <a:pPr marL="557185" lvl="1" indent="-214303" defTabSz="685800" eaLnBrk="1" hangingPunct="1">
              <a:lnSpc>
                <a:spcPct val="80000"/>
              </a:lnSpc>
              <a:spcBef>
                <a:spcPct val="20000"/>
              </a:spcBef>
              <a:buClr>
                <a:schemeClr val="tx1"/>
              </a:buClr>
              <a:defRPr/>
            </a:pPr>
            <a:r>
              <a:rPr lang="en-US" sz="1800" kern="0" dirty="0">
                <a:latin typeface="Roboto Mono" panose="020B0604020202020204" charset="0"/>
                <a:ea typeface="Roboto Mono" panose="020B0604020202020204" charset="0"/>
              </a:rPr>
              <a:t>for each successor of state:</a:t>
            </a:r>
          </a:p>
          <a:p>
            <a:pPr marL="857207" lvl="2" indent="-171442" defTabSz="685800" eaLnBrk="1" hangingPunct="1">
              <a:lnSpc>
                <a:spcPct val="80000"/>
              </a:lnSpc>
              <a:spcBef>
                <a:spcPct val="20000"/>
              </a:spcBef>
              <a:buClr>
                <a:schemeClr val="accent2"/>
              </a:buClr>
              <a:defRPr/>
            </a:pPr>
            <a:r>
              <a:rPr lang="en-US" sz="1800" b="1" kern="0" dirty="0">
                <a:latin typeface="Roboto Mono" panose="020B0604020202020204" charset="0"/>
                <a:ea typeface="Roboto Mono" panose="020B0604020202020204" charset="0"/>
              </a:rPr>
              <a:t>v = min(v, </a:t>
            </a:r>
            <a:r>
              <a:rPr lang="en-US" sz="1800" b="1" kern="0" dirty="0">
                <a:solidFill>
                  <a:srgbClr val="0070C0"/>
                </a:solidFill>
                <a:latin typeface="Roboto Mono" panose="020B0604020202020204" charset="0"/>
                <a:ea typeface="Roboto Mono" panose="020B0604020202020204" charset="0"/>
              </a:rPr>
              <a:t>max-value(successor)</a:t>
            </a:r>
            <a:r>
              <a:rPr lang="en-US" sz="1800" b="1" kern="0" dirty="0">
                <a:latin typeface="Roboto Mono" panose="020B0604020202020204" charset="0"/>
                <a:ea typeface="Roboto Mono" panose="020B0604020202020204" charset="0"/>
              </a:rPr>
              <a:t>)</a:t>
            </a:r>
          </a:p>
          <a:p>
            <a:pPr marL="557185" lvl="1" indent="-214303" defTabSz="685800" eaLnBrk="1" hangingPunct="1">
              <a:lnSpc>
                <a:spcPct val="80000"/>
              </a:lnSpc>
              <a:spcBef>
                <a:spcPct val="20000"/>
              </a:spcBef>
              <a:buClr>
                <a:schemeClr val="tx1"/>
              </a:buClr>
              <a:defRPr/>
            </a:pPr>
            <a:r>
              <a:rPr lang="en-US" sz="1800" kern="0" dirty="0">
                <a:latin typeface="Roboto Mono" panose="020B0604020202020204" charset="0"/>
                <a:ea typeface="Roboto Mono" panose="020B0604020202020204" charset="0"/>
              </a:rPr>
              <a:t>return v</a:t>
            </a:r>
          </a:p>
        </p:txBody>
      </p:sp>
      <p:sp>
        <p:nvSpPr>
          <p:cNvPr id="55" name="Rectangle 54">
            <a:extLst>
              <a:ext uri="{FF2B5EF4-FFF2-40B4-BE49-F238E27FC236}">
                <a16:creationId xmlns:a16="http://schemas.microsoft.com/office/drawing/2014/main" id="{57B21973-64B2-0742-8D01-54B4212A8EE6}"/>
              </a:ext>
            </a:extLst>
          </p:cNvPr>
          <p:cNvSpPr/>
          <p:nvPr/>
        </p:nvSpPr>
        <p:spPr>
          <a:xfrm>
            <a:off x="-353700" y="3653883"/>
            <a:ext cx="5856770" cy="2811394"/>
          </a:xfrm>
          <a:prstGeom prst="rect">
            <a:avLst/>
          </a:prstGeom>
          <a:solidFill>
            <a:schemeClr val="bg1">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AutoShape 6">
            <a:extLst>
              <a:ext uri="{FF2B5EF4-FFF2-40B4-BE49-F238E27FC236}">
                <a16:creationId xmlns:a16="http://schemas.microsoft.com/office/drawing/2014/main" id="{05349203-CB67-5C4A-B0EC-246ED83E1B0A}"/>
              </a:ext>
            </a:extLst>
          </p:cNvPr>
          <p:cNvSpPr>
            <a:spLocks noChangeArrowheads="1"/>
          </p:cNvSpPr>
          <p:nvPr/>
        </p:nvSpPr>
        <p:spPr bwMode="auto">
          <a:xfrm flipV="1">
            <a:off x="3315494" y="2103965"/>
            <a:ext cx="381000" cy="330902"/>
          </a:xfrm>
          <a:prstGeom prst="triangle">
            <a:avLst>
              <a:gd name="adj" fmla="val 50000"/>
            </a:avLst>
          </a:prstGeom>
          <a:solidFill>
            <a:srgbClr val="FF9A99"/>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cxnSp>
        <p:nvCxnSpPr>
          <p:cNvPr id="15" name="AutoShape 7">
            <a:extLst>
              <a:ext uri="{FF2B5EF4-FFF2-40B4-BE49-F238E27FC236}">
                <a16:creationId xmlns:a16="http://schemas.microsoft.com/office/drawing/2014/main" id="{C6C3AF7C-5779-ED49-8CCE-0B7DB7D74164}"/>
              </a:ext>
            </a:extLst>
          </p:cNvPr>
          <p:cNvCxnSpPr>
            <a:cxnSpLocks noChangeShapeType="1"/>
            <a:endCxn id="14" idx="3"/>
          </p:cNvCxnSpPr>
          <p:nvPr/>
        </p:nvCxnSpPr>
        <p:spPr bwMode="auto">
          <a:xfrm flipH="1">
            <a:off x="3505994" y="1496654"/>
            <a:ext cx="2286000" cy="607311"/>
          </a:xfrm>
          <a:prstGeom prst="straightConnector1">
            <a:avLst/>
          </a:prstGeom>
          <a:noFill/>
          <a:ln w="12700">
            <a:solidFill>
              <a:schemeClr val="tx1"/>
            </a:solidFill>
            <a:round/>
            <a:headEnd/>
            <a:tailEnd type="triangle" w="med" len="med"/>
          </a:ln>
        </p:spPr>
      </p:cxnSp>
      <p:sp>
        <p:nvSpPr>
          <p:cNvPr id="16" name="AutoShape 20">
            <a:extLst>
              <a:ext uri="{FF2B5EF4-FFF2-40B4-BE49-F238E27FC236}">
                <a16:creationId xmlns:a16="http://schemas.microsoft.com/office/drawing/2014/main" id="{6C65CC3C-F8B4-774F-9011-5FAFD965A4F2}"/>
              </a:ext>
            </a:extLst>
          </p:cNvPr>
          <p:cNvSpPr>
            <a:spLocks noChangeArrowheads="1"/>
          </p:cNvSpPr>
          <p:nvPr/>
        </p:nvSpPr>
        <p:spPr bwMode="auto">
          <a:xfrm flipV="1">
            <a:off x="5601494" y="2103965"/>
            <a:ext cx="381000" cy="318998"/>
          </a:xfrm>
          <a:prstGeom prst="triangle">
            <a:avLst>
              <a:gd name="adj" fmla="val 50000"/>
            </a:avLst>
          </a:prstGeom>
          <a:solidFill>
            <a:srgbClr val="FF9A99"/>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sp>
        <p:nvSpPr>
          <p:cNvPr id="17" name="AutoShape 26">
            <a:extLst>
              <a:ext uri="{FF2B5EF4-FFF2-40B4-BE49-F238E27FC236}">
                <a16:creationId xmlns:a16="http://schemas.microsoft.com/office/drawing/2014/main" id="{A457A0C3-CD44-6740-8065-68055CB3C4BB}"/>
              </a:ext>
            </a:extLst>
          </p:cNvPr>
          <p:cNvSpPr>
            <a:spLocks noChangeArrowheads="1"/>
          </p:cNvSpPr>
          <p:nvPr/>
        </p:nvSpPr>
        <p:spPr bwMode="auto">
          <a:xfrm flipV="1">
            <a:off x="7887493" y="2103965"/>
            <a:ext cx="381000" cy="330902"/>
          </a:xfrm>
          <a:prstGeom prst="triangle">
            <a:avLst>
              <a:gd name="adj" fmla="val 50000"/>
            </a:avLst>
          </a:prstGeom>
          <a:solidFill>
            <a:srgbClr val="FF9A99"/>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cxnSp>
        <p:nvCxnSpPr>
          <p:cNvPr id="19" name="AutoShape 27">
            <a:extLst>
              <a:ext uri="{FF2B5EF4-FFF2-40B4-BE49-F238E27FC236}">
                <a16:creationId xmlns:a16="http://schemas.microsoft.com/office/drawing/2014/main" id="{C7CC236B-543C-D942-8659-0352BFC5A796}"/>
              </a:ext>
            </a:extLst>
          </p:cNvPr>
          <p:cNvCxnSpPr>
            <a:cxnSpLocks noChangeShapeType="1"/>
          </p:cNvCxnSpPr>
          <p:nvPr/>
        </p:nvCxnSpPr>
        <p:spPr bwMode="auto">
          <a:xfrm>
            <a:off x="5791994" y="1496654"/>
            <a:ext cx="2285999" cy="607311"/>
          </a:xfrm>
          <a:prstGeom prst="straightConnector1">
            <a:avLst/>
          </a:prstGeom>
          <a:noFill/>
          <a:ln w="12700">
            <a:solidFill>
              <a:schemeClr val="tx1"/>
            </a:solidFill>
            <a:round/>
            <a:headEnd/>
            <a:tailEnd type="triangle" w="med" len="med"/>
          </a:ln>
        </p:spPr>
      </p:cxnSp>
      <p:cxnSp>
        <p:nvCxnSpPr>
          <p:cNvPr id="20" name="AutoShape 21">
            <a:extLst>
              <a:ext uri="{FF2B5EF4-FFF2-40B4-BE49-F238E27FC236}">
                <a16:creationId xmlns:a16="http://schemas.microsoft.com/office/drawing/2014/main" id="{D9CEADC8-9233-8445-892F-C26556BA5645}"/>
              </a:ext>
            </a:extLst>
          </p:cNvPr>
          <p:cNvCxnSpPr>
            <a:cxnSpLocks noChangeShapeType="1"/>
          </p:cNvCxnSpPr>
          <p:nvPr/>
        </p:nvCxnSpPr>
        <p:spPr bwMode="auto">
          <a:xfrm>
            <a:off x="5791994" y="1496654"/>
            <a:ext cx="0" cy="607311"/>
          </a:xfrm>
          <a:prstGeom prst="straightConnector1">
            <a:avLst/>
          </a:prstGeom>
          <a:noFill/>
          <a:ln w="12700">
            <a:solidFill>
              <a:schemeClr val="tx1"/>
            </a:solidFill>
            <a:round/>
            <a:headEnd/>
            <a:tailEnd type="triangle" w="med" len="med"/>
          </a:ln>
        </p:spPr>
      </p:cxnSp>
      <p:cxnSp>
        <p:nvCxnSpPr>
          <p:cNvPr id="22" name="AutoShape 17">
            <a:extLst>
              <a:ext uri="{FF2B5EF4-FFF2-40B4-BE49-F238E27FC236}">
                <a16:creationId xmlns:a16="http://schemas.microsoft.com/office/drawing/2014/main" id="{3905C521-00EC-7547-A286-2F50E926FA6E}"/>
              </a:ext>
            </a:extLst>
          </p:cNvPr>
          <p:cNvCxnSpPr>
            <a:cxnSpLocks noChangeShapeType="1"/>
          </p:cNvCxnSpPr>
          <p:nvPr/>
        </p:nvCxnSpPr>
        <p:spPr bwMode="auto">
          <a:xfrm>
            <a:off x="3505994" y="2434867"/>
            <a:ext cx="761999" cy="616743"/>
          </a:xfrm>
          <a:prstGeom prst="straightConnector1">
            <a:avLst/>
          </a:prstGeom>
          <a:noFill/>
          <a:ln w="12700">
            <a:solidFill>
              <a:schemeClr val="tx1"/>
            </a:solidFill>
            <a:round/>
            <a:headEnd/>
            <a:tailEnd type="triangle" w="med" len="med"/>
          </a:ln>
        </p:spPr>
      </p:cxnSp>
      <p:cxnSp>
        <p:nvCxnSpPr>
          <p:cNvPr id="23" name="AutoShape 9">
            <a:extLst>
              <a:ext uri="{FF2B5EF4-FFF2-40B4-BE49-F238E27FC236}">
                <a16:creationId xmlns:a16="http://schemas.microsoft.com/office/drawing/2014/main" id="{2406BD59-3DEA-714A-9355-A9254C7411CB}"/>
              </a:ext>
            </a:extLst>
          </p:cNvPr>
          <p:cNvCxnSpPr>
            <a:cxnSpLocks noChangeShapeType="1"/>
          </p:cNvCxnSpPr>
          <p:nvPr/>
        </p:nvCxnSpPr>
        <p:spPr bwMode="auto">
          <a:xfrm flipH="1">
            <a:off x="2743996" y="2434867"/>
            <a:ext cx="761998" cy="616746"/>
          </a:xfrm>
          <a:prstGeom prst="straightConnector1">
            <a:avLst/>
          </a:prstGeom>
          <a:noFill/>
          <a:ln w="12700">
            <a:solidFill>
              <a:schemeClr val="tx1"/>
            </a:solidFill>
            <a:round/>
            <a:headEnd/>
            <a:tailEnd type="triangle" w="med" len="med"/>
          </a:ln>
        </p:spPr>
      </p:cxnSp>
      <p:sp>
        <p:nvSpPr>
          <p:cNvPr id="24" name="Rectangle 7">
            <a:extLst>
              <a:ext uri="{FF2B5EF4-FFF2-40B4-BE49-F238E27FC236}">
                <a16:creationId xmlns:a16="http://schemas.microsoft.com/office/drawing/2014/main" id="{DC90F633-5E86-2D46-BEA4-7F279854AC24}"/>
              </a:ext>
            </a:extLst>
          </p:cNvPr>
          <p:cNvSpPr>
            <a:spLocks noChangeArrowheads="1"/>
          </p:cNvSpPr>
          <p:nvPr/>
        </p:nvSpPr>
        <p:spPr bwMode="auto">
          <a:xfrm>
            <a:off x="3313909" y="3101711"/>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8</a:t>
            </a:r>
          </a:p>
        </p:txBody>
      </p:sp>
      <p:sp>
        <p:nvSpPr>
          <p:cNvPr id="25" name="Rectangle 7">
            <a:extLst>
              <a:ext uri="{FF2B5EF4-FFF2-40B4-BE49-F238E27FC236}">
                <a16:creationId xmlns:a16="http://schemas.microsoft.com/office/drawing/2014/main" id="{4A8D2FD8-AAAE-8941-98D1-3B5D3C53449B}"/>
              </a:ext>
            </a:extLst>
          </p:cNvPr>
          <p:cNvSpPr>
            <a:spLocks noChangeArrowheads="1"/>
          </p:cNvSpPr>
          <p:nvPr/>
        </p:nvSpPr>
        <p:spPr bwMode="auto">
          <a:xfrm>
            <a:off x="4075909" y="3101711"/>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12</a:t>
            </a:r>
          </a:p>
        </p:txBody>
      </p:sp>
      <p:sp>
        <p:nvSpPr>
          <p:cNvPr id="26" name="Rectangle 7">
            <a:extLst>
              <a:ext uri="{FF2B5EF4-FFF2-40B4-BE49-F238E27FC236}">
                <a16:creationId xmlns:a16="http://schemas.microsoft.com/office/drawing/2014/main" id="{8CFEC7EC-3381-6B42-B374-924BB123DD9D}"/>
              </a:ext>
            </a:extLst>
          </p:cNvPr>
          <p:cNvSpPr>
            <a:spLocks noChangeArrowheads="1"/>
          </p:cNvSpPr>
          <p:nvPr/>
        </p:nvSpPr>
        <p:spPr bwMode="auto">
          <a:xfrm>
            <a:off x="2551909" y="3101711"/>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3</a:t>
            </a:r>
          </a:p>
        </p:txBody>
      </p:sp>
      <p:cxnSp>
        <p:nvCxnSpPr>
          <p:cNvPr id="27" name="AutoShape 13">
            <a:extLst>
              <a:ext uri="{FF2B5EF4-FFF2-40B4-BE49-F238E27FC236}">
                <a16:creationId xmlns:a16="http://schemas.microsoft.com/office/drawing/2014/main" id="{D84C5290-A15F-FD48-A9DF-48DCD9312DA2}"/>
              </a:ext>
            </a:extLst>
          </p:cNvPr>
          <p:cNvCxnSpPr>
            <a:cxnSpLocks noChangeShapeType="1"/>
          </p:cNvCxnSpPr>
          <p:nvPr/>
        </p:nvCxnSpPr>
        <p:spPr bwMode="auto">
          <a:xfrm>
            <a:off x="3505994" y="2434867"/>
            <a:ext cx="1" cy="604837"/>
          </a:xfrm>
          <a:prstGeom prst="straightConnector1">
            <a:avLst/>
          </a:prstGeom>
          <a:noFill/>
          <a:ln w="12700">
            <a:solidFill>
              <a:schemeClr val="tx1"/>
            </a:solidFill>
            <a:round/>
            <a:headEnd/>
            <a:tailEnd type="triangle" w="med" len="med"/>
          </a:ln>
        </p:spPr>
      </p:cxnSp>
      <p:sp>
        <p:nvSpPr>
          <p:cNvPr id="2" name="Rectangle 1">
            <a:extLst>
              <a:ext uri="{FF2B5EF4-FFF2-40B4-BE49-F238E27FC236}">
                <a16:creationId xmlns:a16="http://schemas.microsoft.com/office/drawing/2014/main" id="{017492CB-DE08-9D44-903D-AFBF313FB495}"/>
              </a:ext>
            </a:extLst>
          </p:cNvPr>
          <p:cNvSpPr/>
          <p:nvPr/>
        </p:nvSpPr>
        <p:spPr>
          <a:xfrm>
            <a:off x="2932986" y="2076992"/>
            <a:ext cx="287258" cy="307777"/>
          </a:xfrm>
          <a:prstGeom prst="rect">
            <a:avLst/>
          </a:prstGeom>
        </p:spPr>
        <p:txBody>
          <a:bodyPr wrap="none">
            <a:spAutoFit/>
          </a:bodyPr>
          <a:lstStyle/>
          <a:p>
            <a:pPr algn="ctr"/>
            <a:r>
              <a:rPr lang="en-US" dirty="0">
                <a:latin typeface="Open Sans" panose="020B0604020202020204" charset="0"/>
                <a:ea typeface="Open Sans" panose="020B0604020202020204" charset="0"/>
                <a:cs typeface="Open Sans" panose="020B0604020202020204" charset="0"/>
              </a:rPr>
              <a:t>3</a:t>
            </a:r>
          </a:p>
        </p:txBody>
      </p:sp>
      <p:sp>
        <p:nvSpPr>
          <p:cNvPr id="28" name="Rectangle 27">
            <a:extLst>
              <a:ext uri="{FF2B5EF4-FFF2-40B4-BE49-F238E27FC236}">
                <a16:creationId xmlns:a16="http://schemas.microsoft.com/office/drawing/2014/main" id="{8F79DF5E-42C8-D943-9296-920EFA174DA8}"/>
              </a:ext>
            </a:extLst>
          </p:cNvPr>
          <p:cNvSpPr/>
          <p:nvPr/>
        </p:nvSpPr>
        <p:spPr>
          <a:xfrm>
            <a:off x="5314236" y="1137177"/>
            <a:ext cx="287258" cy="307777"/>
          </a:xfrm>
          <a:prstGeom prst="rect">
            <a:avLst/>
          </a:prstGeom>
        </p:spPr>
        <p:txBody>
          <a:bodyPr wrap="none">
            <a:spAutoFit/>
          </a:bodyPr>
          <a:lstStyle/>
          <a:p>
            <a:pPr algn="ctr"/>
            <a:r>
              <a:rPr lang="en-US" dirty="0">
                <a:latin typeface="Open Sans" panose="020B0604020202020204" charset="0"/>
                <a:ea typeface="Open Sans" panose="020B0604020202020204" charset="0"/>
                <a:cs typeface="Open Sans" panose="020B0604020202020204" charset="0"/>
              </a:rPr>
              <a:t>3</a:t>
            </a:r>
          </a:p>
        </p:txBody>
      </p:sp>
      <p:cxnSp>
        <p:nvCxnSpPr>
          <p:cNvPr id="30" name="AutoShape 17">
            <a:extLst>
              <a:ext uri="{FF2B5EF4-FFF2-40B4-BE49-F238E27FC236}">
                <a16:creationId xmlns:a16="http://schemas.microsoft.com/office/drawing/2014/main" id="{FD64EC14-5D6B-E542-9094-49F4B12E8EAB}"/>
              </a:ext>
            </a:extLst>
          </p:cNvPr>
          <p:cNvCxnSpPr>
            <a:cxnSpLocks noChangeShapeType="1"/>
          </p:cNvCxnSpPr>
          <p:nvPr/>
        </p:nvCxnSpPr>
        <p:spPr bwMode="auto">
          <a:xfrm>
            <a:off x="5791987" y="2446021"/>
            <a:ext cx="761999" cy="616743"/>
          </a:xfrm>
          <a:prstGeom prst="straightConnector1">
            <a:avLst/>
          </a:prstGeom>
          <a:noFill/>
          <a:ln w="12700">
            <a:solidFill>
              <a:schemeClr val="tx1"/>
            </a:solidFill>
            <a:round/>
            <a:headEnd/>
            <a:tailEnd type="triangle" w="med" len="med"/>
          </a:ln>
        </p:spPr>
      </p:cxnSp>
      <p:cxnSp>
        <p:nvCxnSpPr>
          <p:cNvPr id="31" name="AutoShape 9">
            <a:extLst>
              <a:ext uri="{FF2B5EF4-FFF2-40B4-BE49-F238E27FC236}">
                <a16:creationId xmlns:a16="http://schemas.microsoft.com/office/drawing/2014/main" id="{58063A8E-CAC7-444E-A6B4-B8F666F47522}"/>
              </a:ext>
            </a:extLst>
          </p:cNvPr>
          <p:cNvCxnSpPr>
            <a:cxnSpLocks noChangeShapeType="1"/>
          </p:cNvCxnSpPr>
          <p:nvPr/>
        </p:nvCxnSpPr>
        <p:spPr bwMode="auto">
          <a:xfrm flipH="1">
            <a:off x="5029989" y="2446021"/>
            <a:ext cx="761998" cy="616746"/>
          </a:xfrm>
          <a:prstGeom prst="straightConnector1">
            <a:avLst/>
          </a:prstGeom>
          <a:noFill/>
          <a:ln w="12700">
            <a:solidFill>
              <a:schemeClr val="tx1"/>
            </a:solidFill>
            <a:round/>
            <a:headEnd/>
            <a:tailEnd type="triangle" w="med" len="med"/>
          </a:ln>
        </p:spPr>
      </p:cxnSp>
      <p:sp>
        <p:nvSpPr>
          <p:cNvPr id="32" name="Rectangle 7">
            <a:extLst>
              <a:ext uri="{FF2B5EF4-FFF2-40B4-BE49-F238E27FC236}">
                <a16:creationId xmlns:a16="http://schemas.microsoft.com/office/drawing/2014/main" id="{3F2AFCAB-E24A-C24D-81CC-632B8C607D60}"/>
              </a:ext>
            </a:extLst>
          </p:cNvPr>
          <p:cNvSpPr>
            <a:spLocks noChangeArrowheads="1"/>
          </p:cNvSpPr>
          <p:nvPr/>
        </p:nvSpPr>
        <p:spPr bwMode="auto">
          <a:xfrm>
            <a:off x="5599902" y="3112865"/>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4</a:t>
            </a:r>
          </a:p>
        </p:txBody>
      </p:sp>
      <p:sp>
        <p:nvSpPr>
          <p:cNvPr id="33" name="Rectangle 7">
            <a:extLst>
              <a:ext uri="{FF2B5EF4-FFF2-40B4-BE49-F238E27FC236}">
                <a16:creationId xmlns:a16="http://schemas.microsoft.com/office/drawing/2014/main" id="{3F5A2AC6-92B6-9646-9701-0CB78E2A0664}"/>
              </a:ext>
            </a:extLst>
          </p:cNvPr>
          <p:cNvSpPr>
            <a:spLocks noChangeArrowheads="1"/>
          </p:cNvSpPr>
          <p:nvPr/>
        </p:nvSpPr>
        <p:spPr bwMode="auto">
          <a:xfrm>
            <a:off x="6361902" y="3112865"/>
            <a:ext cx="384174" cy="330902"/>
          </a:xfrm>
          <a:prstGeom prst="rect">
            <a:avLst/>
          </a:prstGeom>
          <a:solidFill>
            <a:srgbClr val="BD92DE"/>
          </a:solidFill>
          <a:ln w="9525">
            <a:solidFill>
              <a:schemeClr val="tx1"/>
            </a:solidFill>
            <a:miter lim="800000"/>
            <a:headEnd/>
            <a:tailEnd/>
          </a:ln>
        </p:spPr>
        <p:txBody>
          <a:bodyPr wrap="none" anchor="ctr"/>
          <a:lstStyle/>
          <a:p>
            <a:pPr algn="ctr"/>
            <a:endParaRPr lang="en-US" sz="1800" dirty="0">
              <a:latin typeface="Open Sans" panose="020B0604020202020204" charset="0"/>
              <a:ea typeface="Open Sans" panose="020B0604020202020204" charset="0"/>
              <a:cs typeface="Open Sans" panose="020B0604020202020204" charset="0"/>
            </a:endParaRPr>
          </a:p>
        </p:txBody>
      </p:sp>
      <p:sp>
        <p:nvSpPr>
          <p:cNvPr id="35" name="Rectangle 7">
            <a:extLst>
              <a:ext uri="{FF2B5EF4-FFF2-40B4-BE49-F238E27FC236}">
                <a16:creationId xmlns:a16="http://schemas.microsoft.com/office/drawing/2014/main" id="{2240DC77-1B6F-DC42-BDB7-A9C274EAEB97}"/>
              </a:ext>
            </a:extLst>
          </p:cNvPr>
          <p:cNvSpPr>
            <a:spLocks noChangeArrowheads="1"/>
          </p:cNvSpPr>
          <p:nvPr/>
        </p:nvSpPr>
        <p:spPr bwMode="auto">
          <a:xfrm>
            <a:off x="4837902" y="3112865"/>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2</a:t>
            </a:r>
          </a:p>
        </p:txBody>
      </p:sp>
      <p:cxnSp>
        <p:nvCxnSpPr>
          <p:cNvPr id="36" name="AutoShape 13">
            <a:extLst>
              <a:ext uri="{FF2B5EF4-FFF2-40B4-BE49-F238E27FC236}">
                <a16:creationId xmlns:a16="http://schemas.microsoft.com/office/drawing/2014/main" id="{079C1C4B-0596-2F4E-A2D9-68BC53160ABF}"/>
              </a:ext>
            </a:extLst>
          </p:cNvPr>
          <p:cNvCxnSpPr>
            <a:cxnSpLocks noChangeShapeType="1"/>
          </p:cNvCxnSpPr>
          <p:nvPr/>
        </p:nvCxnSpPr>
        <p:spPr bwMode="auto">
          <a:xfrm>
            <a:off x="5791987" y="2446021"/>
            <a:ext cx="1" cy="604837"/>
          </a:xfrm>
          <a:prstGeom prst="straightConnector1">
            <a:avLst/>
          </a:prstGeom>
          <a:noFill/>
          <a:ln w="12700">
            <a:solidFill>
              <a:schemeClr val="tx1"/>
            </a:solidFill>
            <a:round/>
            <a:headEnd/>
            <a:tailEnd type="triangle" w="med" len="med"/>
          </a:ln>
        </p:spPr>
      </p:cxnSp>
      <p:sp>
        <p:nvSpPr>
          <p:cNvPr id="3" name="Rectangle 2">
            <a:extLst>
              <a:ext uri="{FF2B5EF4-FFF2-40B4-BE49-F238E27FC236}">
                <a16:creationId xmlns:a16="http://schemas.microsoft.com/office/drawing/2014/main" id="{899ACAE2-F929-7448-A38F-14468F5203FF}"/>
              </a:ext>
            </a:extLst>
          </p:cNvPr>
          <p:cNvSpPr/>
          <p:nvPr/>
        </p:nvSpPr>
        <p:spPr>
          <a:xfrm>
            <a:off x="5312644" y="2076992"/>
            <a:ext cx="287258" cy="307777"/>
          </a:xfrm>
          <a:prstGeom prst="rect">
            <a:avLst/>
          </a:prstGeom>
        </p:spPr>
        <p:txBody>
          <a:bodyPr wrap="none">
            <a:spAutoFit/>
          </a:bodyPr>
          <a:lstStyle/>
          <a:p>
            <a:r>
              <a:rPr lang="en-US" dirty="0">
                <a:latin typeface="Open Sans" panose="020B0604020202020204" charset="0"/>
                <a:ea typeface="Open Sans" panose="020B0604020202020204" charset="0"/>
                <a:cs typeface="Open Sans" panose="020B0604020202020204" charset="0"/>
              </a:rPr>
              <a:t>2</a:t>
            </a:r>
            <a:endParaRPr lang="en-US" dirty="0"/>
          </a:p>
        </p:txBody>
      </p:sp>
    </p:spTree>
    <p:extLst>
      <p:ext uri="{BB962C8B-B14F-4D97-AF65-F5344CB8AC3E}">
        <p14:creationId xmlns:p14="http://schemas.microsoft.com/office/powerpoint/2010/main" val="252032606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72" name="Rounded Rectangle 58">
            <a:extLst>
              <a:ext uri="{FF2B5EF4-FFF2-40B4-BE49-F238E27FC236}">
                <a16:creationId xmlns:a16="http://schemas.microsoft.com/office/drawing/2014/main" id="{EF1F8FB1-77A7-470B-8369-70912ABFE2F7}"/>
              </a:ext>
            </a:extLst>
          </p:cNvPr>
          <p:cNvSpPr/>
          <p:nvPr/>
        </p:nvSpPr>
        <p:spPr>
          <a:xfrm>
            <a:off x="226219" y="3683366"/>
            <a:ext cx="5262559" cy="2187826"/>
          </a:xfrm>
          <a:prstGeom prst="roundRect">
            <a:avLst/>
          </a:prstGeom>
          <a:solidFill>
            <a:srgbClr val="0066CC">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16" name="Content Placeholder 2">
            <a:extLst>
              <a:ext uri="{FF2B5EF4-FFF2-40B4-BE49-F238E27FC236}">
                <a16:creationId xmlns:a16="http://schemas.microsoft.com/office/drawing/2014/main" id="{1A0EBC81-D24D-B942-AB58-A4FD3979981F}"/>
              </a:ext>
            </a:extLst>
          </p:cNvPr>
          <p:cNvSpPr txBox="1">
            <a:spLocks/>
          </p:cNvSpPr>
          <p:nvPr/>
        </p:nvSpPr>
        <p:spPr bwMode="auto">
          <a:xfrm>
            <a:off x="226219" y="3653883"/>
            <a:ext cx="5262559" cy="2247425"/>
          </a:xfrm>
          <a:prstGeom prst="rect">
            <a:avLst/>
          </a:prstGeom>
          <a:noFill/>
          <a:ln w="9525">
            <a:noFill/>
            <a:miter lim="800000"/>
            <a:headEnd/>
            <a:tailEnd/>
          </a:ln>
        </p:spPr>
        <p:txBody>
          <a:bodyPr vert="horz" wrap="square" lIns="68577" tIns="34289" rIns="68577" bIns="34289" numCol="1" anchor="t" anchorCtr="0" compatLnSpc="1">
            <a:prstTxWarp prst="textNoShape">
              <a:avLst/>
            </a:prstTxWarp>
          </a:bodyPr>
          <a:lstStyle/>
          <a:p>
            <a:pPr marL="257162" indent="-257162" defTabSz="685800" eaLnBrk="1" hangingPunct="1">
              <a:lnSpc>
                <a:spcPct val="80000"/>
              </a:lnSpc>
              <a:spcBef>
                <a:spcPts val="900"/>
              </a:spcBef>
              <a:buClr>
                <a:schemeClr val="accent2"/>
              </a:buClr>
              <a:defRPr/>
            </a:pPr>
            <a:endParaRPr lang="en-US" sz="825" kern="0" dirty="0">
              <a:solidFill>
                <a:srgbClr val="00B0F0"/>
              </a:solidFill>
              <a:latin typeface="Roboto Mono" panose="020B0604020202020204" charset="0"/>
              <a:ea typeface="Roboto Mono" panose="020B0604020202020204" charset="0"/>
              <a:cs typeface="+mn-cs"/>
            </a:endParaRPr>
          </a:p>
          <a:p>
            <a:pPr marL="257162" indent="-257162" defTabSz="685800" eaLnBrk="1" hangingPunct="1">
              <a:lnSpc>
                <a:spcPct val="80000"/>
              </a:lnSpc>
              <a:spcBef>
                <a:spcPts val="900"/>
              </a:spcBef>
              <a:buClr>
                <a:schemeClr val="accent2"/>
              </a:buClr>
              <a:defRPr/>
            </a:pPr>
            <a:r>
              <a:rPr lang="en-US" sz="1800" kern="0" dirty="0">
                <a:solidFill>
                  <a:srgbClr val="0070C0"/>
                </a:solidFill>
                <a:latin typeface="Roboto Mono" panose="020B0604020202020204" charset="0"/>
                <a:ea typeface="Roboto Mono" panose="020B0604020202020204" charset="0"/>
                <a:cs typeface="+mn-cs"/>
              </a:rPr>
              <a:t>def max-value(state):</a:t>
            </a:r>
          </a:p>
          <a:p>
            <a:pPr marL="557185" lvl="1" indent="-214303" defTabSz="685800" eaLnBrk="1" hangingPunct="1">
              <a:lnSpc>
                <a:spcPct val="80000"/>
              </a:lnSpc>
              <a:spcBef>
                <a:spcPct val="20000"/>
              </a:spcBef>
              <a:buClr>
                <a:schemeClr val="tx1"/>
              </a:buClr>
              <a:defRPr/>
            </a:pPr>
            <a:r>
              <a:rPr lang="en-US" sz="1800" b="1" dirty="0">
                <a:latin typeface="Roboto Mono" panose="020B0604020202020204" charset="0"/>
                <a:ea typeface="Roboto Mono" panose="020B0604020202020204" charset="0"/>
              </a:rPr>
              <a:t>i</a:t>
            </a:r>
            <a:r>
              <a:rPr lang="en-US" sz="1800" b="1" kern="0" dirty="0">
                <a:latin typeface="Roboto Mono" panose="020B0604020202020204" charset="0"/>
                <a:ea typeface="Roboto Mono" panose="020B0604020202020204" charset="0"/>
              </a:rPr>
              <a:t>f the state is a terminal state:</a:t>
            </a:r>
          </a:p>
          <a:p>
            <a:pPr marL="557185" lvl="1" indent="-214303" defTabSz="685800" eaLnBrk="1" hangingPunct="1">
              <a:lnSpc>
                <a:spcPct val="80000"/>
              </a:lnSpc>
              <a:spcBef>
                <a:spcPct val="20000"/>
              </a:spcBef>
              <a:buClr>
                <a:schemeClr val="tx1"/>
              </a:buClr>
              <a:defRPr/>
            </a:pPr>
            <a:r>
              <a:rPr lang="en-US" sz="1800" b="1" dirty="0">
                <a:latin typeface="Roboto Mono" panose="020B0604020202020204" charset="0"/>
                <a:ea typeface="Roboto Mono" panose="020B0604020202020204" charset="0"/>
              </a:rPr>
              <a:t>		 return the state’s utility</a:t>
            </a:r>
            <a:endParaRPr lang="en-US" sz="1800" b="1" kern="0" dirty="0">
              <a:latin typeface="Roboto Mono" panose="020B0604020202020204" charset="0"/>
              <a:ea typeface="Roboto Mono" panose="020B0604020202020204" charset="0"/>
            </a:endParaRPr>
          </a:p>
          <a:p>
            <a:pPr marL="557185" lvl="1" indent="-214303" defTabSz="685800" eaLnBrk="1" hangingPunct="1">
              <a:lnSpc>
                <a:spcPct val="80000"/>
              </a:lnSpc>
              <a:spcBef>
                <a:spcPct val="20000"/>
              </a:spcBef>
              <a:buClr>
                <a:schemeClr val="tx1"/>
              </a:buClr>
              <a:defRPr/>
            </a:pPr>
            <a:r>
              <a:rPr lang="en-US" sz="1800" kern="0" dirty="0">
                <a:latin typeface="Roboto Mono" panose="020B0604020202020204" charset="0"/>
                <a:ea typeface="Roboto Mono" panose="020B0604020202020204" charset="0"/>
              </a:rPr>
              <a:t>initialize v = </a:t>
            </a:r>
            <a:r>
              <a:rPr lang="en-US" sz="1800" kern="0" dirty="0">
                <a:latin typeface="Roboto Mono" panose="020B0604020202020204" charset="0"/>
                <a:ea typeface="Roboto Mono" panose="020B0604020202020204" charset="0"/>
                <a:cs typeface="Times New Roman" pitchFamily="18" charset="0"/>
              </a:rPr>
              <a:t>-∞</a:t>
            </a:r>
          </a:p>
          <a:p>
            <a:pPr marL="557185" lvl="1" indent="-214303" defTabSz="685800" eaLnBrk="1" hangingPunct="1">
              <a:lnSpc>
                <a:spcPct val="80000"/>
              </a:lnSpc>
              <a:spcBef>
                <a:spcPct val="20000"/>
              </a:spcBef>
              <a:buClr>
                <a:schemeClr val="tx1"/>
              </a:buClr>
              <a:defRPr/>
            </a:pPr>
            <a:r>
              <a:rPr lang="en-US" sz="1800" kern="0" dirty="0">
                <a:latin typeface="Roboto Mono" panose="020B0604020202020204" charset="0"/>
                <a:ea typeface="Roboto Mono" panose="020B0604020202020204" charset="0"/>
              </a:rPr>
              <a:t>for each successor of state:</a:t>
            </a:r>
          </a:p>
          <a:p>
            <a:pPr marL="857207" lvl="2" indent="-171442" defTabSz="685800" eaLnBrk="1" hangingPunct="1">
              <a:lnSpc>
                <a:spcPct val="80000"/>
              </a:lnSpc>
              <a:spcBef>
                <a:spcPct val="20000"/>
              </a:spcBef>
              <a:buClr>
                <a:schemeClr val="accent2"/>
              </a:buClr>
              <a:defRPr/>
            </a:pPr>
            <a:r>
              <a:rPr lang="en-US" sz="1800" kern="0" dirty="0">
                <a:latin typeface="Roboto Mono" panose="020B0604020202020204" charset="0"/>
                <a:ea typeface="Roboto Mono" panose="020B0604020202020204" charset="0"/>
              </a:rPr>
              <a:t>v = max(v, </a:t>
            </a:r>
            <a:r>
              <a:rPr lang="en-US" sz="1800" kern="0" dirty="0">
                <a:solidFill>
                  <a:srgbClr val="C00000"/>
                </a:solidFill>
                <a:latin typeface="Roboto Mono" panose="020B0604020202020204" charset="0"/>
                <a:ea typeface="Roboto Mono" panose="020B0604020202020204" charset="0"/>
              </a:rPr>
              <a:t>min-value(successor)</a:t>
            </a:r>
            <a:r>
              <a:rPr lang="en-US" sz="1800" kern="0" dirty="0">
                <a:latin typeface="Roboto Mono" panose="020B0604020202020204" charset="0"/>
                <a:ea typeface="Roboto Mono" panose="020B0604020202020204" charset="0"/>
              </a:rPr>
              <a:t>)</a:t>
            </a:r>
          </a:p>
          <a:p>
            <a:pPr marL="557185" lvl="1" indent="-214303" defTabSz="685800" eaLnBrk="1" hangingPunct="1">
              <a:lnSpc>
                <a:spcPct val="80000"/>
              </a:lnSpc>
              <a:spcBef>
                <a:spcPct val="20000"/>
              </a:spcBef>
              <a:buClr>
                <a:schemeClr val="tx1"/>
              </a:buClr>
              <a:defRPr/>
            </a:pPr>
            <a:r>
              <a:rPr lang="en-US" sz="1800" kern="0" dirty="0">
                <a:latin typeface="Roboto Mono" panose="020B0604020202020204" charset="0"/>
                <a:ea typeface="Roboto Mono" panose="020B0604020202020204" charset="0"/>
              </a:rPr>
              <a:t>return v</a:t>
            </a:r>
          </a:p>
        </p:txBody>
      </p:sp>
      <p:sp>
        <p:nvSpPr>
          <p:cNvPr id="63" name="Google Shape;63;p2"/>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dirty="0">
                <a:sym typeface="Symbol" pitchFamily="18" charset="2"/>
              </a:rPr>
              <a:t>Minimax Example</a:t>
            </a:r>
            <a:endParaRPr sz="3400" b="1" dirty="0">
              <a:solidFill>
                <a:srgbClr val="370661"/>
              </a:solidFill>
              <a:latin typeface="Open Sans"/>
              <a:ea typeface="Open Sans"/>
              <a:cs typeface="Open Sans"/>
              <a:sym typeface="Open Sans"/>
            </a:endParaRPr>
          </a:p>
        </p:txBody>
      </p:sp>
      <p:sp>
        <p:nvSpPr>
          <p:cNvPr id="34" name="AutoShape 4">
            <a:extLst>
              <a:ext uri="{FF2B5EF4-FFF2-40B4-BE49-F238E27FC236}">
                <a16:creationId xmlns:a16="http://schemas.microsoft.com/office/drawing/2014/main" id="{E736D7FF-BD34-4A88-84A3-1D8F37182FDE}"/>
              </a:ext>
            </a:extLst>
          </p:cNvPr>
          <p:cNvSpPr>
            <a:spLocks noChangeArrowheads="1"/>
          </p:cNvSpPr>
          <p:nvPr/>
        </p:nvSpPr>
        <p:spPr bwMode="auto">
          <a:xfrm>
            <a:off x="5601494" y="1137177"/>
            <a:ext cx="381000" cy="359477"/>
          </a:xfrm>
          <a:prstGeom prst="triangle">
            <a:avLst>
              <a:gd name="adj" fmla="val 50000"/>
            </a:avLst>
          </a:prstGeom>
          <a:solidFill>
            <a:srgbClr val="CCECFF"/>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sp>
        <p:nvSpPr>
          <p:cNvPr id="74" name="Left-Right Arrow 62">
            <a:extLst>
              <a:ext uri="{FF2B5EF4-FFF2-40B4-BE49-F238E27FC236}">
                <a16:creationId xmlns:a16="http://schemas.microsoft.com/office/drawing/2014/main" id="{8162E336-5288-4360-8E22-242E50D27588}"/>
              </a:ext>
            </a:extLst>
          </p:cNvPr>
          <p:cNvSpPr/>
          <p:nvPr/>
        </p:nvSpPr>
        <p:spPr>
          <a:xfrm>
            <a:off x="5503070" y="4337488"/>
            <a:ext cx="742950" cy="514350"/>
          </a:xfrm>
          <a:prstGeom prst="leftRightArrow">
            <a:avLst/>
          </a:prstGeom>
          <a:solidFill>
            <a:srgbClr val="BD92D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75" name="Picture 74" descr="TP_tmp.png">
            <a:extLst>
              <a:ext uri="{FF2B5EF4-FFF2-40B4-BE49-F238E27FC236}">
                <a16:creationId xmlns:a16="http://schemas.microsoft.com/office/drawing/2014/main" id="{38160B1A-2555-4CA1-A742-52F596673E60}"/>
              </a:ext>
            </a:extLst>
          </p:cNvPr>
          <p:cNvPicPr>
            <a:picLocks noChangeAspect="1"/>
          </p:cNvPicPr>
          <p:nvPr>
            <p:custDataLst>
              <p:tags r:id="rId1"/>
            </p:custDataLst>
          </p:nvPr>
        </p:nvPicPr>
        <p:blipFill>
          <a:blip r:embed="rId5" cstate="print"/>
          <a:stretch>
            <a:fillRect/>
          </a:stretch>
        </p:blipFill>
        <p:spPr bwMode="auto">
          <a:xfrm>
            <a:off x="1315244" y="5924915"/>
            <a:ext cx="3143249" cy="491900"/>
          </a:xfrm>
          <a:prstGeom prst="rect">
            <a:avLst/>
          </a:prstGeom>
          <a:noFill/>
          <a:ln/>
          <a:effectLst/>
        </p:spPr>
      </p:pic>
      <p:pic>
        <p:nvPicPr>
          <p:cNvPr id="76" name="Picture 75" descr="TP_tmp.png">
            <a:extLst>
              <a:ext uri="{FF2B5EF4-FFF2-40B4-BE49-F238E27FC236}">
                <a16:creationId xmlns:a16="http://schemas.microsoft.com/office/drawing/2014/main" id="{A30B546D-18AD-4561-86FC-06C44687E357}"/>
              </a:ext>
            </a:extLst>
          </p:cNvPr>
          <p:cNvPicPr>
            <a:picLocks noChangeAspect="1"/>
          </p:cNvPicPr>
          <p:nvPr>
            <p:custDataLst>
              <p:tags r:id="rId2"/>
            </p:custDataLst>
          </p:nvPr>
        </p:nvPicPr>
        <p:blipFill>
          <a:blip r:embed="rId6" cstate="print"/>
          <a:stretch>
            <a:fillRect/>
          </a:stretch>
        </p:blipFill>
        <p:spPr bwMode="auto">
          <a:xfrm>
            <a:off x="7458867" y="5924915"/>
            <a:ext cx="3143251" cy="491900"/>
          </a:xfrm>
          <a:prstGeom prst="rect">
            <a:avLst/>
          </a:prstGeom>
          <a:noFill/>
          <a:ln/>
          <a:effectLst/>
        </p:spPr>
      </p:pic>
      <p:sp>
        <p:nvSpPr>
          <p:cNvPr id="18" name="TextBox 17">
            <a:extLst>
              <a:ext uri="{FF2B5EF4-FFF2-40B4-BE49-F238E27FC236}">
                <a16:creationId xmlns:a16="http://schemas.microsoft.com/office/drawing/2014/main" id="{97FA6B95-38DB-164F-A3BB-D53340EB840C}"/>
              </a:ext>
            </a:extLst>
          </p:cNvPr>
          <p:cNvSpPr txBox="1"/>
          <p:nvPr/>
        </p:nvSpPr>
        <p:spPr>
          <a:xfrm>
            <a:off x="6162805" y="1590805"/>
            <a:ext cx="184731" cy="307777"/>
          </a:xfrm>
          <a:prstGeom prst="rect">
            <a:avLst/>
          </a:prstGeom>
          <a:noFill/>
        </p:spPr>
        <p:txBody>
          <a:bodyPr wrap="none" rtlCol="0">
            <a:spAutoFit/>
          </a:bodyPr>
          <a:lstStyle/>
          <a:p>
            <a:endParaRPr lang="en-US" dirty="0"/>
          </a:p>
        </p:txBody>
      </p:sp>
      <p:sp>
        <p:nvSpPr>
          <p:cNvPr id="117" name="Rounded Rectangle 59">
            <a:extLst>
              <a:ext uri="{FF2B5EF4-FFF2-40B4-BE49-F238E27FC236}">
                <a16:creationId xmlns:a16="http://schemas.microsoft.com/office/drawing/2014/main" id="{D1FC192F-F2B3-DB4F-AA60-EB20B2A00134}"/>
              </a:ext>
            </a:extLst>
          </p:cNvPr>
          <p:cNvSpPr/>
          <p:nvPr/>
        </p:nvSpPr>
        <p:spPr>
          <a:xfrm>
            <a:off x="6260312" y="3693618"/>
            <a:ext cx="5262561" cy="2169928"/>
          </a:xfrm>
          <a:prstGeom prst="roundRect">
            <a:avLst/>
          </a:prstGeom>
          <a:solidFill>
            <a:srgbClr val="F6D7D9"/>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18" name="Content Placeholder 2">
            <a:extLst>
              <a:ext uri="{FF2B5EF4-FFF2-40B4-BE49-F238E27FC236}">
                <a16:creationId xmlns:a16="http://schemas.microsoft.com/office/drawing/2014/main" id="{0E2FAB55-9DBB-204F-8914-720EA7BBC647}"/>
              </a:ext>
            </a:extLst>
          </p:cNvPr>
          <p:cNvSpPr txBox="1">
            <a:spLocks/>
          </p:cNvSpPr>
          <p:nvPr/>
        </p:nvSpPr>
        <p:spPr bwMode="auto">
          <a:xfrm>
            <a:off x="6317463" y="3896818"/>
            <a:ext cx="5205410" cy="1974374"/>
          </a:xfrm>
          <a:prstGeom prst="rect">
            <a:avLst/>
          </a:prstGeom>
          <a:noFill/>
          <a:ln w="9525">
            <a:noFill/>
            <a:miter lim="800000"/>
            <a:headEnd/>
            <a:tailEnd/>
          </a:ln>
        </p:spPr>
        <p:txBody>
          <a:bodyPr vert="horz" wrap="square" lIns="68577" tIns="34289" rIns="68577" bIns="34289" numCol="1" anchor="t" anchorCtr="0" compatLnSpc="1">
            <a:prstTxWarp prst="textNoShape">
              <a:avLst/>
            </a:prstTxWarp>
          </a:bodyPr>
          <a:lstStyle/>
          <a:p>
            <a:pPr marL="257162" indent="-257162" defTabSz="685800" eaLnBrk="1" hangingPunct="1">
              <a:lnSpc>
                <a:spcPct val="80000"/>
              </a:lnSpc>
              <a:spcBef>
                <a:spcPts val="900"/>
              </a:spcBef>
              <a:buClr>
                <a:schemeClr val="accent2"/>
              </a:buClr>
              <a:defRPr/>
            </a:pPr>
            <a:r>
              <a:rPr lang="en-US" sz="1800" kern="0" dirty="0">
                <a:solidFill>
                  <a:srgbClr val="C00000"/>
                </a:solidFill>
                <a:latin typeface="Roboto Mono" panose="020B0604020202020204" charset="0"/>
                <a:ea typeface="Roboto Mono" panose="020B0604020202020204" charset="0"/>
                <a:cs typeface="+mn-cs"/>
              </a:rPr>
              <a:t>def min-value(state):</a:t>
            </a:r>
          </a:p>
          <a:p>
            <a:pPr marL="557185" lvl="1" indent="-214303" defTabSz="685800" eaLnBrk="1" hangingPunct="1">
              <a:lnSpc>
                <a:spcPct val="80000"/>
              </a:lnSpc>
              <a:spcBef>
                <a:spcPct val="20000"/>
              </a:spcBef>
              <a:buClr>
                <a:schemeClr val="tx1"/>
              </a:buClr>
              <a:defRPr/>
            </a:pPr>
            <a:r>
              <a:rPr lang="en-US" sz="1800" dirty="0">
                <a:latin typeface="Roboto Mono" panose="020B0604020202020204" charset="0"/>
                <a:ea typeface="Roboto Mono" panose="020B0604020202020204" charset="0"/>
              </a:rPr>
              <a:t>i</a:t>
            </a:r>
            <a:r>
              <a:rPr lang="en-US" sz="1800" kern="0" dirty="0">
                <a:latin typeface="Roboto Mono" panose="020B0604020202020204" charset="0"/>
                <a:ea typeface="Roboto Mono" panose="020B0604020202020204" charset="0"/>
              </a:rPr>
              <a:t>f the state is a terminal state:</a:t>
            </a:r>
          </a:p>
          <a:p>
            <a:pPr marL="557185" lvl="1" indent="-214303" defTabSz="685800" eaLnBrk="1" hangingPunct="1">
              <a:lnSpc>
                <a:spcPct val="80000"/>
              </a:lnSpc>
              <a:spcBef>
                <a:spcPct val="20000"/>
              </a:spcBef>
              <a:buClr>
                <a:schemeClr val="tx1"/>
              </a:buClr>
              <a:defRPr/>
            </a:pPr>
            <a:r>
              <a:rPr lang="en-US" sz="1800" dirty="0">
                <a:latin typeface="Roboto Mono" panose="020B0604020202020204" charset="0"/>
                <a:ea typeface="Roboto Mono" panose="020B0604020202020204" charset="0"/>
              </a:rPr>
              <a:t>		 return the state’s utility</a:t>
            </a:r>
            <a:endParaRPr lang="en-US" sz="1800" kern="0" dirty="0">
              <a:latin typeface="Roboto Mono" panose="020B0604020202020204" charset="0"/>
              <a:ea typeface="Roboto Mono" panose="020B0604020202020204" charset="0"/>
            </a:endParaRPr>
          </a:p>
          <a:p>
            <a:pPr marL="557185" lvl="1" indent="-214303" defTabSz="685800" eaLnBrk="1" hangingPunct="1">
              <a:lnSpc>
                <a:spcPct val="80000"/>
              </a:lnSpc>
              <a:spcBef>
                <a:spcPct val="20000"/>
              </a:spcBef>
              <a:buClr>
                <a:schemeClr val="tx1"/>
              </a:buClr>
              <a:defRPr/>
            </a:pPr>
            <a:r>
              <a:rPr lang="en-US" sz="1800" kern="0" dirty="0">
                <a:latin typeface="Roboto Mono" panose="020B0604020202020204" charset="0"/>
                <a:ea typeface="Roboto Mono" panose="020B0604020202020204" charset="0"/>
              </a:rPr>
              <a:t>initialize v = </a:t>
            </a:r>
            <a:r>
              <a:rPr lang="en-US" sz="1800" kern="0" dirty="0">
                <a:latin typeface="Roboto Mono" panose="020B0604020202020204" charset="0"/>
                <a:ea typeface="Roboto Mono" panose="020B0604020202020204" charset="0"/>
                <a:cs typeface="Times New Roman" pitchFamily="18" charset="0"/>
              </a:rPr>
              <a:t>+∞</a:t>
            </a:r>
          </a:p>
          <a:p>
            <a:pPr marL="557185" lvl="1" indent="-214303" defTabSz="685800" eaLnBrk="1" hangingPunct="1">
              <a:lnSpc>
                <a:spcPct val="80000"/>
              </a:lnSpc>
              <a:spcBef>
                <a:spcPct val="20000"/>
              </a:spcBef>
              <a:buClr>
                <a:schemeClr val="tx1"/>
              </a:buClr>
              <a:defRPr/>
            </a:pPr>
            <a:r>
              <a:rPr lang="en-US" sz="1800" kern="0" dirty="0">
                <a:latin typeface="Roboto Mono" panose="020B0604020202020204" charset="0"/>
                <a:ea typeface="Roboto Mono" panose="020B0604020202020204" charset="0"/>
              </a:rPr>
              <a:t>for each successor of state:</a:t>
            </a:r>
          </a:p>
          <a:p>
            <a:pPr marL="857207" lvl="2" indent="-171442" defTabSz="685800" eaLnBrk="1" hangingPunct="1">
              <a:lnSpc>
                <a:spcPct val="80000"/>
              </a:lnSpc>
              <a:spcBef>
                <a:spcPct val="20000"/>
              </a:spcBef>
              <a:buClr>
                <a:schemeClr val="accent2"/>
              </a:buClr>
              <a:defRPr/>
            </a:pPr>
            <a:r>
              <a:rPr lang="en-US" sz="1800" kern="0" dirty="0">
                <a:latin typeface="Roboto Mono" panose="020B0604020202020204" charset="0"/>
                <a:ea typeface="Roboto Mono" panose="020B0604020202020204" charset="0"/>
              </a:rPr>
              <a:t>v = min(v, </a:t>
            </a:r>
            <a:r>
              <a:rPr lang="en-US" sz="1800" kern="0" dirty="0">
                <a:solidFill>
                  <a:srgbClr val="0070C0"/>
                </a:solidFill>
                <a:latin typeface="Roboto Mono" panose="020B0604020202020204" charset="0"/>
                <a:ea typeface="Roboto Mono" panose="020B0604020202020204" charset="0"/>
              </a:rPr>
              <a:t>max-value(successor)</a:t>
            </a:r>
            <a:r>
              <a:rPr lang="en-US" sz="1800" kern="0" dirty="0">
                <a:latin typeface="Roboto Mono" panose="020B0604020202020204" charset="0"/>
                <a:ea typeface="Roboto Mono" panose="020B0604020202020204" charset="0"/>
              </a:rPr>
              <a:t>)</a:t>
            </a:r>
          </a:p>
          <a:p>
            <a:pPr marL="557185" lvl="1" indent="-214303" defTabSz="685800" eaLnBrk="1" hangingPunct="1">
              <a:lnSpc>
                <a:spcPct val="80000"/>
              </a:lnSpc>
              <a:spcBef>
                <a:spcPct val="20000"/>
              </a:spcBef>
              <a:buClr>
                <a:schemeClr val="tx1"/>
              </a:buClr>
              <a:defRPr/>
            </a:pPr>
            <a:r>
              <a:rPr lang="en-US" sz="1800" kern="0" dirty="0">
                <a:latin typeface="Roboto Mono" panose="020B0604020202020204" charset="0"/>
                <a:ea typeface="Roboto Mono" panose="020B0604020202020204" charset="0"/>
              </a:rPr>
              <a:t>return v</a:t>
            </a:r>
          </a:p>
        </p:txBody>
      </p:sp>
      <p:sp>
        <p:nvSpPr>
          <p:cNvPr id="55" name="Rectangle 54">
            <a:extLst>
              <a:ext uri="{FF2B5EF4-FFF2-40B4-BE49-F238E27FC236}">
                <a16:creationId xmlns:a16="http://schemas.microsoft.com/office/drawing/2014/main" id="{57B21973-64B2-0742-8D01-54B4212A8EE6}"/>
              </a:ext>
            </a:extLst>
          </p:cNvPr>
          <p:cNvSpPr/>
          <p:nvPr/>
        </p:nvSpPr>
        <p:spPr>
          <a:xfrm>
            <a:off x="6251734" y="3617630"/>
            <a:ext cx="5856770" cy="2811394"/>
          </a:xfrm>
          <a:prstGeom prst="rect">
            <a:avLst/>
          </a:prstGeom>
          <a:solidFill>
            <a:schemeClr val="bg1">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AutoShape 6">
            <a:extLst>
              <a:ext uri="{FF2B5EF4-FFF2-40B4-BE49-F238E27FC236}">
                <a16:creationId xmlns:a16="http://schemas.microsoft.com/office/drawing/2014/main" id="{05349203-CB67-5C4A-B0EC-246ED83E1B0A}"/>
              </a:ext>
            </a:extLst>
          </p:cNvPr>
          <p:cNvSpPr>
            <a:spLocks noChangeArrowheads="1"/>
          </p:cNvSpPr>
          <p:nvPr/>
        </p:nvSpPr>
        <p:spPr bwMode="auto">
          <a:xfrm flipV="1">
            <a:off x="3315494" y="2103965"/>
            <a:ext cx="381000" cy="330902"/>
          </a:xfrm>
          <a:prstGeom prst="triangle">
            <a:avLst>
              <a:gd name="adj" fmla="val 50000"/>
            </a:avLst>
          </a:prstGeom>
          <a:solidFill>
            <a:srgbClr val="FF9A99"/>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cxnSp>
        <p:nvCxnSpPr>
          <p:cNvPr id="15" name="AutoShape 7">
            <a:extLst>
              <a:ext uri="{FF2B5EF4-FFF2-40B4-BE49-F238E27FC236}">
                <a16:creationId xmlns:a16="http://schemas.microsoft.com/office/drawing/2014/main" id="{C6C3AF7C-5779-ED49-8CCE-0B7DB7D74164}"/>
              </a:ext>
            </a:extLst>
          </p:cNvPr>
          <p:cNvCxnSpPr>
            <a:cxnSpLocks noChangeShapeType="1"/>
            <a:endCxn id="14" idx="3"/>
          </p:cNvCxnSpPr>
          <p:nvPr/>
        </p:nvCxnSpPr>
        <p:spPr bwMode="auto">
          <a:xfrm flipH="1">
            <a:off x="3505994" y="1496654"/>
            <a:ext cx="2286000" cy="607311"/>
          </a:xfrm>
          <a:prstGeom prst="straightConnector1">
            <a:avLst/>
          </a:prstGeom>
          <a:noFill/>
          <a:ln w="12700">
            <a:solidFill>
              <a:schemeClr val="tx1"/>
            </a:solidFill>
            <a:round/>
            <a:headEnd/>
            <a:tailEnd type="triangle" w="med" len="med"/>
          </a:ln>
        </p:spPr>
      </p:cxnSp>
      <p:sp>
        <p:nvSpPr>
          <p:cNvPr id="16" name="AutoShape 20">
            <a:extLst>
              <a:ext uri="{FF2B5EF4-FFF2-40B4-BE49-F238E27FC236}">
                <a16:creationId xmlns:a16="http://schemas.microsoft.com/office/drawing/2014/main" id="{6C65CC3C-F8B4-774F-9011-5FAFD965A4F2}"/>
              </a:ext>
            </a:extLst>
          </p:cNvPr>
          <p:cNvSpPr>
            <a:spLocks noChangeArrowheads="1"/>
          </p:cNvSpPr>
          <p:nvPr/>
        </p:nvSpPr>
        <p:spPr bwMode="auto">
          <a:xfrm flipV="1">
            <a:off x="5601494" y="2103965"/>
            <a:ext cx="381000" cy="318998"/>
          </a:xfrm>
          <a:prstGeom prst="triangle">
            <a:avLst>
              <a:gd name="adj" fmla="val 50000"/>
            </a:avLst>
          </a:prstGeom>
          <a:solidFill>
            <a:srgbClr val="FF9A99"/>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sp>
        <p:nvSpPr>
          <p:cNvPr id="17" name="AutoShape 26">
            <a:extLst>
              <a:ext uri="{FF2B5EF4-FFF2-40B4-BE49-F238E27FC236}">
                <a16:creationId xmlns:a16="http://schemas.microsoft.com/office/drawing/2014/main" id="{A457A0C3-CD44-6740-8065-68055CB3C4BB}"/>
              </a:ext>
            </a:extLst>
          </p:cNvPr>
          <p:cNvSpPr>
            <a:spLocks noChangeArrowheads="1"/>
          </p:cNvSpPr>
          <p:nvPr/>
        </p:nvSpPr>
        <p:spPr bwMode="auto">
          <a:xfrm flipV="1">
            <a:off x="7887493" y="2103965"/>
            <a:ext cx="381000" cy="330902"/>
          </a:xfrm>
          <a:prstGeom prst="triangle">
            <a:avLst>
              <a:gd name="adj" fmla="val 50000"/>
            </a:avLst>
          </a:prstGeom>
          <a:solidFill>
            <a:srgbClr val="FF9A99"/>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cxnSp>
        <p:nvCxnSpPr>
          <p:cNvPr id="19" name="AutoShape 27">
            <a:extLst>
              <a:ext uri="{FF2B5EF4-FFF2-40B4-BE49-F238E27FC236}">
                <a16:creationId xmlns:a16="http://schemas.microsoft.com/office/drawing/2014/main" id="{C7CC236B-543C-D942-8659-0352BFC5A796}"/>
              </a:ext>
            </a:extLst>
          </p:cNvPr>
          <p:cNvCxnSpPr>
            <a:cxnSpLocks noChangeShapeType="1"/>
          </p:cNvCxnSpPr>
          <p:nvPr/>
        </p:nvCxnSpPr>
        <p:spPr bwMode="auto">
          <a:xfrm>
            <a:off x="5791994" y="1496654"/>
            <a:ext cx="2285999" cy="607311"/>
          </a:xfrm>
          <a:prstGeom prst="straightConnector1">
            <a:avLst/>
          </a:prstGeom>
          <a:noFill/>
          <a:ln w="12700">
            <a:solidFill>
              <a:schemeClr val="tx1"/>
            </a:solidFill>
            <a:round/>
            <a:headEnd/>
            <a:tailEnd type="triangle" w="med" len="med"/>
          </a:ln>
        </p:spPr>
      </p:cxnSp>
      <p:cxnSp>
        <p:nvCxnSpPr>
          <p:cNvPr id="20" name="AutoShape 21">
            <a:extLst>
              <a:ext uri="{FF2B5EF4-FFF2-40B4-BE49-F238E27FC236}">
                <a16:creationId xmlns:a16="http://schemas.microsoft.com/office/drawing/2014/main" id="{D9CEADC8-9233-8445-892F-C26556BA5645}"/>
              </a:ext>
            </a:extLst>
          </p:cNvPr>
          <p:cNvCxnSpPr>
            <a:cxnSpLocks noChangeShapeType="1"/>
          </p:cNvCxnSpPr>
          <p:nvPr/>
        </p:nvCxnSpPr>
        <p:spPr bwMode="auto">
          <a:xfrm>
            <a:off x="5791994" y="1496654"/>
            <a:ext cx="0" cy="607311"/>
          </a:xfrm>
          <a:prstGeom prst="straightConnector1">
            <a:avLst/>
          </a:prstGeom>
          <a:noFill/>
          <a:ln w="12700">
            <a:solidFill>
              <a:schemeClr val="tx1"/>
            </a:solidFill>
            <a:round/>
            <a:headEnd/>
            <a:tailEnd type="triangle" w="med" len="med"/>
          </a:ln>
        </p:spPr>
      </p:cxnSp>
      <p:cxnSp>
        <p:nvCxnSpPr>
          <p:cNvPr id="22" name="AutoShape 17">
            <a:extLst>
              <a:ext uri="{FF2B5EF4-FFF2-40B4-BE49-F238E27FC236}">
                <a16:creationId xmlns:a16="http://schemas.microsoft.com/office/drawing/2014/main" id="{3905C521-00EC-7547-A286-2F50E926FA6E}"/>
              </a:ext>
            </a:extLst>
          </p:cNvPr>
          <p:cNvCxnSpPr>
            <a:cxnSpLocks noChangeShapeType="1"/>
          </p:cNvCxnSpPr>
          <p:nvPr/>
        </p:nvCxnSpPr>
        <p:spPr bwMode="auto">
          <a:xfrm>
            <a:off x="3505994" y="2434867"/>
            <a:ext cx="761999" cy="616743"/>
          </a:xfrm>
          <a:prstGeom prst="straightConnector1">
            <a:avLst/>
          </a:prstGeom>
          <a:noFill/>
          <a:ln w="12700">
            <a:solidFill>
              <a:schemeClr val="tx1"/>
            </a:solidFill>
            <a:round/>
            <a:headEnd/>
            <a:tailEnd type="triangle" w="med" len="med"/>
          </a:ln>
        </p:spPr>
      </p:cxnSp>
      <p:cxnSp>
        <p:nvCxnSpPr>
          <p:cNvPr id="23" name="AutoShape 9">
            <a:extLst>
              <a:ext uri="{FF2B5EF4-FFF2-40B4-BE49-F238E27FC236}">
                <a16:creationId xmlns:a16="http://schemas.microsoft.com/office/drawing/2014/main" id="{2406BD59-3DEA-714A-9355-A9254C7411CB}"/>
              </a:ext>
            </a:extLst>
          </p:cNvPr>
          <p:cNvCxnSpPr>
            <a:cxnSpLocks noChangeShapeType="1"/>
          </p:cNvCxnSpPr>
          <p:nvPr/>
        </p:nvCxnSpPr>
        <p:spPr bwMode="auto">
          <a:xfrm flipH="1">
            <a:off x="2743996" y="2434867"/>
            <a:ext cx="761998" cy="616746"/>
          </a:xfrm>
          <a:prstGeom prst="straightConnector1">
            <a:avLst/>
          </a:prstGeom>
          <a:noFill/>
          <a:ln w="12700">
            <a:solidFill>
              <a:schemeClr val="tx1"/>
            </a:solidFill>
            <a:round/>
            <a:headEnd/>
            <a:tailEnd type="triangle" w="med" len="med"/>
          </a:ln>
        </p:spPr>
      </p:cxnSp>
      <p:sp>
        <p:nvSpPr>
          <p:cNvPr id="24" name="Rectangle 7">
            <a:extLst>
              <a:ext uri="{FF2B5EF4-FFF2-40B4-BE49-F238E27FC236}">
                <a16:creationId xmlns:a16="http://schemas.microsoft.com/office/drawing/2014/main" id="{DC90F633-5E86-2D46-BEA4-7F279854AC24}"/>
              </a:ext>
            </a:extLst>
          </p:cNvPr>
          <p:cNvSpPr>
            <a:spLocks noChangeArrowheads="1"/>
          </p:cNvSpPr>
          <p:nvPr/>
        </p:nvSpPr>
        <p:spPr bwMode="auto">
          <a:xfrm>
            <a:off x="3313909" y="3101711"/>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8</a:t>
            </a:r>
          </a:p>
        </p:txBody>
      </p:sp>
      <p:sp>
        <p:nvSpPr>
          <p:cNvPr id="25" name="Rectangle 7">
            <a:extLst>
              <a:ext uri="{FF2B5EF4-FFF2-40B4-BE49-F238E27FC236}">
                <a16:creationId xmlns:a16="http://schemas.microsoft.com/office/drawing/2014/main" id="{4A8D2FD8-AAAE-8941-98D1-3B5D3C53449B}"/>
              </a:ext>
            </a:extLst>
          </p:cNvPr>
          <p:cNvSpPr>
            <a:spLocks noChangeArrowheads="1"/>
          </p:cNvSpPr>
          <p:nvPr/>
        </p:nvSpPr>
        <p:spPr bwMode="auto">
          <a:xfrm>
            <a:off x="4075909" y="3101711"/>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12</a:t>
            </a:r>
          </a:p>
        </p:txBody>
      </p:sp>
      <p:sp>
        <p:nvSpPr>
          <p:cNvPr id="26" name="Rectangle 7">
            <a:extLst>
              <a:ext uri="{FF2B5EF4-FFF2-40B4-BE49-F238E27FC236}">
                <a16:creationId xmlns:a16="http://schemas.microsoft.com/office/drawing/2014/main" id="{8CFEC7EC-3381-6B42-B374-924BB123DD9D}"/>
              </a:ext>
            </a:extLst>
          </p:cNvPr>
          <p:cNvSpPr>
            <a:spLocks noChangeArrowheads="1"/>
          </p:cNvSpPr>
          <p:nvPr/>
        </p:nvSpPr>
        <p:spPr bwMode="auto">
          <a:xfrm>
            <a:off x="2551909" y="3101711"/>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3</a:t>
            </a:r>
          </a:p>
        </p:txBody>
      </p:sp>
      <p:cxnSp>
        <p:nvCxnSpPr>
          <p:cNvPr id="27" name="AutoShape 13">
            <a:extLst>
              <a:ext uri="{FF2B5EF4-FFF2-40B4-BE49-F238E27FC236}">
                <a16:creationId xmlns:a16="http://schemas.microsoft.com/office/drawing/2014/main" id="{D84C5290-A15F-FD48-A9DF-48DCD9312DA2}"/>
              </a:ext>
            </a:extLst>
          </p:cNvPr>
          <p:cNvCxnSpPr>
            <a:cxnSpLocks noChangeShapeType="1"/>
          </p:cNvCxnSpPr>
          <p:nvPr/>
        </p:nvCxnSpPr>
        <p:spPr bwMode="auto">
          <a:xfrm>
            <a:off x="3505994" y="2434867"/>
            <a:ext cx="1" cy="604837"/>
          </a:xfrm>
          <a:prstGeom prst="straightConnector1">
            <a:avLst/>
          </a:prstGeom>
          <a:noFill/>
          <a:ln w="12700">
            <a:solidFill>
              <a:schemeClr val="tx1"/>
            </a:solidFill>
            <a:round/>
            <a:headEnd/>
            <a:tailEnd type="triangle" w="med" len="med"/>
          </a:ln>
        </p:spPr>
      </p:cxnSp>
      <p:sp>
        <p:nvSpPr>
          <p:cNvPr id="2" name="Rectangle 1">
            <a:extLst>
              <a:ext uri="{FF2B5EF4-FFF2-40B4-BE49-F238E27FC236}">
                <a16:creationId xmlns:a16="http://schemas.microsoft.com/office/drawing/2014/main" id="{017492CB-DE08-9D44-903D-AFBF313FB495}"/>
              </a:ext>
            </a:extLst>
          </p:cNvPr>
          <p:cNvSpPr/>
          <p:nvPr/>
        </p:nvSpPr>
        <p:spPr>
          <a:xfrm>
            <a:off x="2932986" y="2076992"/>
            <a:ext cx="287258" cy="307777"/>
          </a:xfrm>
          <a:prstGeom prst="rect">
            <a:avLst/>
          </a:prstGeom>
        </p:spPr>
        <p:txBody>
          <a:bodyPr wrap="none">
            <a:spAutoFit/>
          </a:bodyPr>
          <a:lstStyle/>
          <a:p>
            <a:pPr algn="ctr"/>
            <a:r>
              <a:rPr lang="en-US" dirty="0">
                <a:latin typeface="Open Sans" panose="020B0604020202020204" charset="0"/>
                <a:ea typeface="Open Sans" panose="020B0604020202020204" charset="0"/>
                <a:cs typeface="Open Sans" panose="020B0604020202020204" charset="0"/>
              </a:rPr>
              <a:t>3</a:t>
            </a:r>
          </a:p>
        </p:txBody>
      </p:sp>
      <p:sp>
        <p:nvSpPr>
          <p:cNvPr id="28" name="Rectangle 27">
            <a:extLst>
              <a:ext uri="{FF2B5EF4-FFF2-40B4-BE49-F238E27FC236}">
                <a16:creationId xmlns:a16="http://schemas.microsoft.com/office/drawing/2014/main" id="{8F79DF5E-42C8-D943-9296-920EFA174DA8}"/>
              </a:ext>
            </a:extLst>
          </p:cNvPr>
          <p:cNvSpPr/>
          <p:nvPr/>
        </p:nvSpPr>
        <p:spPr>
          <a:xfrm>
            <a:off x="5314236" y="1137177"/>
            <a:ext cx="287258" cy="307777"/>
          </a:xfrm>
          <a:prstGeom prst="rect">
            <a:avLst/>
          </a:prstGeom>
        </p:spPr>
        <p:txBody>
          <a:bodyPr wrap="none">
            <a:spAutoFit/>
          </a:bodyPr>
          <a:lstStyle/>
          <a:p>
            <a:pPr algn="ctr"/>
            <a:r>
              <a:rPr lang="en-US" dirty="0">
                <a:latin typeface="Open Sans" panose="020B0604020202020204" charset="0"/>
                <a:ea typeface="Open Sans" panose="020B0604020202020204" charset="0"/>
                <a:cs typeface="Open Sans" panose="020B0604020202020204" charset="0"/>
              </a:rPr>
              <a:t>3</a:t>
            </a:r>
          </a:p>
        </p:txBody>
      </p:sp>
      <p:cxnSp>
        <p:nvCxnSpPr>
          <p:cNvPr id="30" name="AutoShape 17">
            <a:extLst>
              <a:ext uri="{FF2B5EF4-FFF2-40B4-BE49-F238E27FC236}">
                <a16:creationId xmlns:a16="http://schemas.microsoft.com/office/drawing/2014/main" id="{FD64EC14-5D6B-E542-9094-49F4B12E8EAB}"/>
              </a:ext>
            </a:extLst>
          </p:cNvPr>
          <p:cNvCxnSpPr>
            <a:cxnSpLocks noChangeShapeType="1"/>
          </p:cNvCxnSpPr>
          <p:nvPr/>
        </p:nvCxnSpPr>
        <p:spPr bwMode="auto">
          <a:xfrm>
            <a:off x="5791987" y="2446021"/>
            <a:ext cx="761999" cy="616743"/>
          </a:xfrm>
          <a:prstGeom prst="straightConnector1">
            <a:avLst/>
          </a:prstGeom>
          <a:noFill/>
          <a:ln w="12700">
            <a:solidFill>
              <a:schemeClr val="tx1"/>
            </a:solidFill>
            <a:round/>
            <a:headEnd/>
            <a:tailEnd type="triangle" w="med" len="med"/>
          </a:ln>
        </p:spPr>
      </p:cxnSp>
      <p:cxnSp>
        <p:nvCxnSpPr>
          <p:cNvPr id="31" name="AutoShape 9">
            <a:extLst>
              <a:ext uri="{FF2B5EF4-FFF2-40B4-BE49-F238E27FC236}">
                <a16:creationId xmlns:a16="http://schemas.microsoft.com/office/drawing/2014/main" id="{58063A8E-CAC7-444E-A6B4-B8F666F47522}"/>
              </a:ext>
            </a:extLst>
          </p:cNvPr>
          <p:cNvCxnSpPr>
            <a:cxnSpLocks noChangeShapeType="1"/>
          </p:cNvCxnSpPr>
          <p:nvPr/>
        </p:nvCxnSpPr>
        <p:spPr bwMode="auto">
          <a:xfrm flipH="1">
            <a:off x="5029989" y="2446021"/>
            <a:ext cx="761998" cy="616746"/>
          </a:xfrm>
          <a:prstGeom prst="straightConnector1">
            <a:avLst/>
          </a:prstGeom>
          <a:noFill/>
          <a:ln w="12700">
            <a:solidFill>
              <a:schemeClr val="tx1"/>
            </a:solidFill>
            <a:round/>
            <a:headEnd/>
            <a:tailEnd type="triangle" w="med" len="med"/>
          </a:ln>
        </p:spPr>
      </p:cxnSp>
      <p:sp>
        <p:nvSpPr>
          <p:cNvPr id="32" name="Rectangle 7">
            <a:extLst>
              <a:ext uri="{FF2B5EF4-FFF2-40B4-BE49-F238E27FC236}">
                <a16:creationId xmlns:a16="http://schemas.microsoft.com/office/drawing/2014/main" id="{3F2AFCAB-E24A-C24D-81CC-632B8C607D60}"/>
              </a:ext>
            </a:extLst>
          </p:cNvPr>
          <p:cNvSpPr>
            <a:spLocks noChangeArrowheads="1"/>
          </p:cNvSpPr>
          <p:nvPr/>
        </p:nvSpPr>
        <p:spPr bwMode="auto">
          <a:xfrm>
            <a:off x="5599902" y="3112865"/>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4</a:t>
            </a:r>
          </a:p>
        </p:txBody>
      </p:sp>
      <p:sp>
        <p:nvSpPr>
          <p:cNvPr id="33" name="Rectangle 7">
            <a:extLst>
              <a:ext uri="{FF2B5EF4-FFF2-40B4-BE49-F238E27FC236}">
                <a16:creationId xmlns:a16="http://schemas.microsoft.com/office/drawing/2014/main" id="{3F5A2AC6-92B6-9646-9701-0CB78E2A0664}"/>
              </a:ext>
            </a:extLst>
          </p:cNvPr>
          <p:cNvSpPr>
            <a:spLocks noChangeArrowheads="1"/>
          </p:cNvSpPr>
          <p:nvPr/>
        </p:nvSpPr>
        <p:spPr bwMode="auto">
          <a:xfrm>
            <a:off x="6361902" y="3112865"/>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6</a:t>
            </a:r>
          </a:p>
        </p:txBody>
      </p:sp>
      <p:sp>
        <p:nvSpPr>
          <p:cNvPr id="35" name="Rectangle 7">
            <a:extLst>
              <a:ext uri="{FF2B5EF4-FFF2-40B4-BE49-F238E27FC236}">
                <a16:creationId xmlns:a16="http://schemas.microsoft.com/office/drawing/2014/main" id="{2240DC77-1B6F-DC42-BDB7-A9C274EAEB97}"/>
              </a:ext>
            </a:extLst>
          </p:cNvPr>
          <p:cNvSpPr>
            <a:spLocks noChangeArrowheads="1"/>
          </p:cNvSpPr>
          <p:nvPr/>
        </p:nvSpPr>
        <p:spPr bwMode="auto">
          <a:xfrm>
            <a:off x="4837902" y="3112865"/>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2</a:t>
            </a:r>
          </a:p>
        </p:txBody>
      </p:sp>
      <p:cxnSp>
        <p:nvCxnSpPr>
          <p:cNvPr id="36" name="AutoShape 13">
            <a:extLst>
              <a:ext uri="{FF2B5EF4-FFF2-40B4-BE49-F238E27FC236}">
                <a16:creationId xmlns:a16="http://schemas.microsoft.com/office/drawing/2014/main" id="{079C1C4B-0596-2F4E-A2D9-68BC53160ABF}"/>
              </a:ext>
            </a:extLst>
          </p:cNvPr>
          <p:cNvCxnSpPr>
            <a:cxnSpLocks noChangeShapeType="1"/>
          </p:cNvCxnSpPr>
          <p:nvPr/>
        </p:nvCxnSpPr>
        <p:spPr bwMode="auto">
          <a:xfrm>
            <a:off x="5791987" y="2446021"/>
            <a:ext cx="1" cy="604837"/>
          </a:xfrm>
          <a:prstGeom prst="straightConnector1">
            <a:avLst/>
          </a:prstGeom>
          <a:noFill/>
          <a:ln w="12700">
            <a:solidFill>
              <a:schemeClr val="tx1"/>
            </a:solidFill>
            <a:round/>
            <a:headEnd/>
            <a:tailEnd type="triangle" w="med" len="med"/>
          </a:ln>
        </p:spPr>
      </p:cxnSp>
      <p:sp>
        <p:nvSpPr>
          <p:cNvPr id="3" name="Rectangle 2">
            <a:extLst>
              <a:ext uri="{FF2B5EF4-FFF2-40B4-BE49-F238E27FC236}">
                <a16:creationId xmlns:a16="http://schemas.microsoft.com/office/drawing/2014/main" id="{899ACAE2-F929-7448-A38F-14468F5203FF}"/>
              </a:ext>
            </a:extLst>
          </p:cNvPr>
          <p:cNvSpPr/>
          <p:nvPr/>
        </p:nvSpPr>
        <p:spPr>
          <a:xfrm>
            <a:off x="5312644" y="2076992"/>
            <a:ext cx="287258" cy="307777"/>
          </a:xfrm>
          <a:prstGeom prst="rect">
            <a:avLst/>
          </a:prstGeom>
        </p:spPr>
        <p:txBody>
          <a:bodyPr wrap="none">
            <a:spAutoFit/>
          </a:bodyPr>
          <a:lstStyle/>
          <a:p>
            <a:r>
              <a:rPr lang="en-US" dirty="0">
                <a:latin typeface="Open Sans" panose="020B0604020202020204" charset="0"/>
                <a:ea typeface="Open Sans" panose="020B0604020202020204" charset="0"/>
                <a:cs typeface="Open Sans" panose="020B0604020202020204" charset="0"/>
              </a:rPr>
              <a:t>2</a:t>
            </a:r>
            <a:endParaRPr lang="en-US" dirty="0"/>
          </a:p>
        </p:txBody>
      </p:sp>
    </p:spTree>
    <p:extLst>
      <p:ext uri="{BB962C8B-B14F-4D97-AF65-F5344CB8AC3E}">
        <p14:creationId xmlns:p14="http://schemas.microsoft.com/office/powerpoint/2010/main" val="65419954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116" name="Content Placeholder 2">
            <a:extLst>
              <a:ext uri="{FF2B5EF4-FFF2-40B4-BE49-F238E27FC236}">
                <a16:creationId xmlns:a16="http://schemas.microsoft.com/office/drawing/2014/main" id="{1A0EBC81-D24D-B942-AB58-A4FD3979981F}"/>
              </a:ext>
            </a:extLst>
          </p:cNvPr>
          <p:cNvSpPr txBox="1">
            <a:spLocks/>
          </p:cNvSpPr>
          <p:nvPr/>
        </p:nvSpPr>
        <p:spPr bwMode="auto">
          <a:xfrm>
            <a:off x="226219" y="3653883"/>
            <a:ext cx="5262559" cy="2247425"/>
          </a:xfrm>
          <a:prstGeom prst="rect">
            <a:avLst/>
          </a:prstGeom>
          <a:noFill/>
          <a:ln w="9525">
            <a:noFill/>
            <a:miter lim="800000"/>
            <a:headEnd/>
            <a:tailEnd/>
          </a:ln>
        </p:spPr>
        <p:txBody>
          <a:bodyPr vert="horz" wrap="square" lIns="68577" tIns="34289" rIns="68577" bIns="34289" numCol="1" anchor="t" anchorCtr="0" compatLnSpc="1">
            <a:prstTxWarp prst="textNoShape">
              <a:avLst/>
            </a:prstTxWarp>
          </a:bodyPr>
          <a:lstStyle/>
          <a:p>
            <a:pPr marL="257162" indent="-257162" defTabSz="685800" eaLnBrk="1" hangingPunct="1">
              <a:lnSpc>
                <a:spcPct val="80000"/>
              </a:lnSpc>
              <a:spcBef>
                <a:spcPts val="900"/>
              </a:spcBef>
              <a:buClr>
                <a:schemeClr val="accent2"/>
              </a:buClr>
              <a:defRPr/>
            </a:pPr>
            <a:endParaRPr lang="en-US" sz="825" kern="0" dirty="0">
              <a:solidFill>
                <a:srgbClr val="00B0F0"/>
              </a:solidFill>
              <a:latin typeface="Roboto Mono" panose="020B0604020202020204" charset="0"/>
              <a:ea typeface="Roboto Mono" panose="020B0604020202020204" charset="0"/>
              <a:cs typeface="+mn-cs"/>
            </a:endParaRPr>
          </a:p>
          <a:p>
            <a:pPr marL="257162" indent="-257162" defTabSz="685800" eaLnBrk="1" hangingPunct="1">
              <a:lnSpc>
                <a:spcPct val="80000"/>
              </a:lnSpc>
              <a:spcBef>
                <a:spcPts val="900"/>
              </a:spcBef>
              <a:buClr>
                <a:schemeClr val="accent2"/>
              </a:buClr>
              <a:defRPr/>
            </a:pPr>
            <a:r>
              <a:rPr lang="en-US" sz="1800" kern="0" dirty="0">
                <a:solidFill>
                  <a:srgbClr val="0070C0"/>
                </a:solidFill>
                <a:latin typeface="Roboto Mono" panose="020B0604020202020204" charset="0"/>
                <a:ea typeface="Roboto Mono" panose="020B0604020202020204" charset="0"/>
                <a:cs typeface="+mn-cs"/>
              </a:rPr>
              <a:t>def max-value(state):</a:t>
            </a:r>
          </a:p>
          <a:p>
            <a:pPr marL="557185" lvl="1" indent="-214303" defTabSz="685800" eaLnBrk="1" hangingPunct="1">
              <a:lnSpc>
                <a:spcPct val="80000"/>
              </a:lnSpc>
              <a:spcBef>
                <a:spcPct val="20000"/>
              </a:spcBef>
              <a:buClr>
                <a:schemeClr val="tx1"/>
              </a:buClr>
              <a:defRPr/>
            </a:pPr>
            <a:r>
              <a:rPr lang="en-US" sz="1800" dirty="0">
                <a:latin typeface="Roboto Mono" panose="020B0604020202020204" charset="0"/>
                <a:ea typeface="Roboto Mono" panose="020B0604020202020204" charset="0"/>
              </a:rPr>
              <a:t>i</a:t>
            </a:r>
            <a:r>
              <a:rPr lang="en-US" sz="1800" kern="0" dirty="0">
                <a:latin typeface="Roboto Mono" panose="020B0604020202020204" charset="0"/>
                <a:ea typeface="Roboto Mono" panose="020B0604020202020204" charset="0"/>
              </a:rPr>
              <a:t>f the state is a terminal state:</a:t>
            </a:r>
          </a:p>
          <a:p>
            <a:pPr marL="557185" lvl="1" indent="-214303" defTabSz="685800" eaLnBrk="1" hangingPunct="1">
              <a:lnSpc>
                <a:spcPct val="80000"/>
              </a:lnSpc>
              <a:spcBef>
                <a:spcPct val="20000"/>
              </a:spcBef>
              <a:buClr>
                <a:schemeClr val="tx1"/>
              </a:buClr>
              <a:defRPr/>
            </a:pPr>
            <a:r>
              <a:rPr lang="en-US" sz="1800" dirty="0">
                <a:latin typeface="Roboto Mono" panose="020B0604020202020204" charset="0"/>
                <a:ea typeface="Roboto Mono" panose="020B0604020202020204" charset="0"/>
              </a:rPr>
              <a:t>		 return the state’s utility</a:t>
            </a:r>
            <a:endParaRPr lang="en-US" sz="1800" kern="0" dirty="0">
              <a:latin typeface="Roboto Mono" panose="020B0604020202020204" charset="0"/>
              <a:ea typeface="Roboto Mono" panose="020B0604020202020204" charset="0"/>
            </a:endParaRPr>
          </a:p>
          <a:p>
            <a:pPr marL="557185" lvl="1" indent="-214303" defTabSz="685800" eaLnBrk="1" hangingPunct="1">
              <a:lnSpc>
                <a:spcPct val="80000"/>
              </a:lnSpc>
              <a:spcBef>
                <a:spcPct val="20000"/>
              </a:spcBef>
              <a:buClr>
                <a:schemeClr val="tx1"/>
              </a:buClr>
              <a:defRPr/>
            </a:pPr>
            <a:r>
              <a:rPr lang="en-US" sz="1800" kern="0" dirty="0">
                <a:latin typeface="Roboto Mono" panose="020B0604020202020204" charset="0"/>
                <a:ea typeface="Roboto Mono" panose="020B0604020202020204" charset="0"/>
              </a:rPr>
              <a:t>initialize v = </a:t>
            </a:r>
            <a:r>
              <a:rPr lang="en-US" sz="1800" kern="0" dirty="0">
                <a:latin typeface="Roboto Mono" panose="020B0604020202020204" charset="0"/>
                <a:ea typeface="Roboto Mono" panose="020B0604020202020204" charset="0"/>
                <a:cs typeface="Times New Roman" pitchFamily="18" charset="0"/>
              </a:rPr>
              <a:t>-∞</a:t>
            </a:r>
          </a:p>
          <a:p>
            <a:pPr marL="557185" lvl="1" indent="-214303" defTabSz="685800" eaLnBrk="1" hangingPunct="1">
              <a:lnSpc>
                <a:spcPct val="80000"/>
              </a:lnSpc>
              <a:spcBef>
                <a:spcPct val="20000"/>
              </a:spcBef>
              <a:buClr>
                <a:schemeClr val="tx1"/>
              </a:buClr>
              <a:defRPr/>
            </a:pPr>
            <a:r>
              <a:rPr lang="en-US" sz="1800" kern="0" dirty="0">
                <a:latin typeface="Roboto Mono" panose="020B0604020202020204" charset="0"/>
                <a:ea typeface="Roboto Mono" panose="020B0604020202020204" charset="0"/>
              </a:rPr>
              <a:t>for each successor of state:</a:t>
            </a:r>
          </a:p>
          <a:p>
            <a:pPr marL="857207" lvl="2" indent="-171442" defTabSz="685800" eaLnBrk="1" hangingPunct="1">
              <a:lnSpc>
                <a:spcPct val="80000"/>
              </a:lnSpc>
              <a:spcBef>
                <a:spcPct val="20000"/>
              </a:spcBef>
              <a:buClr>
                <a:schemeClr val="accent2"/>
              </a:buClr>
              <a:defRPr/>
            </a:pPr>
            <a:r>
              <a:rPr lang="en-US" sz="1800" kern="0" dirty="0">
                <a:latin typeface="Roboto Mono" panose="020B0604020202020204" charset="0"/>
                <a:ea typeface="Roboto Mono" panose="020B0604020202020204" charset="0"/>
              </a:rPr>
              <a:t>v = max(v, </a:t>
            </a:r>
            <a:r>
              <a:rPr lang="en-US" sz="1800" kern="0" dirty="0">
                <a:solidFill>
                  <a:srgbClr val="C00000"/>
                </a:solidFill>
                <a:latin typeface="Roboto Mono" panose="020B0604020202020204" charset="0"/>
                <a:ea typeface="Roboto Mono" panose="020B0604020202020204" charset="0"/>
              </a:rPr>
              <a:t>min-value(successor)</a:t>
            </a:r>
            <a:r>
              <a:rPr lang="en-US" sz="1800" kern="0" dirty="0">
                <a:latin typeface="Roboto Mono" panose="020B0604020202020204" charset="0"/>
                <a:ea typeface="Roboto Mono" panose="020B0604020202020204" charset="0"/>
              </a:rPr>
              <a:t>)</a:t>
            </a:r>
          </a:p>
          <a:p>
            <a:pPr marL="557185" lvl="1" indent="-214303" defTabSz="685800" eaLnBrk="1" hangingPunct="1">
              <a:lnSpc>
                <a:spcPct val="80000"/>
              </a:lnSpc>
              <a:spcBef>
                <a:spcPct val="20000"/>
              </a:spcBef>
              <a:buClr>
                <a:schemeClr val="tx1"/>
              </a:buClr>
              <a:defRPr/>
            </a:pPr>
            <a:r>
              <a:rPr lang="en-US" sz="1800" kern="0" dirty="0">
                <a:latin typeface="Roboto Mono" panose="020B0604020202020204" charset="0"/>
                <a:ea typeface="Roboto Mono" panose="020B0604020202020204" charset="0"/>
              </a:rPr>
              <a:t>return v</a:t>
            </a:r>
          </a:p>
        </p:txBody>
      </p:sp>
      <p:sp>
        <p:nvSpPr>
          <p:cNvPr id="63" name="Google Shape;63;p2"/>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dirty="0">
                <a:sym typeface="Symbol" pitchFamily="18" charset="2"/>
              </a:rPr>
              <a:t>Minimax Example</a:t>
            </a:r>
            <a:endParaRPr sz="3400" b="1" dirty="0">
              <a:solidFill>
                <a:srgbClr val="370661"/>
              </a:solidFill>
              <a:latin typeface="Open Sans"/>
              <a:ea typeface="Open Sans"/>
              <a:cs typeface="Open Sans"/>
              <a:sym typeface="Open Sans"/>
            </a:endParaRPr>
          </a:p>
        </p:txBody>
      </p:sp>
      <p:sp>
        <p:nvSpPr>
          <p:cNvPr id="34" name="AutoShape 4">
            <a:extLst>
              <a:ext uri="{FF2B5EF4-FFF2-40B4-BE49-F238E27FC236}">
                <a16:creationId xmlns:a16="http://schemas.microsoft.com/office/drawing/2014/main" id="{E736D7FF-BD34-4A88-84A3-1D8F37182FDE}"/>
              </a:ext>
            </a:extLst>
          </p:cNvPr>
          <p:cNvSpPr>
            <a:spLocks noChangeArrowheads="1"/>
          </p:cNvSpPr>
          <p:nvPr/>
        </p:nvSpPr>
        <p:spPr bwMode="auto">
          <a:xfrm>
            <a:off x="5601494" y="1137177"/>
            <a:ext cx="381000" cy="359477"/>
          </a:xfrm>
          <a:prstGeom prst="triangle">
            <a:avLst>
              <a:gd name="adj" fmla="val 50000"/>
            </a:avLst>
          </a:prstGeom>
          <a:solidFill>
            <a:srgbClr val="CCECFF"/>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sp>
        <p:nvSpPr>
          <p:cNvPr id="72" name="Rounded Rectangle 58">
            <a:extLst>
              <a:ext uri="{FF2B5EF4-FFF2-40B4-BE49-F238E27FC236}">
                <a16:creationId xmlns:a16="http://schemas.microsoft.com/office/drawing/2014/main" id="{EF1F8FB1-77A7-470B-8369-70912ABFE2F7}"/>
              </a:ext>
            </a:extLst>
          </p:cNvPr>
          <p:cNvSpPr/>
          <p:nvPr/>
        </p:nvSpPr>
        <p:spPr>
          <a:xfrm>
            <a:off x="226219" y="3683366"/>
            <a:ext cx="5262559" cy="2187826"/>
          </a:xfrm>
          <a:prstGeom prst="roundRect">
            <a:avLst/>
          </a:prstGeom>
          <a:solidFill>
            <a:srgbClr val="0066CC">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74" name="Left-Right Arrow 62">
            <a:extLst>
              <a:ext uri="{FF2B5EF4-FFF2-40B4-BE49-F238E27FC236}">
                <a16:creationId xmlns:a16="http://schemas.microsoft.com/office/drawing/2014/main" id="{8162E336-5288-4360-8E22-242E50D27588}"/>
              </a:ext>
            </a:extLst>
          </p:cNvPr>
          <p:cNvSpPr/>
          <p:nvPr/>
        </p:nvSpPr>
        <p:spPr>
          <a:xfrm>
            <a:off x="5503070" y="4337488"/>
            <a:ext cx="742950" cy="514350"/>
          </a:xfrm>
          <a:prstGeom prst="leftRightArrow">
            <a:avLst/>
          </a:prstGeom>
          <a:solidFill>
            <a:srgbClr val="BD92D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75" name="Picture 74" descr="TP_tmp.png">
            <a:extLst>
              <a:ext uri="{FF2B5EF4-FFF2-40B4-BE49-F238E27FC236}">
                <a16:creationId xmlns:a16="http://schemas.microsoft.com/office/drawing/2014/main" id="{38160B1A-2555-4CA1-A742-52F596673E60}"/>
              </a:ext>
            </a:extLst>
          </p:cNvPr>
          <p:cNvPicPr>
            <a:picLocks noChangeAspect="1"/>
          </p:cNvPicPr>
          <p:nvPr>
            <p:custDataLst>
              <p:tags r:id="rId1"/>
            </p:custDataLst>
          </p:nvPr>
        </p:nvPicPr>
        <p:blipFill>
          <a:blip r:embed="rId5" cstate="print"/>
          <a:stretch>
            <a:fillRect/>
          </a:stretch>
        </p:blipFill>
        <p:spPr bwMode="auto">
          <a:xfrm>
            <a:off x="1315244" y="5924915"/>
            <a:ext cx="3143249" cy="491900"/>
          </a:xfrm>
          <a:prstGeom prst="rect">
            <a:avLst/>
          </a:prstGeom>
          <a:noFill/>
          <a:ln/>
          <a:effectLst/>
        </p:spPr>
      </p:pic>
      <p:pic>
        <p:nvPicPr>
          <p:cNvPr id="76" name="Picture 75" descr="TP_tmp.png">
            <a:extLst>
              <a:ext uri="{FF2B5EF4-FFF2-40B4-BE49-F238E27FC236}">
                <a16:creationId xmlns:a16="http://schemas.microsoft.com/office/drawing/2014/main" id="{A30B546D-18AD-4561-86FC-06C44687E357}"/>
              </a:ext>
            </a:extLst>
          </p:cNvPr>
          <p:cNvPicPr>
            <a:picLocks noChangeAspect="1"/>
          </p:cNvPicPr>
          <p:nvPr>
            <p:custDataLst>
              <p:tags r:id="rId2"/>
            </p:custDataLst>
          </p:nvPr>
        </p:nvPicPr>
        <p:blipFill>
          <a:blip r:embed="rId6" cstate="print"/>
          <a:stretch>
            <a:fillRect/>
          </a:stretch>
        </p:blipFill>
        <p:spPr bwMode="auto">
          <a:xfrm>
            <a:off x="7458867" y="5924915"/>
            <a:ext cx="3143251" cy="491900"/>
          </a:xfrm>
          <a:prstGeom prst="rect">
            <a:avLst/>
          </a:prstGeom>
          <a:noFill/>
          <a:ln/>
          <a:effectLst/>
        </p:spPr>
      </p:pic>
      <p:sp>
        <p:nvSpPr>
          <p:cNvPr id="18" name="TextBox 17">
            <a:extLst>
              <a:ext uri="{FF2B5EF4-FFF2-40B4-BE49-F238E27FC236}">
                <a16:creationId xmlns:a16="http://schemas.microsoft.com/office/drawing/2014/main" id="{97FA6B95-38DB-164F-A3BB-D53340EB840C}"/>
              </a:ext>
            </a:extLst>
          </p:cNvPr>
          <p:cNvSpPr txBox="1"/>
          <p:nvPr/>
        </p:nvSpPr>
        <p:spPr>
          <a:xfrm>
            <a:off x="6162805" y="1590805"/>
            <a:ext cx="184731" cy="307777"/>
          </a:xfrm>
          <a:prstGeom prst="rect">
            <a:avLst/>
          </a:prstGeom>
          <a:noFill/>
        </p:spPr>
        <p:txBody>
          <a:bodyPr wrap="none" rtlCol="0">
            <a:spAutoFit/>
          </a:bodyPr>
          <a:lstStyle/>
          <a:p>
            <a:endParaRPr lang="en-US" dirty="0"/>
          </a:p>
        </p:txBody>
      </p:sp>
      <p:sp>
        <p:nvSpPr>
          <p:cNvPr id="117" name="Rounded Rectangle 59">
            <a:extLst>
              <a:ext uri="{FF2B5EF4-FFF2-40B4-BE49-F238E27FC236}">
                <a16:creationId xmlns:a16="http://schemas.microsoft.com/office/drawing/2014/main" id="{D1FC192F-F2B3-DB4F-AA60-EB20B2A00134}"/>
              </a:ext>
            </a:extLst>
          </p:cNvPr>
          <p:cNvSpPr/>
          <p:nvPr/>
        </p:nvSpPr>
        <p:spPr>
          <a:xfrm>
            <a:off x="6260312" y="3693618"/>
            <a:ext cx="5262561" cy="2169928"/>
          </a:xfrm>
          <a:prstGeom prst="roundRect">
            <a:avLst/>
          </a:prstGeom>
          <a:solidFill>
            <a:srgbClr val="F6D7D9"/>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18" name="Content Placeholder 2">
            <a:extLst>
              <a:ext uri="{FF2B5EF4-FFF2-40B4-BE49-F238E27FC236}">
                <a16:creationId xmlns:a16="http://schemas.microsoft.com/office/drawing/2014/main" id="{0E2FAB55-9DBB-204F-8914-720EA7BBC647}"/>
              </a:ext>
            </a:extLst>
          </p:cNvPr>
          <p:cNvSpPr txBox="1">
            <a:spLocks/>
          </p:cNvSpPr>
          <p:nvPr/>
        </p:nvSpPr>
        <p:spPr bwMode="auto">
          <a:xfrm>
            <a:off x="6317463" y="3896818"/>
            <a:ext cx="5205410" cy="1974374"/>
          </a:xfrm>
          <a:prstGeom prst="rect">
            <a:avLst/>
          </a:prstGeom>
          <a:noFill/>
          <a:ln w="9525">
            <a:noFill/>
            <a:miter lim="800000"/>
            <a:headEnd/>
            <a:tailEnd/>
          </a:ln>
        </p:spPr>
        <p:txBody>
          <a:bodyPr vert="horz" wrap="square" lIns="68577" tIns="34289" rIns="68577" bIns="34289" numCol="1" anchor="t" anchorCtr="0" compatLnSpc="1">
            <a:prstTxWarp prst="textNoShape">
              <a:avLst/>
            </a:prstTxWarp>
          </a:bodyPr>
          <a:lstStyle/>
          <a:p>
            <a:pPr marL="257162" indent="-257162" defTabSz="685800" eaLnBrk="1" hangingPunct="1">
              <a:lnSpc>
                <a:spcPct val="80000"/>
              </a:lnSpc>
              <a:spcBef>
                <a:spcPts val="900"/>
              </a:spcBef>
              <a:buClr>
                <a:schemeClr val="accent2"/>
              </a:buClr>
              <a:defRPr/>
            </a:pPr>
            <a:r>
              <a:rPr lang="en-US" sz="1800" kern="0" dirty="0">
                <a:solidFill>
                  <a:srgbClr val="C00000"/>
                </a:solidFill>
                <a:latin typeface="Roboto Mono" panose="020B0604020202020204" charset="0"/>
                <a:ea typeface="Roboto Mono" panose="020B0604020202020204" charset="0"/>
                <a:cs typeface="+mn-cs"/>
              </a:rPr>
              <a:t>def min-value(state):</a:t>
            </a:r>
          </a:p>
          <a:p>
            <a:pPr marL="557185" lvl="1" indent="-214303" defTabSz="685800" eaLnBrk="1" hangingPunct="1">
              <a:lnSpc>
                <a:spcPct val="80000"/>
              </a:lnSpc>
              <a:spcBef>
                <a:spcPct val="20000"/>
              </a:spcBef>
              <a:buClr>
                <a:schemeClr val="tx1"/>
              </a:buClr>
              <a:defRPr/>
            </a:pPr>
            <a:r>
              <a:rPr lang="en-US" sz="1800" dirty="0">
                <a:latin typeface="Roboto Mono" panose="020B0604020202020204" charset="0"/>
                <a:ea typeface="Roboto Mono" panose="020B0604020202020204" charset="0"/>
              </a:rPr>
              <a:t>i</a:t>
            </a:r>
            <a:r>
              <a:rPr lang="en-US" sz="1800" kern="0" dirty="0">
                <a:latin typeface="Roboto Mono" panose="020B0604020202020204" charset="0"/>
                <a:ea typeface="Roboto Mono" panose="020B0604020202020204" charset="0"/>
              </a:rPr>
              <a:t>f the state is a terminal state:</a:t>
            </a:r>
          </a:p>
          <a:p>
            <a:pPr marL="557185" lvl="1" indent="-214303" defTabSz="685800" eaLnBrk="1" hangingPunct="1">
              <a:lnSpc>
                <a:spcPct val="80000"/>
              </a:lnSpc>
              <a:spcBef>
                <a:spcPct val="20000"/>
              </a:spcBef>
              <a:buClr>
                <a:schemeClr val="tx1"/>
              </a:buClr>
              <a:defRPr/>
            </a:pPr>
            <a:r>
              <a:rPr lang="en-US" sz="1800" dirty="0">
                <a:latin typeface="Roboto Mono" panose="020B0604020202020204" charset="0"/>
                <a:ea typeface="Roboto Mono" panose="020B0604020202020204" charset="0"/>
              </a:rPr>
              <a:t>		 return the state’s utility</a:t>
            </a:r>
            <a:endParaRPr lang="en-US" sz="1800" kern="0" dirty="0">
              <a:latin typeface="Roboto Mono" panose="020B0604020202020204" charset="0"/>
              <a:ea typeface="Roboto Mono" panose="020B0604020202020204" charset="0"/>
            </a:endParaRPr>
          </a:p>
          <a:p>
            <a:pPr marL="557185" lvl="1" indent="-214303" defTabSz="685800" eaLnBrk="1" hangingPunct="1">
              <a:lnSpc>
                <a:spcPct val="80000"/>
              </a:lnSpc>
              <a:spcBef>
                <a:spcPct val="20000"/>
              </a:spcBef>
              <a:buClr>
                <a:schemeClr val="tx1"/>
              </a:buClr>
              <a:defRPr/>
            </a:pPr>
            <a:r>
              <a:rPr lang="en-US" sz="1800" kern="0" dirty="0">
                <a:latin typeface="Roboto Mono" panose="020B0604020202020204" charset="0"/>
                <a:ea typeface="Roboto Mono" panose="020B0604020202020204" charset="0"/>
              </a:rPr>
              <a:t>initialize v = </a:t>
            </a:r>
            <a:r>
              <a:rPr lang="en-US" sz="1800" kern="0" dirty="0">
                <a:latin typeface="Roboto Mono" panose="020B0604020202020204" charset="0"/>
                <a:ea typeface="Roboto Mono" panose="020B0604020202020204" charset="0"/>
                <a:cs typeface="Times New Roman" pitchFamily="18" charset="0"/>
              </a:rPr>
              <a:t>+∞</a:t>
            </a:r>
          </a:p>
          <a:p>
            <a:pPr marL="557185" lvl="1" indent="-214303" defTabSz="685800" eaLnBrk="1" hangingPunct="1">
              <a:lnSpc>
                <a:spcPct val="80000"/>
              </a:lnSpc>
              <a:spcBef>
                <a:spcPct val="20000"/>
              </a:spcBef>
              <a:buClr>
                <a:schemeClr val="tx1"/>
              </a:buClr>
              <a:defRPr/>
            </a:pPr>
            <a:r>
              <a:rPr lang="en-US" sz="1800" kern="0" dirty="0">
                <a:latin typeface="Roboto Mono" panose="020B0604020202020204" charset="0"/>
                <a:ea typeface="Roboto Mono" panose="020B0604020202020204" charset="0"/>
              </a:rPr>
              <a:t>for each successor of state:</a:t>
            </a:r>
          </a:p>
          <a:p>
            <a:pPr marL="857207" lvl="2" indent="-171442" defTabSz="685800" eaLnBrk="1" hangingPunct="1">
              <a:lnSpc>
                <a:spcPct val="80000"/>
              </a:lnSpc>
              <a:spcBef>
                <a:spcPct val="20000"/>
              </a:spcBef>
              <a:buClr>
                <a:schemeClr val="accent2"/>
              </a:buClr>
              <a:defRPr/>
            </a:pPr>
            <a:r>
              <a:rPr lang="en-US" sz="1800" b="1" kern="0" dirty="0">
                <a:latin typeface="Roboto Mono" panose="020B0604020202020204" charset="0"/>
                <a:ea typeface="Roboto Mono" panose="020B0604020202020204" charset="0"/>
              </a:rPr>
              <a:t>v = min(v, </a:t>
            </a:r>
            <a:r>
              <a:rPr lang="en-US" sz="1800" b="1" kern="0" dirty="0">
                <a:solidFill>
                  <a:srgbClr val="0070C0"/>
                </a:solidFill>
                <a:latin typeface="Roboto Mono" panose="020B0604020202020204" charset="0"/>
                <a:ea typeface="Roboto Mono" panose="020B0604020202020204" charset="0"/>
              </a:rPr>
              <a:t>max-value(successor)</a:t>
            </a:r>
            <a:r>
              <a:rPr lang="en-US" sz="1800" b="1" kern="0" dirty="0">
                <a:latin typeface="Roboto Mono" panose="020B0604020202020204" charset="0"/>
                <a:ea typeface="Roboto Mono" panose="020B0604020202020204" charset="0"/>
              </a:rPr>
              <a:t>)</a:t>
            </a:r>
          </a:p>
          <a:p>
            <a:pPr marL="557185" lvl="1" indent="-214303" defTabSz="685800" eaLnBrk="1" hangingPunct="1">
              <a:lnSpc>
                <a:spcPct val="80000"/>
              </a:lnSpc>
              <a:spcBef>
                <a:spcPct val="20000"/>
              </a:spcBef>
              <a:buClr>
                <a:schemeClr val="tx1"/>
              </a:buClr>
              <a:defRPr/>
            </a:pPr>
            <a:r>
              <a:rPr lang="en-US" sz="1800" kern="0" dirty="0">
                <a:latin typeface="Roboto Mono" panose="020B0604020202020204" charset="0"/>
                <a:ea typeface="Roboto Mono" panose="020B0604020202020204" charset="0"/>
              </a:rPr>
              <a:t>return v</a:t>
            </a:r>
          </a:p>
        </p:txBody>
      </p:sp>
      <p:sp>
        <p:nvSpPr>
          <p:cNvPr id="55" name="Rectangle 54">
            <a:extLst>
              <a:ext uri="{FF2B5EF4-FFF2-40B4-BE49-F238E27FC236}">
                <a16:creationId xmlns:a16="http://schemas.microsoft.com/office/drawing/2014/main" id="{57B21973-64B2-0742-8D01-54B4212A8EE6}"/>
              </a:ext>
            </a:extLst>
          </p:cNvPr>
          <p:cNvSpPr/>
          <p:nvPr/>
        </p:nvSpPr>
        <p:spPr>
          <a:xfrm>
            <a:off x="-353700" y="3653883"/>
            <a:ext cx="5856770" cy="2811394"/>
          </a:xfrm>
          <a:prstGeom prst="rect">
            <a:avLst/>
          </a:prstGeom>
          <a:solidFill>
            <a:schemeClr val="bg1">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AutoShape 6">
            <a:extLst>
              <a:ext uri="{FF2B5EF4-FFF2-40B4-BE49-F238E27FC236}">
                <a16:creationId xmlns:a16="http://schemas.microsoft.com/office/drawing/2014/main" id="{05349203-CB67-5C4A-B0EC-246ED83E1B0A}"/>
              </a:ext>
            </a:extLst>
          </p:cNvPr>
          <p:cNvSpPr>
            <a:spLocks noChangeArrowheads="1"/>
          </p:cNvSpPr>
          <p:nvPr/>
        </p:nvSpPr>
        <p:spPr bwMode="auto">
          <a:xfrm flipV="1">
            <a:off x="3315494" y="2103965"/>
            <a:ext cx="381000" cy="330902"/>
          </a:xfrm>
          <a:prstGeom prst="triangle">
            <a:avLst>
              <a:gd name="adj" fmla="val 50000"/>
            </a:avLst>
          </a:prstGeom>
          <a:solidFill>
            <a:srgbClr val="FF9A99"/>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cxnSp>
        <p:nvCxnSpPr>
          <p:cNvPr id="15" name="AutoShape 7">
            <a:extLst>
              <a:ext uri="{FF2B5EF4-FFF2-40B4-BE49-F238E27FC236}">
                <a16:creationId xmlns:a16="http://schemas.microsoft.com/office/drawing/2014/main" id="{C6C3AF7C-5779-ED49-8CCE-0B7DB7D74164}"/>
              </a:ext>
            </a:extLst>
          </p:cNvPr>
          <p:cNvCxnSpPr>
            <a:cxnSpLocks noChangeShapeType="1"/>
            <a:endCxn id="14" idx="3"/>
          </p:cNvCxnSpPr>
          <p:nvPr/>
        </p:nvCxnSpPr>
        <p:spPr bwMode="auto">
          <a:xfrm flipH="1">
            <a:off x="3505994" y="1496654"/>
            <a:ext cx="2286000" cy="607311"/>
          </a:xfrm>
          <a:prstGeom prst="straightConnector1">
            <a:avLst/>
          </a:prstGeom>
          <a:noFill/>
          <a:ln w="12700">
            <a:solidFill>
              <a:schemeClr val="tx1"/>
            </a:solidFill>
            <a:round/>
            <a:headEnd/>
            <a:tailEnd type="triangle" w="med" len="med"/>
          </a:ln>
        </p:spPr>
      </p:cxnSp>
      <p:sp>
        <p:nvSpPr>
          <p:cNvPr id="16" name="AutoShape 20">
            <a:extLst>
              <a:ext uri="{FF2B5EF4-FFF2-40B4-BE49-F238E27FC236}">
                <a16:creationId xmlns:a16="http://schemas.microsoft.com/office/drawing/2014/main" id="{6C65CC3C-F8B4-774F-9011-5FAFD965A4F2}"/>
              </a:ext>
            </a:extLst>
          </p:cNvPr>
          <p:cNvSpPr>
            <a:spLocks noChangeArrowheads="1"/>
          </p:cNvSpPr>
          <p:nvPr/>
        </p:nvSpPr>
        <p:spPr bwMode="auto">
          <a:xfrm flipV="1">
            <a:off x="5601494" y="2103965"/>
            <a:ext cx="381000" cy="318998"/>
          </a:xfrm>
          <a:prstGeom prst="triangle">
            <a:avLst>
              <a:gd name="adj" fmla="val 50000"/>
            </a:avLst>
          </a:prstGeom>
          <a:solidFill>
            <a:srgbClr val="FF9A99"/>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sp>
        <p:nvSpPr>
          <p:cNvPr id="17" name="AutoShape 26">
            <a:extLst>
              <a:ext uri="{FF2B5EF4-FFF2-40B4-BE49-F238E27FC236}">
                <a16:creationId xmlns:a16="http://schemas.microsoft.com/office/drawing/2014/main" id="{A457A0C3-CD44-6740-8065-68055CB3C4BB}"/>
              </a:ext>
            </a:extLst>
          </p:cNvPr>
          <p:cNvSpPr>
            <a:spLocks noChangeArrowheads="1"/>
          </p:cNvSpPr>
          <p:nvPr/>
        </p:nvSpPr>
        <p:spPr bwMode="auto">
          <a:xfrm flipV="1">
            <a:off x="7887493" y="2103965"/>
            <a:ext cx="381000" cy="330902"/>
          </a:xfrm>
          <a:prstGeom prst="triangle">
            <a:avLst>
              <a:gd name="adj" fmla="val 50000"/>
            </a:avLst>
          </a:prstGeom>
          <a:solidFill>
            <a:srgbClr val="FF9A99"/>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cxnSp>
        <p:nvCxnSpPr>
          <p:cNvPr id="19" name="AutoShape 27">
            <a:extLst>
              <a:ext uri="{FF2B5EF4-FFF2-40B4-BE49-F238E27FC236}">
                <a16:creationId xmlns:a16="http://schemas.microsoft.com/office/drawing/2014/main" id="{C7CC236B-543C-D942-8659-0352BFC5A796}"/>
              </a:ext>
            </a:extLst>
          </p:cNvPr>
          <p:cNvCxnSpPr>
            <a:cxnSpLocks noChangeShapeType="1"/>
          </p:cNvCxnSpPr>
          <p:nvPr/>
        </p:nvCxnSpPr>
        <p:spPr bwMode="auto">
          <a:xfrm>
            <a:off x="5791994" y="1496654"/>
            <a:ext cx="2285999" cy="607311"/>
          </a:xfrm>
          <a:prstGeom prst="straightConnector1">
            <a:avLst/>
          </a:prstGeom>
          <a:noFill/>
          <a:ln w="12700">
            <a:solidFill>
              <a:schemeClr val="tx1"/>
            </a:solidFill>
            <a:round/>
            <a:headEnd/>
            <a:tailEnd type="triangle" w="med" len="med"/>
          </a:ln>
        </p:spPr>
      </p:cxnSp>
      <p:cxnSp>
        <p:nvCxnSpPr>
          <p:cNvPr id="20" name="AutoShape 21">
            <a:extLst>
              <a:ext uri="{FF2B5EF4-FFF2-40B4-BE49-F238E27FC236}">
                <a16:creationId xmlns:a16="http://schemas.microsoft.com/office/drawing/2014/main" id="{D9CEADC8-9233-8445-892F-C26556BA5645}"/>
              </a:ext>
            </a:extLst>
          </p:cNvPr>
          <p:cNvCxnSpPr>
            <a:cxnSpLocks noChangeShapeType="1"/>
          </p:cNvCxnSpPr>
          <p:nvPr/>
        </p:nvCxnSpPr>
        <p:spPr bwMode="auto">
          <a:xfrm>
            <a:off x="5791994" y="1496654"/>
            <a:ext cx="0" cy="607311"/>
          </a:xfrm>
          <a:prstGeom prst="straightConnector1">
            <a:avLst/>
          </a:prstGeom>
          <a:noFill/>
          <a:ln w="12700">
            <a:solidFill>
              <a:schemeClr val="tx1"/>
            </a:solidFill>
            <a:round/>
            <a:headEnd/>
            <a:tailEnd type="triangle" w="med" len="med"/>
          </a:ln>
        </p:spPr>
      </p:cxnSp>
      <p:cxnSp>
        <p:nvCxnSpPr>
          <p:cNvPr id="22" name="AutoShape 17">
            <a:extLst>
              <a:ext uri="{FF2B5EF4-FFF2-40B4-BE49-F238E27FC236}">
                <a16:creationId xmlns:a16="http://schemas.microsoft.com/office/drawing/2014/main" id="{3905C521-00EC-7547-A286-2F50E926FA6E}"/>
              </a:ext>
            </a:extLst>
          </p:cNvPr>
          <p:cNvCxnSpPr>
            <a:cxnSpLocks noChangeShapeType="1"/>
          </p:cNvCxnSpPr>
          <p:nvPr/>
        </p:nvCxnSpPr>
        <p:spPr bwMode="auto">
          <a:xfrm>
            <a:off x="3505994" y="2434867"/>
            <a:ext cx="761999" cy="616743"/>
          </a:xfrm>
          <a:prstGeom prst="straightConnector1">
            <a:avLst/>
          </a:prstGeom>
          <a:noFill/>
          <a:ln w="12700">
            <a:solidFill>
              <a:schemeClr val="tx1"/>
            </a:solidFill>
            <a:round/>
            <a:headEnd/>
            <a:tailEnd type="triangle" w="med" len="med"/>
          </a:ln>
        </p:spPr>
      </p:cxnSp>
      <p:cxnSp>
        <p:nvCxnSpPr>
          <p:cNvPr id="23" name="AutoShape 9">
            <a:extLst>
              <a:ext uri="{FF2B5EF4-FFF2-40B4-BE49-F238E27FC236}">
                <a16:creationId xmlns:a16="http://schemas.microsoft.com/office/drawing/2014/main" id="{2406BD59-3DEA-714A-9355-A9254C7411CB}"/>
              </a:ext>
            </a:extLst>
          </p:cNvPr>
          <p:cNvCxnSpPr>
            <a:cxnSpLocks noChangeShapeType="1"/>
          </p:cNvCxnSpPr>
          <p:nvPr/>
        </p:nvCxnSpPr>
        <p:spPr bwMode="auto">
          <a:xfrm flipH="1">
            <a:off x="2743996" y="2434867"/>
            <a:ext cx="761998" cy="616746"/>
          </a:xfrm>
          <a:prstGeom prst="straightConnector1">
            <a:avLst/>
          </a:prstGeom>
          <a:noFill/>
          <a:ln w="12700">
            <a:solidFill>
              <a:schemeClr val="tx1"/>
            </a:solidFill>
            <a:round/>
            <a:headEnd/>
            <a:tailEnd type="triangle" w="med" len="med"/>
          </a:ln>
        </p:spPr>
      </p:cxnSp>
      <p:sp>
        <p:nvSpPr>
          <p:cNvPr id="24" name="Rectangle 7">
            <a:extLst>
              <a:ext uri="{FF2B5EF4-FFF2-40B4-BE49-F238E27FC236}">
                <a16:creationId xmlns:a16="http://schemas.microsoft.com/office/drawing/2014/main" id="{DC90F633-5E86-2D46-BEA4-7F279854AC24}"/>
              </a:ext>
            </a:extLst>
          </p:cNvPr>
          <p:cNvSpPr>
            <a:spLocks noChangeArrowheads="1"/>
          </p:cNvSpPr>
          <p:nvPr/>
        </p:nvSpPr>
        <p:spPr bwMode="auto">
          <a:xfrm>
            <a:off x="3313909" y="3101711"/>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8</a:t>
            </a:r>
          </a:p>
        </p:txBody>
      </p:sp>
      <p:sp>
        <p:nvSpPr>
          <p:cNvPr id="25" name="Rectangle 7">
            <a:extLst>
              <a:ext uri="{FF2B5EF4-FFF2-40B4-BE49-F238E27FC236}">
                <a16:creationId xmlns:a16="http://schemas.microsoft.com/office/drawing/2014/main" id="{4A8D2FD8-AAAE-8941-98D1-3B5D3C53449B}"/>
              </a:ext>
            </a:extLst>
          </p:cNvPr>
          <p:cNvSpPr>
            <a:spLocks noChangeArrowheads="1"/>
          </p:cNvSpPr>
          <p:nvPr/>
        </p:nvSpPr>
        <p:spPr bwMode="auto">
          <a:xfrm>
            <a:off x="4075909" y="3101711"/>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12</a:t>
            </a:r>
          </a:p>
        </p:txBody>
      </p:sp>
      <p:sp>
        <p:nvSpPr>
          <p:cNvPr id="26" name="Rectangle 7">
            <a:extLst>
              <a:ext uri="{FF2B5EF4-FFF2-40B4-BE49-F238E27FC236}">
                <a16:creationId xmlns:a16="http://schemas.microsoft.com/office/drawing/2014/main" id="{8CFEC7EC-3381-6B42-B374-924BB123DD9D}"/>
              </a:ext>
            </a:extLst>
          </p:cNvPr>
          <p:cNvSpPr>
            <a:spLocks noChangeArrowheads="1"/>
          </p:cNvSpPr>
          <p:nvPr/>
        </p:nvSpPr>
        <p:spPr bwMode="auto">
          <a:xfrm>
            <a:off x="2551909" y="3101711"/>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3</a:t>
            </a:r>
          </a:p>
        </p:txBody>
      </p:sp>
      <p:cxnSp>
        <p:nvCxnSpPr>
          <p:cNvPr id="27" name="AutoShape 13">
            <a:extLst>
              <a:ext uri="{FF2B5EF4-FFF2-40B4-BE49-F238E27FC236}">
                <a16:creationId xmlns:a16="http://schemas.microsoft.com/office/drawing/2014/main" id="{D84C5290-A15F-FD48-A9DF-48DCD9312DA2}"/>
              </a:ext>
            </a:extLst>
          </p:cNvPr>
          <p:cNvCxnSpPr>
            <a:cxnSpLocks noChangeShapeType="1"/>
          </p:cNvCxnSpPr>
          <p:nvPr/>
        </p:nvCxnSpPr>
        <p:spPr bwMode="auto">
          <a:xfrm>
            <a:off x="3505994" y="2434867"/>
            <a:ext cx="1" cy="604837"/>
          </a:xfrm>
          <a:prstGeom prst="straightConnector1">
            <a:avLst/>
          </a:prstGeom>
          <a:noFill/>
          <a:ln w="12700">
            <a:solidFill>
              <a:schemeClr val="tx1"/>
            </a:solidFill>
            <a:round/>
            <a:headEnd/>
            <a:tailEnd type="triangle" w="med" len="med"/>
          </a:ln>
        </p:spPr>
      </p:cxnSp>
      <p:sp>
        <p:nvSpPr>
          <p:cNvPr id="2" name="Rectangle 1">
            <a:extLst>
              <a:ext uri="{FF2B5EF4-FFF2-40B4-BE49-F238E27FC236}">
                <a16:creationId xmlns:a16="http://schemas.microsoft.com/office/drawing/2014/main" id="{017492CB-DE08-9D44-903D-AFBF313FB495}"/>
              </a:ext>
            </a:extLst>
          </p:cNvPr>
          <p:cNvSpPr/>
          <p:nvPr/>
        </p:nvSpPr>
        <p:spPr>
          <a:xfrm>
            <a:off x="2932986" y="2076992"/>
            <a:ext cx="287258" cy="307777"/>
          </a:xfrm>
          <a:prstGeom prst="rect">
            <a:avLst/>
          </a:prstGeom>
        </p:spPr>
        <p:txBody>
          <a:bodyPr wrap="none">
            <a:spAutoFit/>
          </a:bodyPr>
          <a:lstStyle/>
          <a:p>
            <a:pPr algn="ctr"/>
            <a:r>
              <a:rPr lang="en-US" dirty="0">
                <a:latin typeface="Open Sans" panose="020B0604020202020204" charset="0"/>
                <a:ea typeface="Open Sans" panose="020B0604020202020204" charset="0"/>
                <a:cs typeface="Open Sans" panose="020B0604020202020204" charset="0"/>
              </a:rPr>
              <a:t>3</a:t>
            </a:r>
          </a:p>
        </p:txBody>
      </p:sp>
      <p:sp>
        <p:nvSpPr>
          <p:cNvPr id="28" name="Rectangle 27">
            <a:extLst>
              <a:ext uri="{FF2B5EF4-FFF2-40B4-BE49-F238E27FC236}">
                <a16:creationId xmlns:a16="http://schemas.microsoft.com/office/drawing/2014/main" id="{8F79DF5E-42C8-D943-9296-920EFA174DA8}"/>
              </a:ext>
            </a:extLst>
          </p:cNvPr>
          <p:cNvSpPr/>
          <p:nvPr/>
        </p:nvSpPr>
        <p:spPr>
          <a:xfrm>
            <a:off x="5314236" y="1137177"/>
            <a:ext cx="287258" cy="307777"/>
          </a:xfrm>
          <a:prstGeom prst="rect">
            <a:avLst/>
          </a:prstGeom>
        </p:spPr>
        <p:txBody>
          <a:bodyPr wrap="none">
            <a:spAutoFit/>
          </a:bodyPr>
          <a:lstStyle/>
          <a:p>
            <a:pPr algn="ctr"/>
            <a:r>
              <a:rPr lang="en-US" dirty="0">
                <a:latin typeface="Open Sans" panose="020B0604020202020204" charset="0"/>
                <a:ea typeface="Open Sans" panose="020B0604020202020204" charset="0"/>
                <a:cs typeface="Open Sans" panose="020B0604020202020204" charset="0"/>
              </a:rPr>
              <a:t>3</a:t>
            </a:r>
          </a:p>
        </p:txBody>
      </p:sp>
      <p:cxnSp>
        <p:nvCxnSpPr>
          <p:cNvPr id="30" name="AutoShape 17">
            <a:extLst>
              <a:ext uri="{FF2B5EF4-FFF2-40B4-BE49-F238E27FC236}">
                <a16:creationId xmlns:a16="http://schemas.microsoft.com/office/drawing/2014/main" id="{FD64EC14-5D6B-E542-9094-49F4B12E8EAB}"/>
              </a:ext>
            </a:extLst>
          </p:cNvPr>
          <p:cNvCxnSpPr>
            <a:cxnSpLocks noChangeShapeType="1"/>
          </p:cNvCxnSpPr>
          <p:nvPr/>
        </p:nvCxnSpPr>
        <p:spPr bwMode="auto">
          <a:xfrm>
            <a:off x="5791987" y="2446021"/>
            <a:ext cx="761999" cy="616743"/>
          </a:xfrm>
          <a:prstGeom prst="straightConnector1">
            <a:avLst/>
          </a:prstGeom>
          <a:noFill/>
          <a:ln w="12700">
            <a:solidFill>
              <a:schemeClr val="tx1"/>
            </a:solidFill>
            <a:round/>
            <a:headEnd/>
            <a:tailEnd type="triangle" w="med" len="med"/>
          </a:ln>
        </p:spPr>
      </p:cxnSp>
      <p:cxnSp>
        <p:nvCxnSpPr>
          <p:cNvPr id="31" name="AutoShape 9">
            <a:extLst>
              <a:ext uri="{FF2B5EF4-FFF2-40B4-BE49-F238E27FC236}">
                <a16:creationId xmlns:a16="http://schemas.microsoft.com/office/drawing/2014/main" id="{58063A8E-CAC7-444E-A6B4-B8F666F47522}"/>
              </a:ext>
            </a:extLst>
          </p:cNvPr>
          <p:cNvCxnSpPr>
            <a:cxnSpLocks noChangeShapeType="1"/>
          </p:cNvCxnSpPr>
          <p:nvPr/>
        </p:nvCxnSpPr>
        <p:spPr bwMode="auto">
          <a:xfrm flipH="1">
            <a:off x="5029989" y="2446021"/>
            <a:ext cx="761998" cy="616746"/>
          </a:xfrm>
          <a:prstGeom prst="straightConnector1">
            <a:avLst/>
          </a:prstGeom>
          <a:noFill/>
          <a:ln w="12700">
            <a:solidFill>
              <a:schemeClr val="tx1"/>
            </a:solidFill>
            <a:round/>
            <a:headEnd/>
            <a:tailEnd type="triangle" w="med" len="med"/>
          </a:ln>
        </p:spPr>
      </p:cxnSp>
      <p:sp>
        <p:nvSpPr>
          <p:cNvPr id="32" name="Rectangle 7">
            <a:extLst>
              <a:ext uri="{FF2B5EF4-FFF2-40B4-BE49-F238E27FC236}">
                <a16:creationId xmlns:a16="http://schemas.microsoft.com/office/drawing/2014/main" id="{3F2AFCAB-E24A-C24D-81CC-632B8C607D60}"/>
              </a:ext>
            </a:extLst>
          </p:cNvPr>
          <p:cNvSpPr>
            <a:spLocks noChangeArrowheads="1"/>
          </p:cNvSpPr>
          <p:nvPr/>
        </p:nvSpPr>
        <p:spPr bwMode="auto">
          <a:xfrm>
            <a:off x="5599902" y="3112865"/>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4</a:t>
            </a:r>
          </a:p>
        </p:txBody>
      </p:sp>
      <p:sp>
        <p:nvSpPr>
          <p:cNvPr id="33" name="Rectangle 7">
            <a:extLst>
              <a:ext uri="{FF2B5EF4-FFF2-40B4-BE49-F238E27FC236}">
                <a16:creationId xmlns:a16="http://schemas.microsoft.com/office/drawing/2014/main" id="{3F5A2AC6-92B6-9646-9701-0CB78E2A0664}"/>
              </a:ext>
            </a:extLst>
          </p:cNvPr>
          <p:cNvSpPr>
            <a:spLocks noChangeArrowheads="1"/>
          </p:cNvSpPr>
          <p:nvPr/>
        </p:nvSpPr>
        <p:spPr bwMode="auto">
          <a:xfrm>
            <a:off x="6361902" y="3112865"/>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6</a:t>
            </a:r>
          </a:p>
        </p:txBody>
      </p:sp>
      <p:sp>
        <p:nvSpPr>
          <p:cNvPr id="35" name="Rectangle 7">
            <a:extLst>
              <a:ext uri="{FF2B5EF4-FFF2-40B4-BE49-F238E27FC236}">
                <a16:creationId xmlns:a16="http://schemas.microsoft.com/office/drawing/2014/main" id="{2240DC77-1B6F-DC42-BDB7-A9C274EAEB97}"/>
              </a:ext>
            </a:extLst>
          </p:cNvPr>
          <p:cNvSpPr>
            <a:spLocks noChangeArrowheads="1"/>
          </p:cNvSpPr>
          <p:nvPr/>
        </p:nvSpPr>
        <p:spPr bwMode="auto">
          <a:xfrm>
            <a:off x="4837902" y="3112865"/>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2</a:t>
            </a:r>
          </a:p>
        </p:txBody>
      </p:sp>
      <p:cxnSp>
        <p:nvCxnSpPr>
          <p:cNvPr id="36" name="AutoShape 13">
            <a:extLst>
              <a:ext uri="{FF2B5EF4-FFF2-40B4-BE49-F238E27FC236}">
                <a16:creationId xmlns:a16="http://schemas.microsoft.com/office/drawing/2014/main" id="{079C1C4B-0596-2F4E-A2D9-68BC53160ABF}"/>
              </a:ext>
            </a:extLst>
          </p:cNvPr>
          <p:cNvCxnSpPr>
            <a:cxnSpLocks noChangeShapeType="1"/>
          </p:cNvCxnSpPr>
          <p:nvPr/>
        </p:nvCxnSpPr>
        <p:spPr bwMode="auto">
          <a:xfrm>
            <a:off x="5791987" y="2446021"/>
            <a:ext cx="1" cy="604837"/>
          </a:xfrm>
          <a:prstGeom prst="straightConnector1">
            <a:avLst/>
          </a:prstGeom>
          <a:noFill/>
          <a:ln w="12700">
            <a:solidFill>
              <a:schemeClr val="tx1"/>
            </a:solidFill>
            <a:round/>
            <a:headEnd/>
            <a:tailEnd type="triangle" w="med" len="med"/>
          </a:ln>
        </p:spPr>
      </p:cxnSp>
      <p:sp>
        <p:nvSpPr>
          <p:cNvPr id="3" name="Rectangle 2">
            <a:extLst>
              <a:ext uri="{FF2B5EF4-FFF2-40B4-BE49-F238E27FC236}">
                <a16:creationId xmlns:a16="http://schemas.microsoft.com/office/drawing/2014/main" id="{899ACAE2-F929-7448-A38F-14468F5203FF}"/>
              </a:ext>
            </a:extLst>
          </p:cNvPr>
          <p:cNvSpPr/>
          <p:nvPr/>
        </p:nvSpPr>
        <p:spPr>
          <a:xfrm>
            <a:off x="5312644" y="2076992"/>
            <a:ext cx="287258" cy="307777"/>
          </a:xfrm>
          <a:prstGeom prst="rect">
            <a:avLst/>
          </a:prstGeom>
        </p:spPr>
        <p:txBody>
          <a:bodyPr wrap="none">
            <a:spAutoFit/>
          </a:bodyPr>
          <a:lstStyle/>
          <a:p>
            <a:r>
              <a:rPr lang="en-US" dirty="0">
                <a:latin typeface="Open Sans" panose="020B0604020202020204" charset="0"/>
                <a:ea typeface="Open Sans" panose="020B0604020202020204" charset="0"/>
                <a:cs typeface="Open Sans" panose="020B0604020202020204" charset="0"/>
              </a:rPr>
              <a:t>2</a:t>
            </a:r>
            <a:endParaRPr lang="en-US" dirty="0"/>
          </a:p>
        </p:txBody>
      </p:sp>
    </p:spTree>
    <p:extLst>
      <p:ext uri="{BB962C8B-B14F-4D97-AF65-F5344CB8AC3E}">
        <p14:creationId xmlns:p14="http://schemas.microsoft.com/office/powerpoint/2010/main" val="62616683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116" name="Content Placeholder 2">
            <a:extLst>
              <a:ext uri="{FF2B5EF4-FFF2-40B4-BE49-F238E27FC236}">
                <a16:creationId xmlns:a16="http://schemas.microsoft.com/office/drawing/2014/main" id="{1A0EBC81-D24D-B942-AB58-A4FD3979981F}"/>
              </a:ext>
            </a:extLst>
          </p:cNvPr>
          <p:cNvSpPr txBox="1">
            <a:spLocks/>
          </p:cNvSpPr>
          <p:nvPr/>
        </p:nvSpPr>
        <p:spPr bwMode="auto">
          <a:xfrm>
            <a:off x="226219" y="3653883"/>
            <a:ext cx="5262559" cy="2247425"/>
          </a:xfrm>
          <a:prstGeom prst="rect">
            <a:avLst/>
          </a:prstGeom>
          <a:noFill/>
          <a:ln w="9525">
            <a:noFill/>
            <a:miter lim="800000"/>
            <a:headEnd/>
            <a:tailEnd/>
          </a:ln>
        </p:spPr>
        <p:txBody>
          <a:bodyPr vert="horz" wrap="square" lIns="68577" tIns="34289" rIns="68577" bIns="34289" numCol="1" anchor="t" anchorCtr="0" compatLnSpc="1">
            <a:prstTxWarp prst="textNoShape">
              <a:avLst/>
            </a:prstTxWarp>
          </a:bodyPr>
          <a:lstStyle/>
          <a:p>
            <a:pPr marL="257162" indent="-257162" defTabSz="685800" eaLnBrk="1" hangingPunct="1">
              <a:lnSpc>
                <a:spcPct val="80000"/>
              </a:lnSpc>
              <a:spcBef>
                <a:spcPts val="900"/>
              </a:spcBef>
              <a:buClr>
                <a:schemeClr val="accent2"/>
              </a:buClr>
              <a:defRPr/>
            </a:pPr>
            <a:endParaRPr lang="en-US" sz="825" kern="0" dirty="0">
              <a:solidFill>
                <a:srgbClr val="00B0F0"/>
              </a:solidFill>
              <a:latin typeface="Roboto Mono" panose="020B0604020202020204" charset="0"/>
              <a:ea typeface="Roboto Mono" panose="020B0604020202020204" charset="0"/>
              <a:cs typeface="+mn-cs"/>
            </a:endParaRPr>
          </a:p>
          <a:p>
            <a:pPr marL="257162" indent="-257162" defTabSz="685800" eaLnBrk="1" hangingPunct="1">
              <a:lnSpc>
                <a:spcPct val="80000"/>
              </a:lnSpc>
              <a:spcBef>
                <a:spcPts val="900"/>
              </a:spcBef>
              <a:buClr>
                <a:schemeClr val="accent2"/>
              </a:buClr>
              <a:defRPr/>
            </a:pPr>
            <a:r>
              <a:rPr lang="en-US" sz="1800" kern="0" dirty="0">
                <a:solidFill>
                  <a:srgbClr val="0070C0"/>
                </a:solidFill>
                <a:latin typeface="Roboto Mono" panose="020B0604020202020204" charset="0"/>
                <a:ea typeface="Roboto Mono" panose="020B0604020202020204" charset="0"/>
                <a:cs typeface="+mn-cs"/>
              </a:rPr>
              <a:t>def max-value(state):</a:t>
            </a:r>
          </a:p>
          <a:p>
            <a:pPr marL="557185" lvl="1" indent="-214303" defTabSz="685800" eaLnBrk="1" hangingPunct="1">
              <a:lnSpc>
                <a:spcPct val="80000"/>
              </a:lnSpc>
              <a:spcBef>
                <a:spcPct val="20000"/>
              </a:spcBef>
              <a:buClr>
                <a:schemeClr val="tx1"/>
              </a:buClr>
              <a:defRPr/>
            </a:pPr>
            <a:r>
              <a:rPr lang="en-US" sz="1800" dirty="0">
                <a:latin typeface="Roboto Mono" panose="020B0604020202020204" charset="0"/>
                <a:ea typeface="Roboto Mono" panose="020B0604020202020204" charset="0"/>
              </a:rPr>
              <a:t>i</a:t>
            </a:r>
            <a:r>
              <a:rPr lang="en-US" sz="1800" kern="0" dirty="0">
                <a:latin typeface="Roboto Mono" panose="020B0604020202020204" charset="0"/>
                <a:ea typeface="Roboto Mono" panose="020B0604020202020204" charset="0"/>
              </a:rPr>
              <a:t>f the state is a terminal state:</a:t>
            </a:r>
          </a:p>
          <a:p>
            <a:pPr marL="557185" lvl="1" indent="-214303" defTabSz="685800" eaLnBrk="1" hangingPunct="1">
              <a:lnSpc>
                <a:spcPct val="80000"/>
              </a:lnSpc>
              <a:spcBef>
                <a:spcPct val="20000"/>
              </a:spcBef>
              <a:buClr>
                <a:schemeClr val="tx1"/>
              </a:buClr>
              <a:defRPr/>
            </a:pPr>
            <a:r>
              <a:rPr lang="en-US" sz="1800" dirty="0">
                <a:latin typeface="Roboto Mono" panose="020B0604020202020204" charset="0"/>
                <a:ea typeface="Roboto Mono" panose="020B0604020202020204" charset="0"/>
              </a:rPr>
              <a:t>		 return the state’s utility</a:t>
            </a:r>
            <a:endParaRPr lang="en-US" sz="1800" kern="0" dirty="0">
              <a:latin typeface="Roboto Mono" panose="020B0604020202020204" charset="0"/>
              <a:ea typeface="Roboto Mono" panose="020B0604020202020204" charset="0"/>
            </a:endParaRPr>
          </a:p>
          <a:p>
            <a:pPr marL="557185" lvl="1" indent="-214303" defTabSz="685800" eaLnBrk="1" hangingPunct="1">
              <a:lnSpc>
                <a:spcPct val="80000"/>
              </a:lnSpc>
              <a:spcBef>
                <a:spcPct val="20000"/>
              </a:spcBef>
              <a:buClr>
                <a:schemeClr val="tx1"/>
              </a:buClr>
              <a:defRPr/>
            </a:pPr>
            <a:r>
              <a:rPr lang="en-US" sz="1800" kern="0" dirty="0">
                <a:latin typeface="Roboto Mono" panose="020B0604020202020204" charset="0"/>
                <a:ea typeface="Roboto Mono" panose="020B0604020202020204" charset="0"/>
              </a:rPr>
              <a:t>initialize v = </a:t>
            </a:r>
            <a:r>
              <a:rPr lang="en-US" sz="1800" kern="0" dirty="0">
                <a:latin typeface="Roboto Mono" panose="020B0604020202020204" charset="0"/>
                <a:ea typeface="Roboto Mono" panose="020B0604020202020204" charset="0"/>
                <a:cs typeface="Times New Roman" pitchFamily="18" charset="0"/>
              </a:rPr>
              <a:t>-∞</a:t>
            </a:r>
          </a:p>
          <a:p>
            <a:pPr marL="557185" lvl="1" indent="-214303" defTabSz="685800" eaLnBrk="1" hangingPunct="1">
              <a:lnSpc>
                <a:spcPct val="80000"/>
              </a:lnSpc>
              <a:spcBef>
                <a:spcPct val="20000"/>
              </a:spcBef>
              <a:buClr>
                <a:schemeClr val="tx1"/>
              </a:buClr>
              <a:defRPr/>
            </a:pPr>
            <a:r>
              <a:rPr lang="en-US" sz="1800" kern="0" dirty="0">
                <a:latin typeface="Roboto Mono" panose="020B0604020202020204" charset="0"/>
                <a:ea typeface="Roboto Mono" panose="020B0604020202020204" charset="0"/>
              </a:rPr>
              <a:t>for each successor of state:</a:t>
            </a:r>
          </a:p>
          <a:p>
            <a:pPr marL="857207" lvl="2" indent="-171442" defTabSz="685800" eaLnBrk="1" hangingPunct="1">
              <a:lnSpc>
                <a:spcPct val="80000"/>
              </a:lnSpc>
              <a:spcBef>
                <a:spcPct val="20000"/>
              </a:spcBef>
              <a:buClr>
                <a:schemeClr val="accent2"/>
              </a:buClr>
              <a:defRPr/>
            </a:pPr>
            <a:r>
              <a:rPr lang="en-US" sz="1800" kern="0" dirty="0">
                <a:latin typeface="Roboto Mono" panose="020B0604020202020204" charset="0"/>
                <a:ea typeface="Roboto Mono" panose="020B0604020202020204" charset="0"/>
              </a:rPr>
              <a:t>v = max(v, </a:t>
            </a:r>
            <a:r>
              <a:rPr lang="en-US" sz="1800" kern="0" dirty="0">
                <a:solidFill>
                  <a:srgbClr val="C00000"/>
                </a:solidFill>
                <a:latin typeface="Roboto Mono" panose="020B0604020202020204" charset="0"/>
                <a:ea typeface="Roboto Mono" panose="020B0604020202020204" charset="0"/>
              </a:rPr>
              <a:t>min-value(successor)</a:t>
            </a:r>
            <a:r>
              <a:rPr lang="en-US" sz="1800" kern="0" dirty="0">
                <a:latin typeface="Roboto Mono" panose="020B0604020202020204" charset="0"/>
                <a:ea typeface="Roboto Mono" panose="020B0604020202020204" charset="0"/>
              </a:rPr>
              <a:t>)</a:t>
            </a:r>
          </a:p>
          <a:p>
            <a:pPr marL="557185" lvl="1" indent="-214303" defTabSz="685800" eaLnBrk="1" hangingPunct="1">
              <a:lnSpc>
                <a:spcPct val="80000"/>
              </a:lnSpc>
              <a:spcBef>
                <a:spcPct val="20000"/>
              </a:spcBef>
              <a:buClr>
                <a:schemeClr val="tx1"/>
              </a:buClr>
              <a:defRPr/>
            </a:pPr>
            <a:r>
              <a:rPr lang="en-US" sz="1800" kern="0" dirty="0">
                <a:latin typeface="Roboto Mono" panose="020B0604020202020204" charset="0"/>
                <a:ea typeface="Roboto Mono" panose="020B0604020202020204" charset="0"/>
              </a:rPr>
              <a:t>return v</a:t>
            </a:r>
          </a:p>
        </p:txBody>
      </p:sp>
      <p:sp>
        <p:nvSpPr>
          <p:cNvPr id="63" name="Google Shape;63;p2"/>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dirty="0">
                <a:sym typeface="Symbol" pitchFamily="18" charset="2"/>
              </a:rPr>
              <a:t>Minimax Example</a:t>
            </a:r>
            <a:endParaRPr sz="3400" b="1" dirty="0">
              <a:solidFill>
                <a:srgbClr val="370661"/>
              </a:solidFill>
              <a:latin typeface="Open Sans"/>
              <a:ea typeface="Open Sans"/>
              <a:cs typeface="Open Sans"/>
              <a:sym typeface="Open Sans"/>
            </a:endParaRPr>
          </a:p>
        </p:txBody>
      </p:sp>
      <p:sp>
        <p:nvSpPr>
          <p:cNvPr id="34" name="AutoShape 4">
            <a:extLst>
              <a:ext uri="{FF2B5EF4-FFF2-40B4-BE49-F238E27FC236}">
                <a16:creationId xmlns:a16="http://schemas.microsoft.com/office/drawing/2014/main" id="{E736D7FF-BD34-4A88-84A3-1D8F37182FDE}"/>
              </a:ext>
            </a:extLst>
          </p:cNvPr>
          <p:cNvSpPr>
            <a:spLocks noChangeArrowheads="1"/>
          </p:cNvSpPr>
          <p:nvPr/>
        </p:nvSpPr>
        <p:spPr bwMode="auto">
          <a:xfrm>
            <a:off x="5601494" y="1137177"/>
            <a:ext cx="381000" cy="359477"/>
          </a:xfrm>
          <a:prstGeom prst="triangle">
            <a:avLst>
              <a:gd name="adj" fmla="val 50000"/>
            </a:avLst>
          </a:prstGeom>
          <a:solidFill>
            <a:srgbClr val="CCECFF"/>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sp>
        <p:nvSpPr>
          <p:cNvPr id="72" name="Rounded Rectangle 58">
            <a:extLst>
              <a:ext uri="{FF2B5EF4-FFF2-40B4-BE49-F238E27FC236}">
                <a16:creationId xmlns:a16="http://schemas.microsoft.com/office/drawing/2014/main" id="{EF1F8FB1-77A7-470B-8369-70912ABFE2F7}"/>
              </a:ext>
            </a:extLst>
          </p:cNvPr>
          <p:cNvSpPr/>
          <p:nvPr/>
        </p:nvSpPr>
        <p:spPr>
          <a:xfrm>
            <a:off x="226219" y="3683366"/>
            <a:ext cx="5262559" cy="2187826"/>
          </a:xfrm>
          <a:prstGeom prst="roundRect">
            <a:avLst/>
          </a:prstGeom>
          <a:solidFill>
            <a:srgbClr val="0066CC">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74" name="Left-Right Arrow 62">
            <a:extLst>
              <a:ext uri="{FF2B5EF4-FFF2-40B4-BE49-F238E27FC236}">
                <a16:creationId xmlns:a16="http://schemas.microsoft.com/office/drawing/2014/main" id="{8162E336-5288-4360-8E22-242E50D27588}"/>
              </a:ext>
            </a:extLst>
          </p:cNvPr>
          <p:cNvSpPr/>
          <p:nvPr/>
        </p:nvSpPr>
        <p:spPr>
          <a:xfrm>
            <a:off x="5503070" y="4337488"/>
            <a:ext cx="742950" cy="514350"/>
          </a:xfrm>
          <a:prstGeom prst="leftRightArrow">
            <a:avLst/>
          </a:prstGeom>
          <a:solidFill>
            <a:srgbClr val="BD92D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75" name="Picture 74" descr="TP_tmp.png">
            <a:extLst>
              <a:ext uri="{FF2B5EF4-FFF2-40B4-BE49-F238E27FC236}">
                <a16:creationId xmlns:a16="http://schemas.microsoft.com/office/drawing/2014/main" id="{38160B1A-2555-4CA1-A742-52F596673E60}"/>
              </a:ext>
            </a:extLst>
          </p:cNvPr>
          <p:cNvPicPr>
            <a:picLocks noChangeAspect="1"/>
          </p:cNvPicPr>
          <p:nvPr>
            <p:custDataLst>
              <p:tags r:id="rId1"/>
            </p:custDataLst>
          </p:nvPr>
        </p:nvPicPr>
        <p:blipFill>
          <a:blip r:embed="rId5" cstate="print"/>
          <a:stretch>
            <a:fillRect/>
          </a:stretch>
        </p:blipFill>
        <p:spPr bwMode="auto">
          <a:xfrm>
            <a:off x="1315244" y="5924915"/>
            <a:ext cx="3143249" cy="491900"/>
          </a:xfrm>
          <a:prstGeom prst="rect">
            <a:avLst/>
          </a:prstGeom>
          <a:noFill/>
          <a:ln/>
          <a:effectLst/>
        </p:spPr>
      </p:pic>
      <p:pic>
        <p:nvPicPr>
          <p:cNvPr id="76" name="Picture 75" descr="TP_tmp.png">
            <a:extLst>
              <a:ext uri="{FF2B5EF4-FFF2-40B4-BE49-F238E27FC236}">
                <a16:creationId xmlns:a16="http://schemas.microsoft.com/office/drawing/2014/main" id="{A30B546D-18AD-4561-86FC-06C44687E357}"/>
              </a:ext>
            </a:extLst>
          </p:cNvPr>
          <p:cNvPicPr>
            <a:picLocks noChangeAspect="1"/>
          </p:cNvPicPr>
          <p:nvPr>
            <p:custDataLst>
              <p:tags r:id="rId2"/>
            </p:custDataLst>
          </p:nvPr>
        </p:nvPicPr>
        <p:blipFill>
          <a:blip r:embed="rId6" cstate="print"/>
          <a:stretch>
            <a:fillRect/>
          </a:stretch>
        </p:blipFill>
        <p:spPr bwMode="auto">
          <a:xfrm>
            <a:off x="7458867" y="5924915"/>
            <a:ext cx="3143251" cy="491900"/>
          </a:xfrm>
          <a:prstGeom prst="rect">
            <a:avLst/>
          </a:prstGeom>
          <a:noFill/>
          <a:ln/>
          <a:effectLst/>
        </p:spPr>
      </p:pic>
      <p:sp>
        <p:nvSpPr>
          <p:cNvPr id="18" name="TextBox 17">
            <a:extLst>
              <a:ext uri="{FF2B5EF4-FFF2-40B4-BE49-F238E27FC236}">
                <a16:creationId xmlns:a16="http://schemas.microsoft.com/office/drawing/2014/main" id="{97FA6B95-38DB-164F-A3BB-D53340EB840C}"/>
              </a:ext>
            </a:extLst>
          </p:cNvPr>
          <p:cNvSpPr txBox="1"/>
          <p:nvPr/>
        </p:nvSpPr>
        <p:spPr>
          <a:xfrm>
            <a:off x="6162805" y="1590805"/>
            <a:ext cx="184731" cy="307777"/>
          </a:xfrm>
          <a:prstGeom prst="rect">
            <a:avLst/>
          </a:prstGeom>
          <a:noFill/>
        </p:spPr>
        <p:txBody>
          <a:bodyPr wrap="none" rtlCol="0">
            <a:spAutoFit/>
          </a:bodyPr>
          <a:lstStyle/>
          <a:p>
            <a:endParaRPr lang="en-US" dirty="0"/>
          </a:p>
        </p:txBody>
      </p:sp>
      <p:sp>
        <p:nvSpPr>
          <p:cNvPr id="117" name="Rounded Rectangle 59">
            <a:extLst>
              <a:ext uri="{FF2B5EF4-FFF2-40B4-BE49-F238E27FC236}">
                <a16:creationId xmlns:a16="http://schemas.microsoft.com/office/drawing/2014/main" id="{D1FC192F-F2B3-DB4F-AA60-EB20B2A00134}"/>
              </a:ext>
            </a:extLst>
          </p:cNvPr>
          <p:cNvSpPr/>
          <p:nvPr/>
        </p:nvSpPr>
        <p:spPr>
          <a:xfrm>
            <a:off x="6260312" y="3693618"/>
            <a:ext cx="5262561" cy="2169928"/>
          </a:xfrm>
          <a:prstGeom prst="roundRect">
            <a:avLst/>
          </a:prstGeom>
          <a:solidFill>
            <a:srgbClr val="F6D7D9"/>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18" name="Content Placeholder 2">
            <a:extLst>
              <a:ext uri="{FF2B5EF4-FFF2-40B4-BE49-F238E27FC236}">
                <a16:creationId xmlns:a16="http://schemas.microsoft.com/office/drawing/2014/main" id="{0E2FAB55-9DBB-204F-8914-720EA7BBC647}"/>
              </a:ext>
            </a:extLst>
          </p:cNvPr>
          <p:cNvSpPr txBox="1">
            <a:spLocks/>
          </p:cNvSpPr>
          <p:nvPr/>
        </p:nvSpPr>
        <p:spPr bwMode="auto">
          <a:xfrm>
            <a:off x="6317463" y="3896818"/>
            <a:ext cx="5205410" cy="1974374"/>
          </a:xfrm>
          <a:prstGeom prst="rect">
            <a:avLst/>
          </a:prstGeom>
          <a:noFill/>
          <a:ln w="9525">
            <a:noFill/>
            <a:miter lim="800000"/>
            <a:headEnd/>
            <a:tailEnd/>
          </a:ln>
        </p:spPr>
        <p:txBody>
          <a:bodyPr vert="horz" wrap="square" lIns="68577" tIns="34289" rIns="68577" bIns="34289" numCol="1" anchor="t" anchorCtr="0" compatLnSpc="1">
            <a:prstTxWarp prst="textNoShape">
              <a:avLst/>
            </a:prstTxWarp>
          </a:bodyPr>
          <a:lstStyle/>
          <a:p>
            <a:pPr marL="257162" indent="-257162" defTabSz="685800" eaLnBrk="1" hangingPunct="1">
              <a:lnSpc>
                <a:spcPct val="80000"/>
              </a:lnSpc>
              <a:spcBef>
                <a:spcPts val="900"/>
              </a:spcBef>
              <a:buClr>
                <a:schemeClr val="accent2"/>
              </a:buClr>
              <a:defRPr/>
            </a:pPr>
            <a:r>
              <a:rPr lang="en-US" sz="1800" kern="0" dirty="0">
                <a:solidFill>
                  <a:srgbClr val="C00000"/>
                </a:solidFill>
                <a:latin typeface="Roboto Mono" panose="020B0604020202020204" charset="0"/>
                <a:ea typeface="Roboto Mono" panose="020B0604020202020204" charset="0"/>
                <a:cs typeface="+mn-cs"/>
              </a:rPr>
              <a:t>def min-value(state):</a:t>
            </a:r>
          </a:p>
          <a:p>
            <a:pPr marL="557185" lvl="1" indent="-214303" defTabSz="685800" eaLnBrk="1" hangingPunct="1">
              <a:lnSpc>
                <a:spcPct val="80000"/>
              </a:lnSpc>
              <a:spcBef>
                <a:spcPct val="20000"/>
              </a:spcBef>
              <a:buClr>
                <a:schemeClr val="tx1"/>
              </a:buClr>
              <a:defRPr/>
            </a:pPr>
            <a:r>
              <a:rPr lang="en-US" sz="1800" dirty="0">
                <a:latin typeface="Roboto Mono" panose="020B0604020202020204" charset="0"/>
                <a:ea typeface="Roboto Mono" panose="020B0604020202020204" charset="0"/>
              </a:rPr>
              <a:t>i</a:t>
            </a:r>
            <a:r>
              <a:rPr lang="en-US" sz="1800" kern="0" dirty="0">
                <a:latin typeface="Roboto Mono" panose="020B0604020202020204" charset="0"/>
                <a:ea typeface="Roboto Mono" panose="020B0604020202020204" charset="0"/>
              </a:rPr>
              <a:t>f the state is a terminal state:</a:t>
            </a:r>
          </a:p>
          <a:p>
            <a:pPr marL="557185" lvl="1" indent="-214303" defTabSz="685800" eaLnBrk="1" hangingPunct="1">
              <a:lnSpc>
                <a:spcPct val="80000"/>
              </a:lnSpc>
              <a:spcBef>
                <a:spcPct val="20000"/>
              </a:spcBef>
              <a:buClr>
                <a:schemeClr val="tx1"/>
              </a:buClr>
              <a:defRPr/>
            </a:pPr>
            <a:r>
              <a:rPr lang="en-US" sz="1800" dirty="0">
                <a:latin typeface="Roboto Mono" panose="020B0604020202020204" charset="0"/>
                <a:ea typeface="Roboto Mono" panose="020B0604020202020204" charset="0"/>
              </a:rPr>
              <a:t>		 return the state’s utility</a:t>
            </a:r>
            <a:endParaRPr lang="en-US" sz="1800" kern="0" dirty="0">
              <a:latin typeface="Roboto Mono" panose="020B0604020202020204" charset="0"/>
              <a:ea typeface="Roboto Mono" panose="020B0604020202020204" charset="0"/>
            </a:endParaRPr>
          </a:p>
          <a:p>
            <a:pPr marL="557185" lvl="1" indent="-214303" defTabSz="685800" eaLnBrk="1" hangingPunct="1">
              <a:lnSpc>
                <a:spcPct val="80000"/>
              </a:lnSpc>
              <a:spcBef>
                <a:spcPct val="20000"/>
              </a:spcBef>
              <a:buClr>
                <a:schemeClr val="tx1"/>
              </a:buClr>
              <a:defRPr/>
            </a:pPr>
            <a:r>
              <a:rPr lang="en-US" sz="1800" kern="0" dirty="0">
                <a:latin typeface="Roboto Mono" panose="020B0604020202020204" charset="0"/>
                <a:ea typeface="Roboto Mono" panose="020B0604020202020204" charset="0"/>
              </a:rPr>
              <a:t>initialize v = </a:t>
            </a:r>
            <a:r>
              <a:rPr lang="en-US" sz="1800" kern="0" dirty="0">
                <a:latin typeface="Roboto Mono" panose="020B0604020202020204" charset="0"/>
                <a:ea typeface="Roboto Mono" panose="020B0604020202020204" charset="0"/>
                <a:cs typeface="Times New Roman" pitchFamily="18" charset="0"/>
              </a:rPr>
              <a:t>+∞</a:t>
            </a:r>
          </a:p>
          <a:p>
            <a:pPr marL="557185" lvl="1" indent="-214303" defTabSz="685800" eaLnBrk="1" hangingPunct="1">
              <a:lnSpc>
                <a:spcPct val="80000"/>
              </a:lnSpc>
              <a:spcBef>
                <a:spcPct val="20000"/>
              </a:spcBef>
              <a:buClr>
                <a:schemeClr val="tx1"/>
              </a:buClr>
              <a:defRPr/>
            </a:pPr>
            <a:r>
              <a:rPr lang="en-US" sz="1800" kern="0" dirty="0">
                <a:latin typeface="Roboto Mono" panose="020B0604020202020204" charset="0"/>
                <a:ea typeface="Roboto Mono" panose="020B0604020202020204" charset="0"/>
              </a:rPr>
              <a:t>for each successor of state:</a:t>
            </a:r>
          </a:p>
          <a:p>
            <a:pPr marL="857207" lvl="2" indent="-171442" defTabSz="685800" eaLnBrk="1" hangingPunct="1">
              <a:lnSpc>
                <a:spcPct val="80000"/>
              </a:lnSpc>
              <a:spcBef>
                <a:spcPct val="20000"/>
              </a:spcBef>
              <a:buClr>
                <a:schemeClr val="accent2"/>
              </a:buClr>
              <a:defRPr/>
            </a:pPr>
            <a:r>
              <a:rPr lang="en-US" sz="1800" kern="0" dirty="0">
                <a:latin typeface="Roboto Mono" panose="020B0604020202020204" charset="0"/>
                <a:ea typeface="Roboto Mono" panose="020B0604020202020204" charset="0"/>
              </a:rPr>
              <a:t>v = min(v, </a:t>
            </a:r>
            <a:r>
              <a:rPr lang="en-US" sz="1800" kern="0" dirty="0">
                <a:solidFill>
                  <a:srgbClr val="0070C0"/>
                </a:solidFill>
                <a:latin typeface="Roboto Mono" panose="020B0604020202020204" charset="0"/>
                <a:ea typeface="Roboto Mono" panose="020B0604020202020204" charset="0"/>
              </a:rPr>
              <a:t>max-value(successor)</a:t>
            </a:r>
            <a:r>
              <a:rPr lang="en-US" sz="1800" kern="0" dirty="0">
                <a:latin typeface="Roboto Mono" panose="020B0604020202020204" charset="0"/>
                <a:ea typeface="Roboto Mono" panose="020B0604020202020204" charset="0"/>
              </a:rPr>
              <a:t>)</a:t>
            </a:r>
          </a:p>
          <a:p>
            <a:pPr marL="557185" lvl="1" indent="-214303" defTabSz="685800" eaLnBrk="1" hangingPunct="1">
              <a:lnSpc>
                <a:spcPct val="80000"/>
              </a:lnSpc>
              <a:spcBef>
                <a:spcPct val="20000"/>
              </a:spcBef>
              <a:buClr>
                <a:schemeClr val="tx1"/>
              </a:buClr>
              <a:defRPr/>
            </a:pPr>
            <a:r>
              <a:rPr lang="en-US" sz="1800" b="1" kern="0" dirty="0">
                <a:latin typeface="Roboto Mono" panose="020B0604020202020204" charset="0"/>
                <a:ea typeface="Roboto Mono" panose="020B0604020202020204" charset="0"/>
              </a:rPr>
              <a:t>return v</a:t>
            </a:r>
          </a:p>
        </p:txBody>
      </p:sp>
      <p:sp>
        <p:nvSpPr>
          <p:cNvPr id="55" name="Rectangle 54">
            <a:extLst>
              <a:ext uri="{FF2B5EF4-FFF2-40B4-BE49-F238E27FC236}">
                <a16:creationId xmlns:a16="http://schemas.microsoft.com/office/drawing/2014/main" id="{57B21973-64B2-0742-8D01-54B4212A8EE6}"/>
              </a:ext>
            </a:extLst>
          </p:cNvPr>
          <p:cNvSpPr/>
          <p:nvPr/>
        </p:nvSpPr>
        <p:spPr>
          <a:xfrm>
            <a:off x="-353700" y="3653883"/>
            <a:ext cx="5856770" cy="2811394"/>
          </a:xfrm>
          <a:prstGeom prst="rect">
            <a:avLst/>
          </a:prstGeom>
          <a:solidFill>
            <a:schemeClr val="bg1">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AutoShape 6">
            <a:extLst>
              <a:ext uri="{FF2B5EF4-FFF2-40B4-BE49-F238E27FC236}">
                <a16:creationId xmlns:a16="http://schemas.microsoft.com/office/drawing/2014/main" id="{05349203-CB67-5C4A-B0EC-246ED83E1B0A}"/>
              </a:ext>
            </a:extLst>
          </p:cNvPr>
          <p:cNvSpPr>
            <a:spLocks noChangeArrowheads="1"/>
          </p:cNvSpPr>
          <p:nvPr/>
        </p:nvSpPr>
        <p:spPr bwMode="auto">
          <a:xfrm flipV="1">
            <a:off x="3315494" y="2103965"/>
            <a:ext cx="381000" cy="330902"/>
          </a:xfrm>
          <a:prstGeom prst="triangle">
            <a:avLst>
              <a:gd name="adj" fmla="val 50000"/>
            </a:avLst>
          </a:prstGeom>
          <a:solidFill>
            <a:srgbClr val="FF9A99"/>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cxnSp>
        <p:nvCxnSpPr>
          <p:cNvPr id="15" name="AutoShape 7">
            <a:extLst>
              <a:ext uri="{FF2B5EF4-FFF2-40B4-BE49-F238E27FC236}">
                <a16:creationId xmlns:a16="http://schemas.microsoft.com/office/drawing/2014/main" id="{C6C3AF7C-5779-ED49-8CCE-0B7DB7D74164}"/>
              </a:ext>
            </a:extLst>
          </p:cNvPr>
          <p:cNvCxnSpPr>
            <a:cxnSpLocks noChangeShapeType="1"/>
            <a:endCxn id="14" idx="3"/>
          </p:cNvCxnSpPr>
          <p:nvPr/>
        </p:nvCxnSpPr>
        <p:spPr bwMode="auto">
          <a:xfrm flipH="1">
            <a:off x="3505994" y="1496654"/>
            <a:ext cx="2286000" cy="607311"/>
          </a:xfrm>
          <a:prstGeom prst="straightConnector1">
            <a:avLst/>
          </a:prstGeom>
          <a:noFill/>
          <a:ln w="12700">
            <a:solidFill>
              <a:schemeClr val="tx1"/>
            </a:solidFill>
            <a:round/>
            <a:headEnd/>
            <a:tailEnd type="triangle" w="med" len="med"/>
          </a:ln>
        </p:spPr>
      </p:cxnSp>
      <p:sp>
        <p:nvSpPr>
          <p:cNvPr id="16" name="AutoShape 20">
            <a:extLst>
              <a:ext uri="{FF2B5EF4-FFF2-40B4-BE49-F238E27FC236}">
                <a16:creationId xmlns:a16="http://schemas.microsoft.com/office/drawing/2014/main" id="{6C65CC3C-F8B4-774F-9011-5FAFD965A4F2}"/>
              </a:ext>
            </a:extLst>
          </p:cNvPr>
          <p:cNvSpPr>
            <a:spLocks noChangeArrowheads="1"/>
          </p:cNvSpPr>
          <p:nvPr/>
        </p:nvSpPr>
        <p:spPr bwMode="auto">
          <a:xfrm flipV="1">
            <a:off x="5601494" y="2103965"/>
            <a:ext cx="381000" cy="318998"/>
          </a:xfrm>
          <a:prstGeom prst="triangle">
            <a:avLst>
              <a:gd name="adj" fmla="val 50000"/>
            </a:avLst>
          </a:prstGeom>
          <a:solidFill>
            <a:srgbClr val="FF9A99"/>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sp>
        <p:nvSpPr>
          <p:cNvPr id="17" name="AutoShape 26">
            <a:extLst>
              <a:ext uri="{FF2B5EF4-FFF2-40B4-BE49-F238E27FC236}">
                <a16:creationId xmlns:a16="http://schemas.microsoft.com/office/drawing/2014/main" id="{A457A0C3-CD44-6740-8065-68055CB3C4BB}"/>
              </a:ext>
            </a:extLst>
          </p:cNvPr>
          <p:cNvSpPr>
            <a:spLocks noChangeArrowheads="1"/>
          </p:cNvSpPr>
          <p:nvPr/>
        </p:nvSpPr>
        <p:spPr bwMode="auto">
          <a:xfrm flipV="1">
            <a:off x="7887493" y="2103965"/>
            <a:ext cx="381000" cy="330902"/>
          </a:xfrm>
          <a:prstGeom prst="triangle">
            <a:avLst>
              <a:gd name="adj" fmla="val 50000"/>
            </a:avLst>
          </a:prstGeom>
          <a:solidFill>
            <a:srgbClr val="FF9A99"/>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cxnSp>
        <p:nvCxnSpPr>
          <p:cNvPr id="19" name="AutoShape 27">
            <a:extLst>
              <a:ext uri="{FF2B5EF4-FFF2-40B4-BE49-F238E27FC236}">
                <a16:creationId xmlns:a16="http://schemas.microsoft.com/office/drawing/2014/main" id="{C7CC236B-543C-D942-8659-0352BFC5A796}"/>
              </a:ext>
            </a:extLst>
          </p:cNvPr>
          <p:cNvCxnSpPr>
            <a:cxnSpLocks noChangeShapeType="1"/>
          </p:cNvCxnSpPr>
          <p:nvPr/>
        </p:nvCxnSpPr>
        <p:spPr bwMode="auto">
          <a:xfrm>
            <a:off x="5791994" y="1496654"/>
            <a:ext cx="2285999" cy="607311"/>
          </a:xfrm>
          <a:prstGeom prst="straightConnector1">
            <a:avLst/>
          </a:prstGeom>
          <a:noFill/>
          <a:ln w="12700">
            <a:solidFill>
              <a:schemeClr val="tx1"/>
            </a:solidFill>
            <a:round/>
            <a:headEnd/>
            <a:tailEnd type="triangle" w="med" len="med"/>
          </a:ln>
        </p:spPr>
      </p:cxnSp>
      <p:cxnSp>
        <p:nvCxnSpPr>
          <p:cNvPr id="20" name="AutoShape 21">
            <a:extLst>
              <a:ext uri="{FF2B5EF4-FFF2-40B4-BE49-F238E27FC236}">
                <a16:creationId xmlns:a16="http://schemas.microsoft.com/office/drawing/2014/main" id="{D9CEADC8-9233-8445-892F-C26556BA5645}"/>
              </a:ext>
            </a:extLst>
          </p:cNvPr>
          <p:cNvCxnSpPr>
            <a:cxnSpLocks noChangeShapeType="1"/>
          </p:cNvCxnSpPr>
          <p:nvPr/>
        </p:nvCxnSpPr>
        <p:spPr bwMode="auto">
          <a:xfrm>
            <a:off x="5791994" y="1496654"/>
            <a:ext cx="0" cy="607311"/>
          </a:xfrm>
          <a:prstGeom prst="straightConnector1">
            <a:avLst/>
          </a:prstGeom>
          <a:noFill/>
          <a:ln w="12700">
            <a:solidFill>
              <a:schemeClr val="tx1"/>
            </a:solidFill>
            <a:round/>
            <a:headEnd/>
            <a:tailEnd type="triangle" w="med" len="med"/>
          </a:ln>
        </p:spPr>
      </p:cxnSp>
      <p:cxnSp>
        <p:nvCxnSpPr>
          <p:cNvPr id="22" name="AutoShape 17">
            <a:extLst>
              <a:ext uri="{FF2B5EF4-FFF2-40B4-BE49-F238E27FC236}">
                <a16:creationId xmlns:a16="http://schemas.microsoft.com/office/drawing/2014/main" id="{3905C521-00EC-7547-A286-2F50E926FA6E}"/>
              </a:ext>
            </a:extLst>
          </p:cNvPr>
          <p:cNvCxnSpPr>
            <a:cxnSpLocks noChangeShapeType="1"/>
          </p:cNvCxnSpPr>
          <p:nvPr/>
        </p:nvCxnSpPr>
        <p:spPr bwMode="auto">
          <a:xfrm>
            <a:off x="3505994" y="2434867"/>
            <a:ext cx="761999" cy="616743"/>
          </a:xfrm>
          <a:prstGeom prst="straightConnector1">
            <a:avLst/>
          </a:prstGeom>
          <a:noFill/>
          <a:ln w="12700">
            <a:solidFill>
              <a:schemeClr val="tx1"/>
            </a:solidFill>
            <a:round/>
            <a:headEnd/>
            <a:tailEnd type="triangle" w="med" len="med"/>
          </a:ln>
        </p:spPr>
      </p:cxnSp>
      <p:cxnSp>
        <p:nvCxnSpPr>
          <p:cNvPr id="23" name="AutoShape 9">
            <a:extLst>
              <a:ext uri="{FF2B5EF4-FFF2-40B4-BE49-F238E27FC236}">
                <a16:creationId xmlns:a16="http://schemas.microsoft.com/office/drawing/2014/main" id="{2406BD59-3DEA-714A-9355-A9254C7411CB}"/>
              </a:ext>
            </a:extLst>
          </p:cNvPr>
          <p:cNvCxnSpPr>
            <a:cxnSpLocks noChangeShapeType="1"/>
          </p:cNvCxnSpPr>
          <p:nvPr/>
        </p:nvCxnSpPr>
        <p:spPr bwMode="auto">
          <a:xfrm flipH="1">
            <a:off x="2743996" y="2434867"/>
            <a:ext cx="761998" cy="616746"/>
          </a:xfrm>
          <a:prstGeom prst="straightConnector1">
            <a:avLst/>
          </a:prstGeom>
          <a:noFill/>
          <a:ln w="12700">
            <a:solidFill>
              <a:schemeClr val="tx1"/>
            </a:solidFill>
            <a:round/>
            <a:headEnd/>
            <a:tailEnd type="triangle" w="med" len="med"/>
          </a:ln>
        </p:spPr>
      </p:cxnSp>
      <p:sp>
        <p:nvSpPr>
          <p:cNvPr id="24" name="Rectangle 7">
            <a:extLst>
              <a:ext uri="{FF2B5EF4-FFF2-40B4-BE49-F238E27FC236}">
                <a16:creationId xmlns:a16="http://schemas.microsoft.com/office/drawing/2014/main" id="{DC90F633-5E86-2D46-BEA4-7F279854AC24}"/>
              </a:ext>
            </a:extLst>
          </p:cNvPr>
          <p:cNvSpPr>
            <a:spLocks noChangeArrowheads="1"/>
          </p:cNvSpPr>
          <p:nvPr/>
        </p:nvSpPr>
        <p:spPr bwMode="auto">
          <a:xfrm>
            <a:off x="3313909" y="3101711"/>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8</a:t>
            </a:r>
          </a:p>
        </p:txBody>
      </p:sp>
      <p:sp>
        <p:nvSpPr>
          <p:cNvPr id="25" name="Rectangle 7">
            <a:extLst>
              <a:ext uri="{FF2B5EF4-FFF2-40B4-BE49-F238E27FC236}">
                <a16:creationId xmlns:a16="http://schemas.microsoft.com/office/drawing/2014/main" id="{4A8D2FD8-AAAE-8941-98D1-3B5D3C53449B}"/>
              </a:ext>
            </a:extLst>
          </p:cNvPr>
          <p:cNvSpPr>
            <a:spLocks noChangeArrowheads="1"/>
          </p:cNvSpPr>
          <p:nvPr/>
        </p:nvSpPr>
        <p:spPr bwMode="auto">
          <a:xfrm>
            <a:off x="4075909" y="3101711"/>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12</a:t>
            </a:r>
          </a:p>
        </p:txBody>
      </p:sp>
      <p:sp>
        <p:nvSpPr>
          <p:cNvPr id="26" name="Rectangle 7">
            <a:extLst>
              <a:ext uri="{FF2B5EF4-FFF2-40B4-BE49-F238E27FC236}">
                <a16:creationId xmlns:a16="http://schemas.microsoft.com/office/drawing/2014/main" id="{8CFEC7EC-3381-6B42-B374-924BB123DD9D}"/>
              </a:ext>
            </a:extLst>
          </p:cNvPr>
          <p:cNvSpPr>
            <a:spLocks noChangeArrowheads="1"/>
          </p:cNvSpPr>
          <p:nvPr/>
        </p:nvSpPr>
        <p:spPr bwMode="auto">
          <a:xfrm>
            <a:off x="2551909" y="3101711"/>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3</a:t>
            </a:r>
          </a:p>
        </p:txBody>
      </p:sp>
      <p:cxnSp>
        <p:nvCxnSpPr>
          <p:cNvPr id="27" name="AutoShape 13">
            <a:extLst>
              <a:ext uri="{FF2B5EF4-FFF2-40B4-BE49-F238E27FC236}">
                <a16:creationId xmlns:a16="http://schemas.microsoft.com/office/drawing/2014/main" id="{D84C5290-A15F-FD48-A9DF-48DCD9312DA2}"/>
              </a:ext>
            </a:extLst>
          </p:cNvPr>
          <p:cNvCxnSpPr>
            <a:cxnSpLocks noChangeShapeType="1"/>
          </p:cNvCxnSpPr>
          <p:nvPr/>
        </p:nvCxnSpPr>
        <p:spPr bwMode="auto">
          <a:xfrm>
            <a:off x="3505994" y="2434867"/>
            <a:ext cx="1" cy="604837"/>
          </a:xfrm>
          <a:prstGeom prst="straightConnector1">
            <a:avLst/>
          </a:prstGeom>
          <a:noFill/>
          <a:ln w="12700">
            <a:solidFill>
              <a:schemeClr val="tx1"/>
            </a:solidFill>
            <a:round/>
            <a:headEnd/>
            <a:tailEnd type="triangle" w="med" len="med"/>
          </a:ln>
        </p:spPr>
      </p:cxnSp>
      <p:sp>
        <p:nvSpPr>
          <p:cNvPr id="2" name="Rectangle 1">
            <a:extLst>
              <a:ext uri="{FF2B5EF4-FFF2-40B4-BE49-F238E27FC236}">
                <a16:creationId xmlns:a16="http://schemas.microsoft.com/office/drawing/2014/main" id="{017492CB-DE08-9D44-903D-AFBF313FB495}"/>
              </a:ext>
            </a:extLst>
          </p:cNvPr>
          <p:cNvSpPr/>
          <p:nvPr/>
        </p:nvSpPr>
        <p:spPr>
          <a:xfrm>
            <a:off x="2932986" y="2076992"/>
            <a:ext cx="287258" cy="307777"/>
          </a:xfrm>
          <a:prstGeom prst="rect">
            <a:avLst/>
          </a:prstGeom>
        </p:spPr>
        <p:txBody>
          <a:bodyPr wrap="none">
            <a:spAutoFit/>
          </a:bodyPr>
          <a:lstStyle/>
          <a:p>
            <a:pPr algn="ctr"/>
            <a:r>
              <a:rPr lang="en-US" dirty="0">
                <a:latin typeface="Open Sans" panose="020B0604020202020204" charset="0"/>
                <a:ea typeface="Open Sans" panose="020B0604020202020204" charset="0"/>
                <a:cs typeface="Open Sans" panose="020B0604020202020204" charset="0"/>
              </a:rPr>
              <a:t>3</a:t>
            </a:r>
          </a:p>
        </p:txBody>
      </p:sp>
      <p:sp>
        <p:nvSpPr>
          <p:cNvPr id="28" name="Rectangle 27">
            <a:extLst>
              <a:ext uri="{FF2B5EF4-FFF2-40B4-BE49-F238E27FC236}">
                <a16:creationId xmlns:a16="http://schemas.microsoft.com/office/drawing/2014/main" id="{8F79DF5E-42C8-D943-9296-920EFA174DA8}"/>
              </a:ext>
            </a:extLst>
          </p:cNvPr>
          <p:cNvSpPr/>
          <p:nvPr/>
        </p:nvSpPr>
        <p:spPr>
          <a:xfrm>
            <a:off x="5314236" y="1137177"/>
            <a:ext cx="287258" cy="307777"/>
          </a:xfrm>
          <a:prstGeom prst="rect">
            <a:avLst/>
          </a:prstGeom>
        </p:spPr>
        <p:txBody>
          <a:bodyPr wrap="none">
            <a:spAutoFit/>
          </a:bodyPr>
          <a:lstStyle/>
          <a:p>
            <a:pPr algn="ctr"/>
            <a:r>
              <a:rPr lang="en-US" dirty="0">
                <a:latin typeface="Open Sans" panose="020B0604020202020204" charset="0"/>
                <a:ea typeface="Open Sans" panose="020B0604020202020204" charset="0"/>
                <a:cs typeface="Open Sans" panose="020B0604020202020204" charset="0"/>
              </a:rPr>
              <a:t>3</a:t>
            </a:r>
          </a:p>
        </p:txBody>
      </p:sp>
      <p:cxnSp>
        <p:nvCxnSpPr>
          <p:cNvPr id="30" name="AutoShape 17">
            <a:extLst>
              <a:ext uri="{FF2B5EF4-FFF2-40B4-BE49-F238E27FC236}">
                <a16:creationId xmlns:a16="http://schemas.microsoft.com/office/drawing/2014/main" id="{FD64EC14-5D6B-E542-9094-49F4B12E8EAB}"/>
              </a:ext>
            </a:extLst>
          </p:cNvPr>
          <p:cNvCxnSpPr>
            <a:cxnSpLocks noChangeShapeType="1"/>
          </p:cNvCxnSpPr>
          <p:nvPr/>
        </p:nvCxnSpPr>
        <p:spPr bwMode="auto">
          <a:xfrm>
            <a:off x="5791987" y="2446021"/>
            <a:ext cx="761999" cy="616743"/>
          </a:xfrm>
          <a:prstGeom prst="straightConnector1">
            <a:avLst/>
          </a:prstGeom>
          <a:noFill/>
          <a:ln w="12700">
            <a:solidFill>
              <a:schemeClr val="tx1"/>
            </a:solidFill>
            <a:round/>
            <a:headEnd/>
            <a:tailEnd type="triangle" w="med" len="med"/>
          </a:ln>
        </p:spPr>
      </p:cxnSp>
      <p:cxnSp>
        <p:nvCxnSpPr>
          <p:cNvPr id="31" name="AutoShape 9">
            <a:extLst>
              <a:ext uri="{FF2B5EF4-FFF2-40B4-BE49-F238E27FC236}">
                <a16:creationId xmlns:a16="http://schemas.microsoft.com/office/drawing/2014/main" id="{58063A8E-CAC7-444E-A6B4-B8F666F47522}"/>
              </a:ext>
            </a:extLst>
          </p:cNvPr>
          <p:cNvCxnSpPr>
            <a:cxnSpLocks noChangeShapeType="1"/>
          </p:cNvCxnSpPr>
          <p:nvPr/>
        </p:nvCxnSpPr>
        <p:spPr bwMode="auto">
          <a:xfrm flipH="1">
            <a:off x="5029989" y="2446021"/>
            <a:ext cx="761998" cy="616746"/>
          </a:xfrm>
          <a:prstGeom prst="straightConnector1">
            <a:avLst/>
          </a:prstGeom>
          <a:noFill/>
          <a:ln w="12700">
            <a:solidFill>
              <a:schemeClr val="tx1"/>
            </a:solidFill>
            <a:round/>
            <a:headEnd/>
            <a:tailEnd type="triangle" w="med" len="med"/>
          </a:ln>
        </p:spPr>
      </p:cxnSp>
      <p:sp>
        <p:nvSpPr>
          <p:cNvPr id="32" name="Rectangle 7">
            <a:extLst>
              <a:ext uri="{FF2B5EF4-FFF2-40B4-BE49-F238E27FC236}">
                <a16:creationId xmlns:a16="http://schemas.microsoft.com/office/drawing/2014/main" id="{3F2AFCAB-E24A-C24D-81CC-632B8C607D60}"/>
              </a:ext>
            </a:extLst>
          </p:cNvPr>
          <p:cNvSpPr>
            <a:spLocks noChangeArrowheads="1"/>
          </p:cNvSpPr>
          <p:nvPr/>
        </p:nvSpPr>
        <p:spPr bwMode="auto">
          <a:xfrm>
            <a:off x="5599902" y="3112865"/>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4</a:t>
            </a:r>
          </a:p>
        </p:txBody>
      </p:sp>
      <p:sp>
        <p:nvSpPr>
          <p:cNvPr id="33" name="Rectangle 7">
            <a:extLst>
              <a:ext uri="{FF2B5EF4-FFF2-40B4-BE49-F238E27FC236}">
                <a16:creationId xmlns:a16="http://schemas.microsoft.com/office/drawing/2014/main" id="{3F5A2AC6-92B6-9646-9701-0CB78E2A0664}"/>
              </a:ext>
            </a:extLst>
          </p:cNvPr>
          <p:cNvSpPr>
            <a:spLocks noChangeArrowheads="1"/>
          </p:cNvSpPr>
          <p:nvPr/>
        </p:nvSpPr>
        <p:spPr bwMode="auto">
          <a:xfrm>
            <a:off x="6361902" y="3112865"/>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6</a:t>
            </a:r>
          </a:p>
        </p:txBody>
      </p:sp>
      <p:sp>
        <p:nvSpPr>
          <p:cNvPr id="35" name="Rectangle 7">
            <a:extLst>
              <a:ext uri="{FF2B5EF4-FFF2-40B4-BE49-F238E27FC236}">
                <a16:creationId xmlns:a16="http://schemas.microsoft.com/office/drawing/2014/main" id="{2240DC77-1B6F-DC42-BDB7-A9C274EAEB97}"/>
              </a:ext>
            </a:extLst>
          </p:cNvPr>
          <p:cNvSpPr>
            <a:spLocks noChangeArrowheads="1"/>
          </p:cNvSpPr>
          <p:nvPr/>
        </p:nvSpPr>
        <p:spPr bwMode="auto">
          <a:xfrm>
            <a:off x="4837902" y="3112865"/>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2</a:t>
            </a:r>
          </a:p>
        </p:txBody>
      </p:sp>
      <p:cxnSp>
        <p:nvCxnSpPr>
          <p:cNvPr id="36" name="AutoShape 13">
            <a:extLst>
              <a:ext uri="{FF2B5EF4-FFF2-40B4-BE49-F238E27FC236}">
                <a16:creationId xmlns:a16="http://schemas.microsoft.com/office/drawing/2014/main" id="{079C1C4B-0596-2F4E-A2D9-68BC53160ABF}"/>
              </a:ext>
            </a:extLst>
          </p:cNvPr>
          <p:cNvCxnSpPr>
            <a:cxnSpLocks noChangeShapeType="1"/>
          </p:cNvCxnSpPr>
          <p:nvPr/>
        </p:nvCxnSpPr>
        <p:spPr bwMode="auto">
          <a:xfrm>
            <a:off x="5791987" y="2446021"/>
            <a:ext cx="1" cy="604837"/>
          </a:xfrm>
          <a:prstGeom prst="straightConnector1">
            <a:avLst/>
          </a:prstGeom>
          <a:noFill/>
          <a:ln w="12700">
            <a:solidFill>
              <a:schemeClr val="tx1"/>
            </a:solidFill>
            <a:round/>
            <a:headEnd/>
            <a:tailEnd type="triangle" w="med" len="med"/>
          </a:ln>
        </p:spPr>
      </p:cxnSp>
      <p:sp>
        <p:nvSpPr>
          <p:cNvPr id="3" name="Rectangle 2">
            <a:extLst>
              <a:ext uri="{FF2B5EF4-FFF2-40B4-BE49-F238E27FC236}">
                <a16:creationId xmlns:a16="http://schemas.microsoft.com/office/drawing/2014/main" id="{899ACAE2-F929-7448-A38F-14468F5203FF}"/>
              </a:ext>
            </a:extLst>
          </p:cNvPr>
          <p:cNvSpPr/>
          <p:nvPr/>
        </p:nvSpPr>
        <p:spPr>
          <a:xfrm>
            <a:off x="5312644" y="2076992"/>
            <a:ext cx="287258" cy="307777"/>
          </a:xfrm>
          <a:prstGeom prst="rect">
            <a:avLst/>
          </a:prstGeom>
        </p:spPr>
        <p:txBody>
          <a:bodyPr wrap="none">
            <a:spAutoFit/>
          </a:bodyPr>
          <a:lstStyle/>
          <a:p>
            <a:r>
              <a:rPr lang="en-US" b="1" dirty="0">
                <a:latin typeface="Open Sans" panose="020B0604020202020204" charset="0"/>
                <a:ea typeface="Open Sans" panose="020B0604020202020204" charset="0"/>
                <a:cs typeface="Open Sans" panose="020B0604020202020204" charset="0"/>
              </a:rPr>
              <a:t>2</a:t>
            </a:r>
            <a:endParaRPr lang="en-US" b="1" dirty="0"/>
          </a:p>
        </p:txBody>
      </p:sp>
    </p:spTree>
    <p:extLst>
      <p:ext uri="{BB962C8B-B14F-4D97-AF65-F5344CB8AC3E}">
        <p14:creationId xmlns:p14="http://schemas.microsoft.com/office/powerpoint/2010/main" val="404150832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72" name="Rounded Rectangle 58">
            <a:extLst>
              <a:ext uri="{FF2B5EF4-FFF2-40B4-BE49-F238E27FC236}">
                <a16:creationId xmlns:a16="http://schemas.microsoft.com/office/drawing/2014/main" id="{EF1F8FB1-77A7-470B-8369-70912ABFE2F7}"/>
              </a:ext>
            </a:extLst>
          </p:cNvPr>
          <p:cNvSpPr/>
          <p:nvPr/>
        </p:nvSpPr>
        <p:spPr>
          <a:xfrm>
            <a:off x="226219" y="3683366"/>
            <a:ext cx="5262559" cy="2187826"/>
          </a:xfrm>
          <a:prstGeom prst="roundRect">
            <a:avLst/>
          </a:prstGeom>
          <a:solidFill>
            <a:srgbClr val="0066CC">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16" name="Content Placeholder 2">
            <a:extLst>
              <a:ext uri="{FF2B5EF4-FFF2-40B4-BE49-F238E27FC236}">
                <a16:creationId xmlns:a16="http://schemas.microsoft.com/office/drawing/2014/main" id="{1A0EBC81-D24D-B942-AB58-A4FD3979981F}"/>
              </a:ext>
            </a:extLst>
          </p:cNvPr>
          <p:cNvSpPr txBox="1">
            <a:spLocks/>
          </p:cNvSpPr>
          <p:nvPr/>
        </p:nvSpPr>
        <p:spPr bwMode="auto">
          <a:xfrm>
            <a:off x="226219" y="3653883"/>
            <a:ext cx="5262559" cy="2247425"/>
          </a:xfrm>
          <a:prstGeom prst="rect">
            <a:avLst/>
          </a:prstGeom>
          <a:noFill/>
          <a:ln w="9525">
            <a:noFill/>
            <a:miter lim="800000"/>
            <a:headEnd/>
            <a:tailEnd/>
          </a:ln>
        </p:spPr>
        <p:txBody>
          <a:bodyPr vert="horz" wrap="square" lIns="68577" tIns="34289" rIns="68577" bIns="34289" numCol="1" anchor="t" anchorCtr="0" compatLnSpc="1">
            <a:prstTxWarp prst="textNoShape">
              <a:avLst/>
            </a:prstTxWarp>
          </a:bodyPr>
          <a:lstStyle/>
          <a:p>
            <a:pPr marL="257162" indent="-257162" defTabSz="685800" eaLnBrk="1" hangingPunct="1">
              <a:lnSpc>
                <a:spcPct val="80000"/>
              </a:lnSpc>
              <a:spcBef>
                <a:spcPts val="900"/>
              </a:spcBef>
              <a:buClr>
                <a:schemeClr val="accent2"/>
              </a:buClr>
              <a:defRPr/>
            </a:pPr>
            <a:endParaRPr lang="en-US" sz="825" kern="0" dirty="0">
              <a:solidFill>
                <a:srgbClr val="00B0F0"/>
              </a:solidFill>
              <a:latin typeface="Roboto Mono" panose="020B0604020202020204" charset="0"/>
              <a:ea typeface="Roboto Mono" panose="020B0604020202020204" charset="0"/>
              <a:cs typeface="+mn-cs"/>
            </a:endParaRPr>
          </a:p>
          <a:p>
            <a:pPr marL="257162" indent="-257162" defTabSz="685800" eaLnBrk="1" hangingPunct="1">
              <a:lnSpc>
                <a:spcPct val="80000"/>
              </a:lnSpc>
              <a:spcBef>
                <a:spcPts val="900"/>
              </a:spcBef>
              <a:buClr>
                <a:schemeClr val="accent2"/>
              </a:buClr>
              <a:defRPr/>
            </a:pPr>
            <a:r>
              <a:rPr lang="en-US" sz="1800" kern="0" dirty="0">
                <a:solidFill>
                  <a:srgbClr val="0070C0"/>
                </a:solidFill>
                <a:latin typeface="Roboto Mono" panose="020B0604020202020204" charset="0"/>
                <a:ea typeface="Roboto Mono" panose="020B0604020202020204" charset="0"/>
                <a:cs typeface="+mn-cs"/>
              </a:rPr>
              <a:t>def max-value(state):</a:t>
            </a:r>
          </a:p>
          <a:p>
            <a:pPr marL="557185" lvl="1" indent="-214303" defTabSz="685800" eaLnBrk="1" hangingPunct="1">
              <a:lnSpc>
                <a:spcPct val="80000"/>
              </a:lnSpc>
              <a:spcBef>
                <a:spcPct val="20000"/>
              </a:spcBef>
              <a:buClr>
                <a:schemeClr val="tx1"/>
              </a:buClr>
              <a:defRPr/>
            </a:pPr>
            <a:r>
              <a:rPr lang="en-US" sz="1800" dirty="0">
                <a:latin typeface="Roboto Mono" panose="020B0604020202020204" charset="0"/>
                <a:ea typeface="Roboto Mono" panose="020B0604020202020204" charset="0"/>
              </a:rPr>
              <a:t>i</a:t>
            </a:r>
            <a:r>
              <a:rPr lang="en-US" sz="1800" kern="0" dirty="0">
                <a:latin typeface="Roboto Mono" panose="020B0604020202020204" charset="0"/>
                <a:ea typeface="Roboto Mono" panose="020B0604020202020204" charset="0"/>
              </a:rPr>
              <a:t>f the state is a terminal state:</a:t>
            </a:r>
          </a:p>
          <a:p>
            <a:pPr marL="557185" lvl="1" indent="-214303" defTabSz="685800" eaLnBrk="1" hangingPunct="1">
              <a:lnSpc>
                <a:spcPct val="80000"/>
              </a:lnSpc>
              <a:spcBef>
                <a:spcPct val="20000"/>
              </a:spcBef>
              <a:buClr>
                <a:schemeClr val="tx1"/>
              </a:buClr>
              <a:defRPr/>
            </a:pPr>
            <a:r>
              <a:rPr lang="en-US" sz="1800" dirty="0">
                <a:latin typeface="Roboto Mono" panose="020B0604020202020204" charset="0"/>
                <a:ea typeface="Roboto Mono" panose="020B0604020202020204" charset="0"/>
              </a:rPr>
              <a:t>		 return the state’s utility</a:t>
            </a:r>
            <a:endParaRPr lang="en-US" sz="1800" kern="0" dirty="0">
              <a:latin typeface="Roboto Mono" panose="020B0604020202020204" charset="0"/>
              <a:ea typeface="Roboto Mono" panose="020B0604020202020204" charset="0"/>
            </a:endParaRPr>
          </a:p>
          <a:p>
            <a:pPr marL="557185" lvl="1" indent="-214303" defTabSz="685800" eaLnBrk="1" hangingPunct="1">
              <a:lnSpc>
                <a:spcPct val="80000"/>
              </a:lnSpc>
              <a:spcBef>
                <a:spcPct val="20000"/>
              </a:spcBef>
              <a:buClr>
                <a:schemeClr val="tx1"/>
              </a:buClr>
              <a:defRPr/>
            </a:pPr>
            <a:r>
              <a:rPr lang="en-US" sz="1800" kern="0" dirty="0">
                <a:latin typeface="Roboto Mono" panose="020B0604020202020204" charset="0"/>
                <a:ea typeface="Roboto Mono" panose="020B0604020202020204" charset="0"/>
              </a:rPr>
              <a:t>initialize v = </a:t>
            </a:r>
            <a:r>
              <a:rPr lang="en-US" sz="1800" kern="0" dirty="0">
                <a:latin typeface="Roboto Mono" panose="020B0604020202020204" charset="0"/>
                <a:ea typeface="Roboto Mono" panose="020B0604020202020204" charset="0"/>
                <a:cs typeface="Times New Roman" pitchFamily="18" charset="0"/>
              </a:rPr>
              <a:t>-∞</a:t>
            </a:r>
          </a:p>
          <a:p>
            <a:pPr marL="557185" lvl="1" indent="-214303" defTabSz="685800" eaLnBrk="1" hangingPunct="1">
              <a:lnSpc>
                <a:spcPct val="80000"/>
              </a:lnSpc>
              <a:spcBef>
                <a:spcPct val="20000"/>
              </a:spcBef>
              <a:buClr>
                <a:schemeClr val="tx1"/>
              </a:buClr>
              <a:defRPr/>
            </a:pPr>
            <a:r>
              <a:rPr lang="en-US" sz="1800" kern="0" dirty="0">
                <a:latin typeface="Roboto Mono" panose="020B0604020202020204" charset="0"/>
                <a:ea typeface="Roboto Mono" panose="020B0604020202020204" charset="0"/>
              </a:rPr>
              <a:t>for each successor of state:</a:t>
            </a:r>
          </a:p>
          <a:p>
            <a:pPr marL="857207" lvl="2" indent="-171442" defTabSz="685800" eaLnBrk="1" hangingPunct="1">
              <a:lnSpc>
                <a:spcPct val="80000"/>
              </a:lnSpc>
              <a:spcBef>
                <a:spcPct val="20000"/>
              </a:spcBef>
              <a:buClr>
                <a:schemeClr val="accent2"/>
              </a:buClr>
              <a:defRPr/>
            </a:pPr>
            <a:r>
              <a:rPr lang="en-US" sz="1800" b="1" kern="0" dirty="0">
                <a:latin typeface="Roboto Mono" panose="020B0604020202020204" charset="0"/>
                <a:ea typeface="Roboto Mono" panose="020B0604020202020204" charset="0"/>
              </a:rPr>
              <a:t>v = max(v, </a:t>
            </a:r>
            <a:r>
              <a:rPr lang="en-US" sz="1800" b="1" kern="0" dirty="0">
                <a:solidFill>
                  <a:srgbClr val="C00000"/>
                </a:solidFill>
                <a:latin typeface="Roboto Mono" panose="020B0604020202020204" charset="0"/>
                <a:ea typeface="Roboto Mono" panose="020B0604020202020204" charset="0"/>
              </a:rPr>
              <a:t>min-value(successor)</a:t>
            </a:r>
            <a:r>
              <a:rPr lang="en-US" sz="1800" b="1" kern="0" dirty="0">
                <a:latin typeface="Roboto Mono" panose="020B0604020202020204" charset="0"/>
                <a:ea typeface="Roboto Mono" panose="020B0604020202020204" charset="0"/>
              </a:rPr>
              <a:t>)</a:t>
            </a:r>
          </a:p>
          <a:p>
            <a:pPr marL="557185" lvl="1" indent="-214303" defTabSz="685800" eaLnBrk="1" hangingPunct="1">
              <a:lnSpc>
                <a:spcPct val="80000"/>
              </a:lnSpc>
              <a:spcBef>
                <a:spcPct val="20000"/>
              </a:spcBef>
              <a:buClr>
                <a:schemeClr val="tx1"/>
              </a:buClr>
              <a:defRPr/>
            </a:pPr>
            <a:r>
              <a:rPr lang="en-US" sz="1800" kern="0" dirty="0">
                <a:latin typeface="Roboto Mono" panose="020B0604020202020204" charset="0"/>
                <a:ea typeface="Roboto Mono" panose="020B0604020202020204" charset="0"/>
              </a:rPr>
              <a:t>return v</a:t>
            </a:r>
          </a:p>
        </p:txBody>
      </p:sp>
      <p:sp>
        <p:nvSpPr>
          <p:cNvPr id="63" name="Google Shape;63;p2"/>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dirty="0">
                <a:sym typeface="Symbol" pitchFamily="18" charset="2"/>
              </a:rPr>
              <a:t>Minimax Example</a:t>
            </a:r>
            <a:endParaRPr sz="3400" b="1" dirty="0">
              <a:solidFill>
                <a:srgbClr val="370661"/>
              </a:solidFill>
              <a:latin typeface="Open Sans"/>
              <a:ea typeface="Open Sans"/>
              <a:cs typeface="Open Sans"/>
              <a:sym typeface="Open Sans"/>
            </a:endParaRPr>
          </a:p>
        </p:txBody>
      </p:sp>
      <p:sp>
        <p:nvSpPr>
          <p:cNvPr id="34" name="AutoShape 4">
            <a:extLst>
              <a:ext uri="{FF2B5EF4-FFF2-40B4-BE49-F238E27FC236}">
                <a16:creationId xmlns:a16="http://schemas.microsoft.com/office/drawing/2014/main" id="{E736D7FF-BD34-4A88-84A3-1D8F37182FDE}"/>
              </a:ext>
            </a:extLst>
          </p:cNvPr>
          <p:cNvSpPr>
            <a:spLocks noChangeArrowheads="1"/>
          </p:cNvSpPr>
          <p:nvPr/>
        </p:nvSpPr>
        <p:spPr bwMode="auto">
          <a:xfrm>
            <a:off x="5601494" y="1137177"/>
            <a:ext cx="381000" cy="359477"/>
          </a:xfrm>
          <a:prstGeom prst="triangle">
            <a:avLst>
              <a:gd name="adj" fmla="val 50000"/>
            </a:avLst>
          </a:prstGeom>
          <a:solidFill>
            <a:srgbClr val="CCECFF"/>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sp>
        <p:nvSpPr>
          <p:cNvPr id="74" name="Left-Right Arrow 62">
            <a:extLst>
              <a:ext uri="{FF2B5EF4-FFF2-40B4-BE49-F238E27FC236}">
                <a16:creationId xmlns:a16="http://schemas.microsoft.com/office/drawing/2014/main" id="{8162E336-5288-4360-8E22-242E50D27588}"/>
              </a:ext>
            </a:extLst>
          </p:cNvPr>
          <p:cNvSpPr/>
          <p:nvPr/>
        </p:nvSpPr>
        <p:spPr>
          <a:xfrm>
            <a:off x="5503070" y="4337488"/>
            <a:ext cx="742950" cy="514350"/>
          </a:xfrm>
          <a:prstGeom prst="leftRightArrow">
            <a:avLst/>
          </a:prstGeom>
          <a:solidFill>
            <a:srgbClr val="BD92D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75" name="Picture 74" descr="TP_tmp.png">
            <a:extLst>
              <a:ext uri="{FF2B5EF4-FFF2-40B4-BE49-F238E27FC236}">
                <a16:creationId xmlns:a16="http://schemas.microsoft.com/office/drawing/2014/main" id="{38160B1A-2555-4CA1-A742-52F596673E60}"/>
              </a:ext>
            </a:extLst>
          </p:cNvPr>
          <p:cNvPicPr>
            <a:picLocks noChangeAspect="1"/>
          </p:cNvPicPr>
          <p:nvPr>
            <p:custDataLst>
              <p:tags r:id="rId1"/>
            </p:custDataLst>
          </p:nvPr>
        </p:nvPicPr>
        <p:blipFill>
          <a:blip r:embed="rId5" cstate="print"/>
          <a:stretch>
            <a:fillRect/>
          </a:stretch>
        </p:blipFill>
        <p:spPr bwMode="auto">
          <a:xfrm>
            <a:off x="1315244" y="5924915"/>
            <a:ext cx="3143249" cy="491900"/>
          </a:xfrm>
          <a:prstGeom prst="rect">
            <a:avLst/>
          </a:prstGeom>
          <a:noFill/>
          <a:ln/>
          <a:effectLst/>
        </p:spPr>
      </p:pic>
      <p:pic>
        <p:nvPicPr>
          <p:cNvPr id="76" name="Picture 75" descr="TP_tmp.png">
            <a:extLst>
              <a:ext uri="{FF2B5EF4-FFF2-40B4-BE49-F238E27FC236}">
                <a16:creationId xmlns:a16="http://schemas.microsoft.com/office/drawing/2014/main" id="{A30B546D-18AD-4561-86FC-06C44687E357}"/>
              </a:ext>
            </a:extLst>
          </p:cNvPr>
          <p:cNvPicPr>
            <a:picLocks noChangeAspect="1"/>
          </p:cNvPicPr>
          <p:nvPr>
            <p:custDataLst>
              <p:tags r:id="rId2"/>
            </p:custDataLst>
          </p:nvPr>
        </p:nvPicPr>
        <p:blipFill>
          <a:blip r:embed="rId6" cstate="print"/>
          <a:stretch>
            <a:fillRect/>
          </a:stretch>
        </p:blipFill>
        <p:spPr bwMode="auto">
          <a:xfrm>
            <a:off x="7458867" y="5924915"/>
            <a:ext cx="3143251" cy="491900"/>
          </a:xfrm>
          <a:prstGeom prst="rect">
            <a:avLst/>
          </a:prstGeom>
          <a:noFill/>
          <a:ln/>
          <a:effectLst/>
        </p:spPr>
      </p:pic>
      <p:sp>
        <p:nvSpPr>
          <p:cNvPr id="18" name="TextBox 17">
            <a:extLst>
              <a:ext uri="{FF2B5EF4-FFF2-40B4-BE49-F238E27FC236}">
                <a16:creationId xmlns:a16="http://schemas.microsoft.com/office/drawing/2014/main" id="{97FA6B95-38DB-164F-A3BB-D53340EB840C}"/>
              </a:ext>
            </a:extLst>
          </p:cNvPr>
          <p:cNvSpPr txBox="1"/>
          <p:nvPr/>
        </p:nvSpPr>
        <p:spPr>
          <a:xfrm>
            <a:off x="6162805" y="1590805"/>
            <a:ext cx="184731" cy="307777"/>
          </a:xfrm>
          <a:prstGeom prst="rect">
            <a:avLst/>
          </a:prstGeom>
          <a:noFill/>
        </p:spPr>
        <p:txBody>
          <a:bodyPr wrap="none" rtlCol="0">
            <a:spAutoFit/>
          </a:bodyPr>
          <a:lstStyle/>
          <a:p>
            <a:endParaRPr lang="en-US" dirty="0"/>
          </a:p>
        </p:txBody>
      </p:sp>
      <p:sp>
        <p:nvSpPr>
          <p:cNvPr id="117" name="Rounded Rectangle 59">
            <a:extLst>
              <a:ext uri="{FF2B5EF4-FFF2-40B4-BE49-F238E27FC236}">
                <a16:creationId xmlns:a16="http://schemas.microsoft.com/office/drawing/2014/main" id="{D1FC192F-F2B3-DB4F-AA60-EB20B2A00134}"/>
              </a:ext>
            </a:extLst>
          </p:cNvPr>
          <p:cNvSpPr/>
          <p:nvPr/>
        </p:nvSpPr>
        <p:spPr>
          <a:xfrm>
            <a:off x="6260312" y="3693618"/>
            <a:ext cx="5262561" cy="2169928"/>
          </a:xfrm>
          <a:prstGeom prst="roundRect">
            <a:avLst/>
          </a:prstGeom>
          <a:solidFill>
            <a:srgbClr val="F6D7D9"/>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18" name="Content Placeholder 2">
            <a:extLst>
              <a:ext uri="{FF2B5EF4-FFF2-40B4-BE49-F238E27FC236}">
                <a16:creationId xmlns:a16="http://schemas.microsoft.com/office/drawing/2014/main" id="{0E2FAB55-9DBB-204F-8914-720EA7BBC647}"/>
              </a:ext>
            </a:extLst>
          </p:cNvPr>
          <p:cNvSpPr txBox="1">
            <a:spLocks/>
          </p:cNvSpPr>
          <p:nvPr/>
        </p:nvSpPr>
        <p:spPr bwMode="auto">
          <a:xfrm>
            <a:off x="6317463" y="3896818"/>
            <a:ext cx="5205410" cy="1974374"/>
          </a:xfrm>
          <a:prstGeom prst="rect">
            <a:avLst/>
          </a:prstGeom>
          <a:noFill/>
          <a:ln w="9525">
            <a:noFill/>
            <a:miter lim="800000"/>
            <a:headEnd/>
            <a:tailEnd/>
          </a:ln>
        </p:spPr>
        <p:txBody>
          <a:bodyPr vert="horz" wrap="square" lIns="68577" tIns="34289" rIns="68577" bIns="34289" numCol="1" anchor="t" anchorCtr="0" compatLnSpc="1">
            <a:prstTxWarp prst="textNoShape">
              <a:avLst/>
            </a:prstTxWarp>
          </a:bodyPr>
          <a:lstStyle/>
          <a:p>
            <a:pPr marL="257162" indent="-257162" defTabSz="685800" eaLnBrk="1" hangingPunct="1">
              <a:lnSpc>
                <a:spcPct val="80000"/>
              </a:lnSpc>
              <a:spcBef>
                <a:spcPts val="900"/>
              </a:spcBef>
              <a:buClr>
                <a:schemeClr val="accent2"/>
              </a:buClr>
              <a:defRPr/>
            </a:pPr>
            <a:r>
              <a:rPr lang="en-US" sz="1800" kern="0" dirty="0">
                <a:solidFill>
                  <a:srgbClr val="C00000"/>
                </a:solidFill>
                <a:latin typeface="Roboto Mono" panose="020B0604020202020204" charset="0"/>
                <a:ea typeface="Roboto Mono" panose="020B0604020202020204" charset="0"/>
                <a:cs typeface="+mn-cs"/>
              </a:rPr>
              <a:t>def min-value(state):</a:t>
            </a:r>
          </a:p>
          <a:p>
            <a:pPr marL="557185" lvl="1" indent="-214303" defTabSz="685800" eaLnBrk="1" hangingPunct="1">
              <a:lnSpc>
                <a:spcPct val="80000"/>
              </a:lnSpc>
              <a:spcBef>
                <a:spcPct val="20000"/>
              </a:spcBef>
              <a:buClr>
                <a:schemeClr val="tx1"/>
              </a:buClr>
              <a:defRPr/>
            </a:pPr>
            <a:r>
              <a:rPr lang="en-US" sz="1800" dirty="0">
                <a:latin typeface="Roboto Mono" panose="020B0604020202020204" charset="0"/>
                <a:ea typeface="Roboto Mono" panose="020B0604020202020204" charset="0"/>
              </a:rPr>
              <a:t>i</a:t>
            </a:r>
            <a:r>
              <a:rPr lang="en-US" sz="1800" kern="0" dirty="0">
                <a:latin typeface="Roboto Mono" panose="020B0604020202020204" charset="0"/>
                <a:ea typeface="Roboto Mono" panose="020B0604020202020204" charset="0"/>
              </a:rPr>
              <a:t>f the state is a terminal state:</a:t>
            </a:r>
          </a:p>
          <a:p>
            <a:pPr marL="557185" lvl="1" indent="-214303" defTabSz="685800" eaLnBrk="1" hangingPunct="1">
              <a:lnSpc>
                <a:spcPct val="80000"/>
              </a:lnSpc>
              <a:spcBef>
                <a:spcPct val="20000"/>
              </a:spcBef>
              <a:buClr>
                <a:schemeClr val="tx1"/>
              </a:buClr>
              <a:defRPr/>
            </a:pPr>
            <a:r>
              <a:rPr lang="en-US" sz="1800" dirty="0">
                <a:latin typeface="Roboto Mono" panose="020B0604020202020204" charset="0"/>
                <a:ea typeface="Roboto Mono" panose="020B0604020202020204" charset="0"/>
              </a:rPr>
              <a:t>		 return the state’s utility</a:t>
            </a:r>
            <a:endParaRPr lang="en-US" sz="1800" kern="0" dirty="0">
              <a:latin typeface="Roboto Mono" panose="020B0604020202020204" charset="0"/>
              <a:ea typeface="Roboto Mono" panose="020B0604020202020204" charset="0"/>
            </a:endParaRPr>
          </a:p>
          <a:p>
            <a:pPr marL="557185" lvl="1" indent="-214303" defTabSz="685800" eaLnBrk="1" hangingPunct="1">
              <a:lnSpc>
                <a:spcPct val="80000"/>
              </a:lnSpc>
              <a:spcBef>
                <a:spcPct val="20000"/>
              </a:spcBef>
              <a:buClr>
                <a:schemeClr val="tx1"/>
              </a:buClr>
              <a:defRPr/>
            </a:pPr>
            <a:r>
              <a:rPr lang="en-US" sz="1800" kern="0" dirty="0">
                <a:latin typeface="Roboto Mono" panose="020B0604020202020204" charset="0"/>
                <a:ea typeface="Roboto Mono" panose="020B0604020202020204" charset="0"/>
              </a:rPr>
              <a:t>initialize v = </a:t>
            </a:r>
            <a:r>
              <a:rPr lang="en-US" sz="1800" kern="0" dirty="0">
                <a:latin typeface="Roboto Mono" panose="020B0604020202020204" charset="0"/>
                <a:ea typeface="Roboto Mono" panose="020B0604020202020204" charset="0"/>
                <a:cs typeface="Times New Roman" pitchFamily="18" charset="0"/>
              </a:rPr>
              <a:t>+∞</a:t>
            </a:r>
          </a:p>
          <a:p>
            <a:pPr marL="557185" lvl="1" indent="-214303" defTabSz="685800" eaLnBrk="1" hangingPunct="1">
              <a:lnSpc>
                <a:spcPct val="80000"/>
              </a:lnSpc>
              <a:spcBef>
                <a:spcPct val="20000"/>
              </a:spcBef>
              <a:buClr>
                <a:schemeClr val="tx1"/>
              </a:buClr>
              <a:defRPr/>
            </a:pPr>
            <a:r>
              <a:rPr lang="en-US" sz="1800" kern="0" dirty="0">
                <a:latin typeface="Roboto Mono" panose="020B0604020202020204" charset="0"/>
                <a:ea typeface="Roboto Mono" panose="020B0604020202020204" charset="0"/>
              </a:rPr>
              <a:t>for each successor of state:</a:t>
            </a:r>
          </a:p>
          <a:p>
            <a:pPr marL="857207" lvl="2" indent="-171442" defTabSz="685800" eaLnBrk="1" hangingPunct="1">
              <a:lnSpc>
                <a:spcPct val="80000"/>
              </a:lnSpc>
              <a:spcBef>
                <a:spcPct val="20000"/>
              </a:spcBef>
              <a:buClr>
                <a:schemeClr val="accent2"/>
              </a:buClr>
              <a:defRPr/>
            </a:pPr>
            <a:r>
              <a:rPr lang="en-US" sz="1800" kern="0" dirty="0">
                <a:latin typeface="Roboto Mono" panose="020B0604020202020204" charset="0"/>
                <a:ea typeface="Roboto Mono" panose="020B0604020202020204" charset="0"/>
              </a:rPr>
              <a:t>v = min(v, </a:t>
            </a:r>
            <a:r>
              <a:rPr lang="en-US" sz="1800" kern="0" dirty="0">
                <a:solidFill>
                  <a:srgbClr val="0070C0"/>
                </a:solidFill>
                <a:latin typeface="Roboto Mono" panose="020B0604020202020204" charset="0"/>
                <a:ea typeface="Roboto Mono" panose="020B0604020202020204" charset="0"/>
              </a:rPr>
              <a:t>max-value(successor)</a:t>
            </a:r>
            <a:r>
              <a:rPr lang="en-US" sz="1800" kern="0" dirty="0">
                <a:latin typeface="Roboto Mono" panose="020B0604020202020204" charset="0"/>
                <a:ea typeface="Roboto Mono" panose="020B0604020202020204" charset="0"/>
              </a:rPr>
              <a:t>)</a:t>
            </a:r>
          </a:p>
          <a:p>
            <a:pPr marL="557185" lvl="1" indent="-214303" defTabSz="685800" eaLnBrk="1" hangingPunct="1">
              <a:lnSpc>
                <a:spcPct val="80000"/>
              </a:lnSpc>
              <a:spcBef>
                <a:spcPct val="20000"/>
              </a:spcBef>
              <a:buClr>
                <a:schemeClr val="tx1"/>
              </a:buClr>
              <a:defRPr/>
            </a:pPr>
            <a:r>
              <a:rPr lang="en-US" sz="1800" kern="0" dirty="0">
                <a:latin typeface="Roboto Mono" panose="020B0604020202020204" charset="0"/>
                <a:ea typeface="Roboto Mono" panose="020B0604020202020204" charset="0"/>
              </a:rPr>
              <a:t>return v</a:t>
            </a:r>
          </a:p>
        </p:txBody>
      </p:sp>
      <p:sp>
        <p:nvSpPr>
          <p:cNvPr id="55" name="Rectangle 54">
            <a:extLst>
              <a:ext uri="{FF2B5EF4-FFF2-40B4-BE49-F238E27FC236}">
                <a16:creationId xmlns:a16="http://schemas.microsoft.com/office/drawing/2014/main" id="{57B21973-64B2-0742-8D01-54B4212A8EE6}"/>
              </a:ext>
            </a:extLst>
          </p:cNvPr>
          <p:cNvSpPr/>
          <p:nvPr/>
        </p:nvSpPr>
        <p:spPr>
          <a:xfrm>
            <a:off x="6251734" y="3617630"/>
            <a:ext cx="5856770" cy="2811394"/>
          </a:xfrm>
          <a:prstGeom prst="rect">
            <a:avLst/>
          </a:prstGeom>
          <a:solidFill>
            <a:schemeClr val="bg1">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AutoShape 6">
            <a:extLst>
              <a:ext uri="{FF2B5EF4-FFF2-40B4-BE49-F238E27FC236}">
                <a16:creationId xmlns:a16="http://schemas.microsoft.com/office/drawing/2014/main" id="{05349203-CB67-5C4A-B0EC-246ED83E1B0A}"/>
              </a:ext>
            </a:extLst>
          </p:cNvPr>
          <p:cNvSpPr>
            <a:spLocks noChangeArrowheads="1"/>
          </p:cNvSpPr>
          <p:nvPr/>
        </p:nvSpPr>
        <p:spPr bwMode="auto">
          <a:xfrm flipV="1">
            <a:off x="3315494" y="2103965"/>
            <a:ext cx="381000" cy="330902"/>
          </a:xfrm>
          <a:prstGeom prst="triangle">
            <a:avLst>
              <a:gd name="adj" fmla="val 50000"/>
            </a:avLst>
          </a:prstGeom>
          <a:solidFill>
            <a:srgbClr val="FF9A99"/>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cxnSp>
        <p:nvCxnSpPr>
          <p:cNvPr id="15" name="AutoShape 7">
            <a:extLst>
              <a:ext uri="{FF2B5EF4-FFF2-40B4-BE49-F238E27FC236}">
                <a16:creationId xmlns:a16="http://schemas.microsoft.com/office/drawing/2014/main" id="{C6C3AF7C-5779-ED49-8CCE-0B7DB7D74164}"/>
              </a:ext>
            </a:extLst>
          </p:cNvPr>
          <p:cNvCxnSpPr>
            <a:cxnSpLocks noChangeShapeType="1"/>
            <a:endCxn id="14" idx="3"/>
          </p:cNvCxnSpPr>
          <p:nvPr/>
        </p:nvCxnSpPr>
        <p:spPr bwMode="auto">
          <a:xfrm flipH="1">
            <a:off x="3505994" y="1496654"/>
            <a:ext cx="2286000" cy="607311"/>
          </a:xfrm>
          <a:prstGeom prst="straightConnector1">
            <a:avLst/>
          </a:prstGeom>
          <a:noFill/>
          <a:ln w="12700">
            <a:solidFill>
              <a:schemeClr val="tx1"/>
            </a:solidFill>
            <a:round/>
            <a:headEnd/>
            <a:tailEnd type="triangle" w="med" len="med"/>
          </a:ln>
        </p:spPr>
      </p:cxnSp>
      <p:sp>
        <p:nvSpPr>
          <p:cNvPr id="16" name="AutoShape 20">
            <a:extLst>
              <a:ext uri="{FF2B5EF4-FFF2-40B4-BE49-F238E27FC236}">
                <a16:creationId xmlns:a16="http://schemas.microsoft.com/office/drawing/2014/main" id="{6C65CC3C-F8B4-774F-9011-5FAFD965A4F2}"/>
              </a:ext>
            </a:extLst>
          </p:cNvPr>
          <p:cNvSpPr>
            <a:spLocks noChangeArrowheads="1"/>
          </p:cNvSpPr>
          <p:nvPr/>
        </p:nvSpPr>
        <p:spPr bwMode="auto">
          <a:xfrm flipV="1">
            <a:off x="5601494" y="2103965"/>
            <a:ext cx="381000" cy="318998"/>
          </a:xfrm>
          <a:prstGeom prst="triangle">
            <a:avLst>
              <a:gd name="adj" fmla="val 50000"/>
            </a:avLst>
          </a:prstGeom>
          <a:solidFill>
            <a:srgbClr val="FF9A99"/>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sp>
        <p:nvSpPr>
          <p:cNvPr id="17" name="AutoShape 26">
            <a:extLst>
              <a:ext uri="{FF2B5EF4-FFF2-40B4-BE49-F238E27FC236}">
                <a16:creationId xmlns:a16="http://schemas.microsoft.com/office/drawing/2014/main" id="{A457A0C3-CD44-6740-8065-68055CB3C4BB}"/>
              </a:ext>
            </a:extLst>
          </p:cNvPr>
          <p:cNvSpPr>
            <a:spLocks noChangeArrowheads="1"/>
          </p:cNvSpPr>
          <p:nvPr/>
        </p:nvSpPr>
        <p:spPr bwMode="auto">
          <a:xfrm flipV="1">
            <a:off x="7887493" y="2103965"/>
            <a:ext cx="381000" cy="330902"/>
          </a:xfrm>
          <a:prstGeom prst="triangle">
            <a:avLst>
              <a:gd name="adj" fmla="val 50000"/>
            </a:avLst>
          </a:prstGeom>
          <a:solidFill>
            <a:srgbClr val="FF9A99"/>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cxnSp>
        <p:nvCxnSpPr>
          <p:cNvPr id="19" name="AutoShape 27">
            <a:extLst>
              <a:ext uri="{FF2B5EF4-FFF2-40B4-BE49-F238E27FC236}">
                <a16:creationId xmlns:a16="http://schemas.microsoft.com/office/drawing/2014/main" id="{C7CC236B-543C-D942-8659-0352BFC5A796}"/>
              </a:ext>
            </a:extLst>
          </p:cNvPr>
          <p:cNvCxnSpPr>
            <a:cxnSpLocks noChangeShapeType="1"/>
          </p:cNvCxnSpPr>
          <p:nvPr/>
        </p:nvCxnSpPr>
        <p:spPr bwMode="auto">
          <a:xfrm>
            <a:off x="5791994" y="1496654"/>
            <a:ext cx="2285999" cy="607311"/>
          </a:xfrm>
          <a:prstGeom prst="straightConnector1">
            <a:avLst/>
          </a:prstGeom>
          <a:noFill/>
          <a:ln w="12700">
            <a:solidFill>
              <a:schemeClr val="tx1"/>
            </a:solidFill>
            <a:round/>
            <a:headEnd/>
            <a:tailEnd type="triangle" w="med" len="med"/>
          </a:ln>
        </p:spPr>
      </p:cxnSp>
      <p:cxnSp>
        <p:nvCxnSpPr>
          <p:cNvPr id="20" name="AutoShape 21">
            <a:extLst>
              <a:ext uri="{FF2B5EF4-FFF2-40B4-BE49-F238E27FC236}">
                <a16:creationId xmlns:a16="http://schemas.microsoft.com/office/drawing/2014/main" id="{D9CEADC8-9233-8445-892F-C26556BA5645}"/>
              </a:ext>
            </a:extLst>
          </p:cNvPr>
          <p:cNvCxnSpPr>
            <a:cxnSpLocks noChangeShapeType="1"/>
          </p:cNvCxnSpPr>
          <p:nvPr/>
        </p:nvCxnSpPr>
        <p:spPr bwMode="auto">
          <a:xfrm>
            <a:off x="5791994" y="1496654"/>
            <a:ext cx="0" cy="607311"/>
          </a:xfrm>
          <a:prstGeom prst="straightConnector1">
            <a:avLst/>
          </a:prstGeom>
          <a:noFill/>
          <a:ln w="12700">
            <a:solidFill>
              <a:schemeClr val="tx1"/>
            </a:solidFill>
            <a:round/>
            <a:headEnd/>
            <a:tailEnd type="triangle" w="med" len="med"/>
          </a:ln>
        </p:spPr>
      </p:cxnSp>
      <p:cxnSp>
        <p:nvCxnSpPr>
          <p:cNvPr id="22" name="AutoShape 17">
            <a:extLst>
              <a:ext uri="{FF2B5EF4-FFF2-40B4-BE49-F238E27FC236}">
                <a16:creationId xmlns:a16="http://schemas.microsoft.com/office/drawing/2014/main" id="{3905C521-00EC-7547-A286-2F50E926FA6E}"/>
              </a:ext>
            </a:extLst>
          </p:cNvPr>
          <p:cNvCxnSpPr>
            <a:cxnSpLocks noChangeShapeType="1"/>
          </p:cNvCxnSpPr>
          <p:nvPr/>
        </p:nvCxnSpPr>
        <p:spPr bwMode="auto">
          <a:xfrm>
            <a:off x="3505994" y="2434867"/>
            <a:ext cx="761999" cy="616743"/>
          </a:xfrm>
          <a:prstGeom prst="straightConnector1">
            <a:avLst/>
          </a:prstGeom>
          <a:noFill/>
          <a:ln w="12700">
            <a:solidFill>
              <a:schemeClr val="tx1"/>
            </a:solidFill>
            <a:round/>
            <a:headEnd/>
            <a:tailEnd type="triangle" w="med" len="med"/>
          </a:ln>
        </p:spPr>
      </p:cxnSp>
      <p:cxnSp>
        <p:nvCxnSpPr>
          <p:cNvPr id="23" name="AutoShape 9">
            <a:extLst>
              <a:ext uri="{FF2B5EF4-FFF2-40B4-BE49-F238E27FC236}">
                <a16:creationId xmlns:a16="http://schemas.microsoft.com/office/drawing/2014/main" id="{2406BD59-3DEA-714A-9355-A9254C7411CB}"/>
              </a:ext>
            </a:extLst>
          </p:cNvPr>
          <p:cNvCxnSpPr>
            <a:cxnSpLocks noChangeShapeType="1"/>
          </p:cNvCxnSpPr>
          <p:nvPr/>
        </p:nvCxnSpPr>
        <p:spPr bwMode="auto">
          <a:xfrm flipH="1">
            <a:off x="2743996" y="2434867"/>
            <a:ext cx="761998" cy="616746"/>
          </a:xfrm>
          <a:prstGeom prst="straightConnector1">
            <a:avLst/>
          </a:prstGeom>
          <a:noFill/>
          <a:ln w="12700">
            <a:solidFill>
              <a:schemeClr val="tx1"/>
            </a:solidFill>
            <a:round/>
            <a:headEnd/>
            <a:tailEnd type="triangle" w="med" len="med"/>
          </a:ln>
        </p:spPr>
      </p:cxnSp>
      <p:sp>
        <p:nvSpPr>
          <p:cNvPr id="24" name="Rectangle 7">
            <a:extLst>
              <a:ext uri="{FF2B5EF4-FFF2-40B4-BE49-F238E27FC236}">
                <a16:creationId xmlns:a16="http://schemas.microsoft.com/office/drawing/2014/main" id="{DC90F633-5E86-2D46-BEA4-7F279854AC24}"/>
              </a:ext>
            </a:extLst>
          </p:cNvPr>
          <p:cNvSpPr>
            <a:spLocks noChangeArrowheads="1"/>
          </p:cNvSpPr>
          <p:nvPr/>
        </p:nvSpPr>
        <p:spPr bwMode="auto">
          <a:xfrm>
            <a:off x="3313909" y="3101711"/>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8</a:t>
            </a:r>
          </a:p>
        </p:txBody>
      </p:sp>
      <p:sp>
        <p:nvSpPr>
          <p:cNvPr id="25" name="Rectangle 7">
            <a:extLst>
              <a:ext uri="{FF2B5EF4-FFF2-40B4-BE49-F238E27FC236}">
                <a16:creationId xmlns:a16="http://schemas.microsoft.com/office/drawing/2014/main" id="{4A8D2FD8-AAAE-8941-98D1-3B5D3C53449B}"/>
              </a:ext>
            </a:extLst>
          </p:cNvPr>
          <p:cNvSpPr>
            <a:spLocks noChangeArrowheads="1"/>
          </p:cNvSpPr>
          <p:nvPr/>
        </p:nvSpPr>
        <p:spPr bwMode="auto">
          <a:xfrm>
            <a:off x="4075909" y="3101711"/>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12</a:t>
            </a:r>
          </a:p>
        </p:txBody>
      </p:sp>
      <p:sp>
        <p:nvSpPr>
          <p:cNvPr id="26" name="Rectangle 7">
            <a:extLst>
              <a:ext uri="{FF2B5EF4-FFF2-40B4-BE49-F238E27FC236}">
                <a16:creationId xmlns:a16="http://schemas.microsoft.com/office/drawing/2014/main" id="{8CFEC7EC-3381-6B42-B374-924BB123DD9D}"/>
              </a:ext>
            </a:extLst>
          </p:cNvPr>
          <p:cNvSpPr>
            <a:spLocks noChangeArrowheads="1"/>
          </p:cNvSpPr>
          <p:nvPr/>
        </p:nvSpPr>
        <p:spPr bwMode="auto">
          <a:xfrm>
            <a:off x="2551909" y="3101711"/>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3</a:t>
            </a:r>
          </a:p>
        </p:txBody>
      </p:sp>
      <p:cxnSp>
        <p:nvCxnSpPr>
          <p:cNvPr id="27" name="AutoShape 13">
            <a:extLst>
              <a:ext uri="{FF2B5EF4-FFF2-40B4-BE49-F238E27FC236}">
                <a16:creationId xmlns:a16="http://schemas.microsoft.com/office/drawing/2014/main" id="{D84C5290-A15F-FD48-A9DF-48DCD9312DA2}"/>
              </a:ext>
            </a:extLst>
          </p:cNvPr>
          <p:cNvCxnSpPr>
            <a:cxnSpLocks noChangeShapeType="1"/>
          </p:cNvCxnSpPr>
          <p:nvPr/>
        </p:nvCxnSpPr>
        <p:spPr bwMode="auto">
          <a:xfrm>
            <a:off x="3505994" y="2434867"/>
            <a:ext cx="1" cy="604837"/>
          </a:xfrm>
          <a:prstGeom prst="straightConnector1">
            <a:avLst/>
          </a:prstGeom>
          <a:noFill/>
          <a:ln w="12700">
            <a:solidFill>
              <a:schemeClr val="tx1"/>
            </a:solidFill>
            <a:round/>
            <a:headEnd/>
            <a:tailEnd type="triangle" w="med" len="med"/>
          </a:ln>
        </p:spPr>
      </p:cxnSp>
      <p:sp>
        <p:nvSpPr>
          <p:cNvPr id="2" name="Rectangle 1">
            <a:extLst>
              <a:ext uri="{FF2B5EF4-FFF2-40B4-BE49-F238E27FC236}">
                <a16:creationId xmlns:a16="http://schemas.microsoft.com/office/drawing/2014/main" id="{017492CB-DE08-9D44-903D-AFBF313FB495}"/>
              </a:ext>
            </a:extLst>
          </p:cNvPr>
          <p:cNvSpPr/>
          <p:nvPr/>
        </p:nvSpPr>
        <p:spPr>
          <a:xfrm>
            <a:off x="2932986" y="2076992"/>
            <a:ext cx="287258" cy="307777"/>
          </a:xfrm>
          <a:prstGeom prst="rect">
            <a:avLst/>
          </a:prstGeom>
        </p:spPr>
        <p:txBody>
          <a:bodyPr wrap="none">
            <a:spAutoFit/>
          </a:bodyPr>
          <a:lstStyle/>
          <a:p>
            <a:pPr algn="ctr"/>
            <a:r>
              <a:rPr lang="en-US" dirty="0">
                <a:latin typeface="Open Sans" panose="020B0604020202020204" charset="0"/>
                <a:ea typeface="Open Sans" panose="020B0604020202020204" charset="0"/>
                <a:cs typeface="Open Sans" panose="020B0604020202020204" charset="0"/>
              </a:rPr>
              <a:t>3</a:t>
            </a:r>
          </a:p>
        </p:txBody>
      </p:sp>
      <p:sp>
        <p:nvSpPr>
          <p:cNvPr id="28" name="Rectangle 27">
            <a:extLst>
              <a:ext uri="{FF2B5EF4-FFF2-40B4-BE49-F238E27FC236}">
                <a16:creationId xmlns:a16="http://schemas.microsoft.com/office/drawing/2014/main" id="{8F79DF5E-42C8-D943-9296-920EFA174DA8}"/>
              </a:ext>
            </a:extLst>
          </p:cNvPr>
          <p:cNvSpPr/>
          <p:nvPr/>
        </p:nvSpPr>
        <p:spPr>
          <a:xfrm>
            <a:off x="5314236" y="1137177"/>
            <a:ext cx="287258" cy="307777"/>
          </a:xfrm>
          <a:prstGeom prst="rect">
            <a:avLst/>
          </a:prstGeom>
        </p:spPr>
        <p:txBody>
          <a:bodyPr wrap="none">
            <a:spAutoFit/>
          </a:bodyPr>
          <a:lstStyle/>
          <a:p>
            <a:pPr algn="ctr"/>
            <a:r>
              <a:rPr lang="en-US" dirty="0">
                <a:latin typeface="Open Sans" panose="020B0604020202020204" charset="0"/>
                <a:ea typeface="Open Sans" panose="020B0604020202020204" charset="0"/>
                <a:cs typeface="Open Sans" panose="020B0604020202020204" charset="0"/>
              </a:rPr>
              <a:t>3</a:t>
            </a:r>
          </a:p>
        </p:txBody>
      </p:sp>
      <p:cxnSp>
        <p:nvCxnSpPr>
          <p:cNvPr id="30" name="AutoShape 17">
            <a:extLst>
              <a:ext uri="{FF2B5EF4-FFF2-40B4-BE49-F238E27FC236}">
                <a16:creationId xmlns:a16="http://schemas.microsoft.com/office/drawing/2014/main" id="{FD64EC14-5D6B-E542-9094-49F4B12E8EAB}"/>
              </a:ext>
            </a:extLst>
          </p:cNvPr>
          <p:cNvCxnSpPr>
            <a:cxnSpLocks noChangeShapeType="1"/>
          </p:cNvCxnSpPr>
          <p:nvPr/>
        </p:nvCxnSpPr>
        <p:spPr bwMode="auto">
          <a:xfrm>
            <a:off x="5791987" y="2446021"/>
            <a:ext cx="761999" cy="616743"/>
          </a:xfrm>
          <a:prstGeom prst="straightConnector1">
            <a:avLst/>
          </a:prstGeom>
          <a:noFill/>
          <a:ln w="12700">
            <a:solidFill>
              <a:schemeClr val="tx1"/>
            </a:solidFill>
            <a:round/>
            <a:headEnd/>
            <a:tailEnd type="triangle" w="med" len="med"/>
          </a:ln>
        </p:spPr>
      </p:cxnSp>
      <p:cxnSp>
        <p:nvCxnSpPr>
          <p:cNvPr id="31" name="AutoShape 9">
            <a:extLst>
              <a:ext uri="{FF2B5EF4-FFF2-40B4-BE49-F238E27FC236}">
                <a16:creationId xmlns:a16="http://schemas.microsoft.com/office/drawing/2014/main" id="{58063A8E-CAC7-444E-A6B4-B8F666F47522}"/>
              </a:ext>
            </a:extLst>
          </p:cNvPr>
          <p:cNvCxnSpPr>
            <a:cxnSpLocks noChangeShapeType="1"/>
          </p:cNvCxnSpPr>
          <p:nvPr/>
        </p:nvCxnSpPr>
        <p:spPr bwMode="auto">
          <a:xfrm flipH="1">
            <a:off x="5029989" y="2446021"/>
            <a:ext cx="761998" cy="616746"/>
          </a:xfrm>
          <a:prstGeom prst="straightConnector1">
            <a:avLst/>
          </a:prstGeom>
          <a:noFill/>
          <a:ln w="12700">
            <a:solidFill>
              <a:schemeClr val="tx1"/>
            </a:solidFill>
            <a:round/>
            <a:headEnd/>
            <a:tailEnd type="triangle" w="med" len="med"/>
          </a:ln>
        </p:spPr>
      </p:cxnSp>
      <p:sp>
        <p:nvSpPr>
          <p:cNvPr id="32" name="Rectangle 7">
            <a:extLst>
              <a:ext uri="{FF2B5EF4-FFF2-40B4-BE49-F238E27FC236}">
                <a16:creationId xmlns:a16="http://schemas.microsoft.com/office/drawing/2014/main" id="{3F2AFCAB-E24A-C24D-81CC-632B8C607D60}"/>
              </a:ext>
            </a:extLst>
          </p:cNvPr>
          <p:cNvSpPr>
            <a:spLocks noChangeArrowheads="1"/>
          </p:cNvSpPr>
          <p:nvPr/>
        </p:nvSpPr>
        <p:spPr bwMode="auto">
          <a:xfrm>
            <a:off x="5599902" y="3112865"/>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4</a:t>
            </a:r>
          </a:p>
        </p:txBody>
      </p:sp>
      <p:sp>
        <p:nvSpPr>
          <p:cNvPr id="33" name="Rectangle 7">
            <a:extLst>
              <a:ext uri="{FF2B5EF4-FFF2-40B4-BE49-F238E27FC236}">
                <a16:creationId xmlns:a16="http://schemas.microsoft.com/office/drawing/2014/main" id="{3F5A2AC6-92B6-9646-9701-0CB78E2A0664}"/>
              </a:ext>
            </a:extLst>
          </p:cNvPr>
          <p:cNvSpPr>
            <a:spLocks noChangeArrowheads="1"/>
          </p:cNvSpPr>
          <p:nvPr/>
        </p:nvSpPr>
        <p:spPr bwMode="auto">
          <a:xfrm>
            <a:off x="6361902" y="3112865"/>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6</a:t>
            </a:r>
          </a:p>
        </p:txBody>
      </p:sp>
      <p:sp>
        <p:nvSpPr>
          <p:cNvPr id="35" name="Rectangle 7">
            <a:extLst>
              <a:ext uri="{FF2B5EF4-FFF2-40B4-BE49-F238E27FC236}">
                <a16:creationId xmlns:a16="http://schemas.microsoft.com/office/drawing/2014/main" id="{2240DC77-1B6F-DC42-BDB7-A9C274EAEB97}"/>
              </a:ext>
            </a:extLst>
          </p:cNvPr>
          <p:cNvSpPr>
            <a:spLocks noChangeArrowheads="1"/>
          </p:cNvSpPr>
          <p:nvPr/>
        </p:nvSpPr>
        <p:spPr bwMode="auto">
          <a:xfrm>
            <a:off x="4837902" y="3112865"/>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2</a:t>
            </a:r>
          </a:p>
        </p:txBody>
      </p:sp>
      <p:cxnSp>
        <p:nvCxnSpPr>
          <p:cNvPr id="36" name="AutoShape 13">
            <a:extLst>
              <a:ext uri="{FF2B5EF4-FFF2-40B4-BE49-F238E27FC236}">
                <a16:creationId xmlns:a16="http://schemas.microsoft.com/office/drawing/2014/main" id="{079C1C4B-0596-2F4E-A2D9-68BC53160ABF}"/>
              </a:ext>
            </a:extLst>
          </p:cNvPr>
          <p:cNvCxnSpPr>
            <a:cxnSpLocks noChangeShapeType="1"/>
          </p:cNvCxnSpPr>
          <p:nvPr/>
        </p:nvCxnSpPr>
        <p:spPr bwMode="auto">
          <a:xfrm>
            <a:off x="5791987" y="2446021"/>
            <a:ext cx="1" cy="604837"/>
          </a:xfrm>
          <a:prstGeom prst="straightConnector1">
            <a:avLst/>
          </a:prstGeom>
          <a:noFill/>
          <a:ln w="12700">
            <a:solidFill>
              <a:schemeClr val="tx1"/>
            </a:solidFill>
            <a:round/>
            <a:headEnd/>
            <a:tailEnd type="triangle" w="med" len="med"/>
          </a:ln>
        </p:spPr>
      </p:cxnSp>
      <p:sp>
        <p:nvSpPr>
          <p:cNvPr id="3" name="Rectangle 2">
            <a:extLst>
              <a:ext uri="{FF2B5EF4-FFF2-40B4-BE49-F238E27FC236}">
                <a16:creationId xmlns:a16="http://schemas.microsoft.com/office/drawing/2014/main" id="{899ACAE2-F929-7448-A38F-14468F5203FF}"/>
              </a:ext>
            </a:extLst>
          </p:cNvPr>
          <p:cNvSpPr/>
          <p:nvPr/>
        </p:nvSpPr>
        <p:spPr>
          <a:xfrm>
            <a:off x="5312644" y="2076992"/>
            <a:ext cx="287258" cy="307777"/>
          </a:xfrm>
          <a:prstGeom prst="rect">
            <a:avLst/>
          </a:prstGeom>
        </p:spPr>
        <p:txBody>
          <a:bodyPr wrap="none">
            <a:spAutoFit/>
          </a:bodyPr>
          <a:lstStyle/>
          <a:p>
            <a:r>
              <a:rPr lang="en-US" dirty="0">
                <a:latin typeface="Open Sans" panose="020B0604020202020204" charset="0"/>
                <a:ea typeface="Open Sans" panose="020B0604020202020204" charset="0"/>
                <a:cs typeface="Open Sans" panose="020B0604020202020204" charset="0"/>
              </a:rPr>
              <a:t>2</a:t>
            </a:r>
            <a:endParaRPr lang="en-US" dirty="0"/>
          </a:p>
        </p:txBody>
      </p:sp>
    </p:spTree>
    <p:extLst>
      <p:ext uri="{BB962C8B-B14F-4D97-AF65-F5344CB8AC3E}">
        <p14:creationId xmlns:p14="http://schemas.microsoft.com/office/powerpoint/2010/main" val="352127991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116" name="Content Placeholder 2">
            <a:extLst>
              <a:ext uri="{FF2B5EF4-FFF2-40B4-BE49-F238E27FC236}">
                <a16:creationId xmlns:a16="http://schemas.microsoft.com/office/drawing/2014/main" id="{1A0EBC81-D24D-B942-AB58-A4FD3979981F}"/>
              </a:ext>
            </a:extLst>
          </p:cNvPr>
          <p:cNvSpPr txBox="1">
            <a:spLocks/>
          </p:cNvSpPr>
          <p:nvPr/>
        </p:nvSpPr>
        <p:spPr bwMode="auto">
          <a:xfrm>
            <a:off x="226219" y="3653883"/>
            <a:ext cx="5262559" cy="2247425"/>
          </a:xfrm>
          <a:prstGeom prst="rect">
            <a:avLst/>
          </a:prstGeom>
          <a:noFill/>
          <a:ln w="9525">
            <a:noFill/>
            <a:miter lim="800000"/>
            <a:headEnd/>
            <a:tailEnd/>
          </a:ln>
        </p:spPr>
        <p:txBody>
          <a:bodyPr vert="horz" wrap="square" lIns="68577" tIns="34289" rIns="68577" bIns="34289" numCol="1" anchor="t" anchorCtr="0" compatLnSpc="1">
            <a:prstTxWarp prst="textNoShape">
              <a:avLst/>
            </a:prstTxWarp>
          </a:bodyPr>
          <a:lstStyle/>
          <a:p>
            <a:pPr marL="257162" indent="-257162" defTabSz="685800" eaLnBrk="1" hangingPunct="1">
              <a:lnSpc>
                <a:spcPct val="80000"/>
              </a:lnSpc>
              <a:spcBef>
                <a:spcPts val="900"/>
              </a:spcBef>
              <a:buClr>
                <a:schemeClr val="accent2"/>
              </a:buClr>
              <a:defRPr/>
            </a:pPr>
            <a:endParaRPr lang="en-US" sz="825" kern="0" dirty="0">
              <a:solidFill>
                <a:srgbClr val="00B0F0"/>
              </a:solidFill>
              <a:latin typeface="Roboto Mono" panose="020B0604020202020204" charset="0"/>
              <a:ea typeface="Roboto Mono" panose="020B0604020202020204" charset="0"/>
              <a:cs typeface="+mn-cs"/>
            </a:endParaRPr>
          </a:p>
          <a:p>
            <a:pPr marL="257162" indent="-257162" defTabSz="685800" eaLnBrk="1" hangingPunct="1">
              <a:lnSpc>
                <a:spcPct val="80000"/>
              </a:lnSpc>
              <a:spcBef>
                <a:spcPts val="900"/>
              </a:spcBef>
              <a:buClr>
                <a:schemeClr val="accent2"/>
              </a:buClr>
              <a:defRPr/>
            </a:pPr>
            <a:r>
              <a:rPr lang="en-US" sz="1800" kern="0" dirty="0">
                <a:solidFill>
                  <a:srgbClr val="0070C0"/>
                </a:solidFill>
                <a:latin typeface="Roboto Mono" panose="020B0604020202020204" charset="0"/>
                <a:ea typeface="Roboto Mono" panose="020B0604020202020204" charset="0"/>
                <a:cs typeface="+mn-cs"/>
              </a:rPr>
              <a:t>def max-value(state):</a:t>
            </a:r>
          </a:p>
          <a:p>
            <a:pPr marL="557185" lvl="1" indent="-214303" defTabSz="685800" eaLnBrk="1" hangingPunct="1">
              <a:lnSpc>
                <a:spcPct val="80000"/>
              </a:lnSpc>
              <a:spcBef>
                <a:spcPct val="20000"/>
              </a:spcBef>
              <a:buClr>
                <a:schemeClr val="tx1"/>
              </a:buClr>
              <a:defRPr/>
            </a:pPr>
            <a:r>
              <a:rPr lang="en-US" sz="1800" dirty="0">
                <a:latin typeface="Roboto Mono" panose="020B0604020202020204" charset="0"/>
                <a:ea typeface="Roboto Mono" panose="020B0604020202020204" charset="0"/>
              </a:rPr>
              <a:t>i</a:t>
            </a:r>
            <a:r>
              <a:rPr lang="en-US" sz="1800" kern="0" dirty="0">
                <a:latin typeface="Roboto Mono" panose="020B0604020202020204" charset="0"/>
                <a:ea typeface="Roboto Mono" panose="020B0604020202020204" charset="0"/>
              </a:rPr>
              <a:t>f the state is a terminal state:</a:t>
            </a:r>
          </a:p>
          <a:p>
            <a:pPr marL="557185" lvl="1" indent="-214303" defTabSz="685800" eaLnBrk="1" hangingPunct="1">
              <a:lnSpc>
                <a:spcPct val="80000"/>
              </a:lnSpc>
              <a:spcBef>
                <a:spcPct val="20000"/>
              </a:spcBef>
              <a:buClr>
                <a:schemeClr val="tx1"/>
              </a:buClr>
              <a:defRPr/>
            </a:pPr>
            <a:r>
              <a:rPr lang="en-US" sz="1800" dirty="0">
                <a:latin typeface="Roboto Mono" panose="020B0604020202020204" charset="0"/>
                <a:ea typeface="Roboto Mono" panose="020B0604020202020204" charset="0"/>
              </a:rPr>
              <a:t>		 return the state’s utility</a:t>
            </a:r>
            <a:endParaRPr lang="en-US" sz="1800" kern="0" dirty="0">
              <a:latin typeface="Roboto Mono" panose="020B0604020202020204" charset="0"/>
              <a:ea typeface="Roboto Mono" panose="020B0604020202020204" charset="0"/>
            </a:endParaRPr>
          </a:p>
          <a:p>
            <a:pPr marL="557185" lvl="1" indent="-214303" defTabSz="685800" eaLnBrk="1" hangingPunct="1">
              <a:lnSpc>
                <a:spcPct val="80000"/>
              </a:lnSpc>
              <a:spcBef>
                <a:spcPct val="20000"/>
              </a:spcBef>
              <a:buClr>
                <a:schemeClr val="tx1"/>
              </a:buClr>
              <a:defRPr/>
            </a:pPr>
            <a:r>
              <a:rPr lang="en-US" sz="1800" kern="0" dirty="0">
                <a:latin typeface="Roboto Mono" panose="020B0604020202020204" charset="0"/>
                <a:ea typeface="Roboto Mono" panose="020B0604020202020204" charset="0"/>
              </a:rPr>
              <a:t>initialize v = </a:t>
            </a:r>
            <a:r>
              <a:rPr lang="en-US" sz="1800" kern="0" dirty="0">
                <a:latin typeface="Roboto Mono" panose="020B0604020202020204" charset="0"/>
                <a:ea typeface="Roboto Mono" panose="020B0604020202020204" charset="0"/>
                <a:cs typeface="Times New Roman" pitchFamily="18" charset="0"/>
              </a:rPr>
              <a:t>-∞</a:t>
            </a:r>
          </a:p>
          <a:p>
            <a:pPr marL="557185" lvl="1" indent="-214303" defTabSz="685800" eaLnBrk="1" hangingPunct="1">
              <a:lnSpc>
                <a:spcPct val="80000"/>
              </a:lnSpc>
              <a:spcBef>
                <a:spcPct val="20000"/>
              </a:spcBef>
              <a:buClr>
                <a:schemeClr val="tx1"/>
              </a:buClr>
              <a:defRPr/>
            </a:pPr>
            <a:r>
              <a:rPr lang="en-US" sz="1800" kern="0" dirty="0">
                <a:latin typeface="Roboto Mono" panose="020B0604020202020204" charset="0"/>
                <a:ea typeface="Roboto Mono" panose="020B0604020202020204" charset="0"/>
              </a:rPr>
              <a:t>for each successor of state:</a:t>
            </a:r>
          </a:p>
          <a:p>
            <a:pPr marL="857207" lvl="2" indent="-171442" defTabSz="685800" eaLnBrk="1" hangingPunct="1">
              <a:lnSpc>
                <a:spcPct val="80000"/>
              </a:lnSpc>
              <a:spcBef>
                <a:spcPct val="20000"/>
              </a:spcBef>
              <a:buClr>
                <a:schemeClr val="accent2"/>
              </a:buClr>
              <a:defRPr/>
            </a:pPr>
            <a:r>
              <a:rPr lang="en-US" sz="1800" kern="0" dirty="0">
                <a:latin typeface="Roboto Mono" panose="020B0604020202020204" charset="0"/>
                <a:ea typeface="Roboto Mono" panose="020B0604020202020204" charset="0"/>
              </a:rPr>
              <a:t>v = max(v, </a:t>
            </a:r>
            <a:r>
              <a:rPr lang="en-US" sz="1800" kern="0" dirty="0">
                <a:solidFill>
                  <a:srgbClr val="C00000"/>
                </a:solidFill>
                <a:latin typeface="Roboto Mono" panose="020B0604020202020204" charset="0"/>
                <a:ea typeface="Roboto Mono" panose="020B0604020202020204" charset="0"/>
              </a:rPr>
              <a:t>min-value(successor)</a:t>
            </a:r>
            <a:r>
              <a:rPr lang="en-US" sz="1800" kern="0" dirty="0">
                <a:latin typeface="Roboto Mono" panose="020B0604020202020204" charset="0"/>
                <a:ea typeface="Roboto Mono" panose="020B0604020202020204" charset="0"/>
              </a:rPr>
              <a:t>)</a:t>
            </a:r>
          </a:p>
          <a:p>
            <a:pPr marL="557185" lvl="1" indent="-214303" defTabSz="685800" eaLnBrk="1" hangingPunct="1">
              <a:lnSpc>
                <a:spcPct val="80000"/>
              </a:lnSpc>
              <a:spcBef>
                <a:spcPct val="20000"/>
              </a:spcBef>
              <a:buClr>
                <a:schemeClr val="tx1"/>
              </a:buClr>
              <a:defRPr/>
            </a:pPr>
            <a:r>
              <a:rPr lang="en-US" sz="1800" kern="0" dirty="0">
                <a:latin typeface="Roboto Mono" panose="020B0604020202020204" charset="0"/>
                <a:ea typeface="Roboto Mono" panose="020B0604020202020204" charset="0"/>
              </a:rPr>
              <a:t>return v</a:t>
            </a:r>
          </a:p>
        </p:txBody>
      </p:sp>
      <p:sp>
        <p:nvSpPr>
          <p:cNvPr id="63" name="Google Shape;63;p2"/>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dirty="0">
                <a:sym typeface="Symbol" pitchFamily="18" charset="2"/>
              </a:rPr>
              <a:t>Minimax Example</a:t>
            </a:r>
            <a:endParaRPr sz="3400" b="1" dirty="0">
              <a:solidFill>
                <a:srgbClr val="370661"/>
              </a:solidFill>
              <a:latin typeface="Open Sans"/>
              <a:ea typeface="Open Sans"/>
              <a:cs typeface="Open Sans"/>
              <a:sym typeface="Open Sans"/>
            </a:endParaRPr>
          </a:p>
        </p:txBody>
      </p:sp>
      <p:sp>
        <p:nvSpPr>
          <p:cNvPr id="34" name="AutoShape 4">
            <a:extLst>
              <a:ext uri="{FF2B5EF4-FFF2-40B4-BE49-F238E27FC236}">
                <a16:creationId xmlns:a16="http://schemas.microsoft.com/office/drawing/2014/main" id="{E736D7FF-BD34-4A88-84A3-1D8F37182FDE}"/>
              </a:ext>
            </a:extLst>
          </p:cNvPr>
          <p:cNvSpPr>
            <a:spLocks noChangeArrowheads="1"/>
          </p:cNvSpPr>
          <p:nvPr/>
        </p:nvSpPr>
        <p:spPr bwMode="auto">
          <a:xfrm>
            <a:off x="5601494" y="1137177"/>
            <a:ext cx="381000" cy="359477"/>
          </a:xfrm>
          <a:prstGeom prst="triangle">
            <a:avLst>
              <a:gd name="adj" fmla="val 50000"/>
            </a:avLst>
          </a:prstGeom>
          <a:solidFill>
            <a:srgbClr val="CCECFF"/>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sp>
        <p:nvSpPr>
          <p:cNvPr id="72" name="Rounded Rectangle 58">
            <a:extLst>
              <a:ext uri="{FF2B5EF4-FFF2-40B4-BE49-F238E27FC236}">
                <a16:creationId xmlns:a16="http://schemas.microsoft.com/office/drawing/2014/main" id="{EF1F8FB1-77A7-470B-8369-70912ABFE2F7}"/>
              </a:ext>
            </a:extLst>
          </p:cNvPr>
          <p:cNvSpPr/>
          <p:nvPr/>
        </p:nvSpPr>
        <p:spPr>
          <a:xfrm>
            <a:off x="226219" y="3683366"/>
            <a:ext cx="5262559" cy="2187826"/>
          </a:xfrm>
          <a:prstGeom prst="roundRect">
            <a:avLst/>
          </a:prstGeom>
          <a:solidFill>
            <a:srgbClr val="0066CC">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74" name="Left-Right Arrow 62">
            <a:extLst>
              <a:ext uri="{FF2B5EF4-FFF2-40B4-BE49-F238E27FC236}">
                <a16:creationId xmlns:a16="http://schemas.microsoft.com/office/drawing/2014/main" id="{8162E336-5288-4360-8E22-242E50D27588}"/>
              </a:ext>
            </a:extLst>
          </p:cNvPr>
          <p:cNvSpPr/>
          <p:nvPr/>
        </p:nvSpPr>
        <p:spPr>
          <a:xfrm>
            <a:off x="5503070" y="4337488"/>
            <a:ext cx="742950" cy="514350"/>
          </a:xfrm>
          <a:prstGeom prst="leftRightArrow">
            <a:avLst/>
          </a:prstGeom>
          <a:solidFill>
            <a:srgbClr val="BD92D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75" name="Picture 74" descr="TP_tmp.png">
            <a:extLst>
              <a:ext uri="{FF2B5EF4-FFF2-40B4-BE49-F238E27FC236}">
                <a16:creationId xmlns:a16="http://schemas.microsoft.com/office/drawing/2014/main" id="{38160B1A-2555-4CA1-A742-52F596673E60}"/>
              </a:ext>
            </a:extLst>
          </p:cNvPr>
          <p:cNvPicPr>
            <a:picLocks noChangeAspect="1"/>
          </p:cNvPicPr>
          <p:nvPr>
            <p:custDataLst>
              <p:tags r:id="rId1"/>
            </p:custDataLst>
          </p:nvPr>
        </p:nvPicPr>
        <p:blipFill>
          <a:blip r:embed="rId5" cstate="print"/>
          <a:stretch>
            <a:fillRect/>
          </a:stretch>
        </p:blipFill>
        <p:spPr bwMode="auto">
          <a:xfrm>
            <a:off x="1315244" y="5924915"/>
            <a:ext cx="3143249" cy="491900"/>
          </a:xfrm>
          <a:prstGeom prst="rect">
            <a:avLst/>
          </a:prstGeom>
          <a:noFill/>
          <a:ln/>
          <a:effectLst/>
        </p:spPr>
      </p:pic>
      <p:pic>
        <p:nvPicPr>
          <p:cNvPr id="76" name="Picture 75" descr="TP_tmp.png">
            <a:extLst>
              <a:ext uri="{FF2B5EF4-FFF2-40B4-BE49-F238E27FC236}">
                <a16:creationId xmlns:a16="http://schemas.microsoft.com/office/drawing/2014/main" id="{A30B546D-18AD-4561-86FC-06C44687E357}"/>
              </a:ext>
            </a:extLst>
          </p:cNvPr>
          <p:cNvPicPr>
            <a:picLocks noChangeAspect="1"/>
          </p:cNvPicPr>
          <p:nvPr>
            <p:custDataLst>
              <p:tags r:id="rId2"/>
            </p:custDataLst>
          </p:nvPr>
        </p:nvPicPr>
        <p:blipFill>
          <a:blip r:embed="rId6" cstate="print"/>
          <a:stretch>
            <a:fillRect/>
          </a:stretch>
        </p:blipFill>
        <p:spPr bwMode="auto">
          <a:xfrm>
            <a:off x="7458867" y="5924915"/>
            <a:ext cx="3143251" cy="491900"/>
          </a:xfrm>
          <a:prstGeom prst="rect">
            <a:avLst/>
          </a:prstGeom>
          <a:noFill/>
          <a:ln/>
          <a:effectLst/>
        </p:spPr>
      </p:pic>
      <p:sp>
        <p:nvSpPr>
          <p:cNvPr id="18" name="TextBox 17">
            <a:extLst>
              <a:ext uri="{FF2B5EF4-FFF2-40B4-BE49-F238E27FC236}">
                <a16:creationId xmlns:a16="http://schemas.microsoft.com/office/drawing/2014/main" id="{97FA6B95-38DB-164F-A3BB-D53340EB840C}"/>
              </a:ext>
            </a:extLst>
          </p:cNvPr>
          <p:cNvSpPr txBox="1"/>
          <p:nvPr/>
        </p:nvSpPr>
        <p:spPr>
          <a:xfrm>
            <a:off x="6162805" y="1590805"/>
            <a:ext cx="184731" cy="307777"/>
          </a:xfrm>
          <a:prstGeom prst="rect">
            <a:avLst/>
          </a:prstGeom>
          <a:noFill/>
        </p:spPr>
        <p:txBody>
          <a:bodyPr wrap="none" rtlCol="0">
            <a:spAutoFit/>
          </a:bodyPr>
          <a:lstStyle/>
          <a:p>
            <a:endParaRPr lang="en-US" dirty="0"/>
          </a:p>
        </p:txBody>
      </p:sp>
      <p:sp>
        <p:nvSpPr>
          <p:cNvPr id="117" name="Rounded Rectangle 59">
            <a:extLst>
              <a:ext uri="{FF2B5EF4-FFF2-40B4-BE49-F238E27FC236}">
                <a16:creationId xmlns:a16="http://schemas.microsoft.com/office/drawing/2014/main" id="{D1FC192F-F2B3-DB4F-AA60-EB20B2A00134}"/>
              </a:ext>
            </a:extLst>
          </p:cNvPr>
          <p:cNvSpPr/>
          <p:nvPr/>
        </p:nvSpPr>
        <p:spPr>
          <a:xfrm>
            <a:off x="6260312" y="3693618"/>
            <a:ext cx="5262561" cy="2169928"/>
          </a:xfrm>
          <a:prstGeom prst="roundRect">
            <a:avLst/>
          </a:prstGeom>
          <a:solidFill>
            <a:srgbClr val="F6D7D9"/>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18" name="Content Placeholder 2">
            <a:extLst>
              <a:ext uri="{FF2B5EF4-FFF2-40B4-BE49-F238E27FC236}">
                <a16:creationId xmlns:a16="http://schemas.microsoft.com/office/drawing/2014/main" id="{0E2FAB55-9DBB-204F-8914-720EA7BBC647}"/>
              </a:ext>
            </a:extLst>
          </p:cNvPr>
          <p:cNvSpPr txBox="1">
            <a:spLocks/>
          </p:cNvSpPr>
          <p:nvPr/>
        </p:nvSpPr>
        <p:spPr bwMode="auto">
          <a:xfrm>
            <a:off x="6317463" y="3896818"/>
            <a:ext cx="5205410" cy="1974374"/>
          </a:xfrm>
          <a:prstGeom prst="rect">
            <a:avLst/>
          </a:prstGeom>
          <a:noFill/>
          <a:ln w="9525">
            <a:noFill/>
            <a:miter lim="800000"/>
            <a:headEnd/>
            <a:tailEnd/>
          </a:ln>
        </p:spPr>
        <p:txBody>
          <a:bodyPr vert="horz" wrap="square" lIns="68577" tIns="34289" rIns="68577" bIns="34289" numCol="1" anchor="t" anchorCtr="0" compatLnSpc="1">
            <a:prstTxWarp prst="textNoShape">
              <a:avLst/>
            </a:prstTxWarp>
          </a:bodyPr>
          <a:lstStyle/>
          <a:p>
            <a:pPr marL="257162" indent="-257162" defTabSz="685800" eaLnBrk="1" hangingPunct="1">
              <a:lnSpc>
                <a:spcPct val="80000"/>
              </a:lnSpc>
              <a:spcBef>
                <a:spcPts val="900"/>
              </a:spcBef>
              <a:buClr>
                <a:schemeClr val="accent2"/>
              </a:buClr>
              <a:defRPr/>
            </a:pPr>
            <a:r>
              <a:rPr lang="en-US" sz="1800" kern="0" dirty="0">
                <a:solidFill>
                  <a:srgbClr val="C00000"/>
                </a:solidFill>
                <a:latin typeface="Roboto Mono" panose="020B0604020202020204" charset="0"/>
                <a:ea typeface="Roboto Mono" panose="020B0604020202020204" charset="0"/>
                <a:cs typeface="+mn-cs"/>
              </a:rPr>
              <a:t>def min-value(state):</a:t>
            </a:r>
          </a:p>
          <a:p>
            <a:pPr marL="557185" lvl="1" indent="-214303" defTabSz="685800" eaLnBrk="1" hangingPunct="1">
              <a:lnSpc>
                <a:spcPct val="80000"/>
              </a:lnSpc>
              <a:spcBef>
                <a:spcPct val="20000"/>
              </a:spcBef>
              <a:buClr>
                <a:schemeClr val="tx1"/>
              </a:buClr>
              <a:defRPr/>
            </a:pPr>
            <a:r>
              <a:rPr lang="en-US" sz="1800" dirty="0">
                <a:latin typeface="Roboto Mono" panose="020B0604020202020204" charset="0"/>
                <a:ea typeface="Roboto Mono" panose="020B0604020202020204" charset="0"/>
              </a:rPr>
              <a:t>i</a:t>
            </a:r>
            <a:r>
              <a:rPr lang="en-US" sz="1800" kern="0" dirty="0">
                <a:latin typeface="Roboto Mono" panose="020B0604020202020204" charset="0"/>
                <a:ea typeface="Roboto Mono" panose="020B0604020202020204" charset="0"/>
              </a:rPr>
              <a:t>f the state is a terminal state:</a:t>
            </a:r>
          </a:p>
          <a:p>
            <a:pPr marL="557185" lvl="1" indent="-214303" defTabSz="685800" eaLnBrk="1" hangingPunct="1">
              <a:lnSpc>
                <a:spcPct val="80000"/>
              </a:lnSpc>
              <a:spcBef>
                <a:spcPct val="20000"/>
              </a:spcBef>
              <a:buClr>
                <a:schemeClr val="tx1"/>
              </a:buClr>
              <a:defRPr/>
            </a:pPr>
            <a:r>
              <a:rPr lang="en-US" sz="1800" dirty="0">
                <a:latin typeface="Roboto Mono" panose="020B0604020202020204" charset="0"/>
                <a:ea typeface="Roboto Mono" panose="020B0604020202020204" charset="0"/>
              </a:rPr>
              <a:t>		 return the state’s utility</a:t>
            </a:r>
            <a:endParaRPr lang="en-US" sz="1800" kern="0" dirty="0">
              <a:latin typeface="Roboto Mono" panose="020B0604020202020204" charset="0"/>
              <a:ea typeface="Roboto Mono" panose="020B0604020202020204" charset="0"/>
            </a:endParaRPr>
          </a:p>
          <a:p>
            <a:pPr marL="557185" lvl="1" indent="-214303" defTabSz="685800" eaLnBrk="1" hangingPunct="1">
              <a:lnSpc>
                <a:spcPct val="80000"/>
              </a:lnSpc>
              <a:spcBef>
                <a:spcPct val="20000"/>
              </a:spcBef>
              <a:buClr>
                <a:schemeClr val="tx1"/>
              </a:buClr>
              <a:defRPr/>
            </a:pPr>
            <a:r>
              <a:rPr lang="en-US" sz="1800" b="1" kern="0" dirty="0">
                <a:latin typeface="Roboto Mono" panose="020B0604020202020204" charset="0"/>
                <a:ea typeface="Roboto Mono" panose="020B0604020202020204" charset="0"/>
              </a:rPr>
              <a:t>initialize v = </a:t>
            </a:r>
            <a:r>
              <a:rPr lang="en-US" sz="1800" b="1" kern="0" dirty="0">
                <a:latin typeface="Roboto Mono" panose="020B0604020202020204" charset="0"/>
                <a:ea typeface="Roboto Mono" panose="020B0604020202020204" charset="0"/>
                <a:cs typeface="Times New Roman" pitchFamily="18" charset="0"/>
              </a:rPr>
              <a:t>+∞</a:t>
            </a:r>
          </a:p>
          <a:p>
            <a:pPr marL="557185" lvl="1" indent="-214303" defTabSz="685800" eaLnBrk="1" hangingPunct="1">
              <a:lnSpc>
                <a:spcPct val="80000"/>
              </a:lnSpc>
              <a:spcBef>
                <a:spcPct val="20000"/>
              </a:spcBef>
              <a:buClr>
                <a:schemeClr val="tx1"/>
              </a:buClr>
              <a:defRPr/>
            </a:pPr>
            <a:r>
              <a:rPr lang="en-US" sz="1800" kern="0" dirty="0">
                <a:latin typeface="Roboto Mono" panose="020B0604020202020204" charset="0"/>
                <a:ea typeface="Roboto Mono" panose="020B0604020202020204" charset="0"/>
              </a:rPr>
              <a:t>for each successor of state:</a:t>
            </a:r>
          </a:p>
          <a:p>
            <a:pPr marL="857207" lvl="2" indent="-171442" defTabSz="685800" eaLnBrk="1" hangingPunct="1">
              <a:lnSpc>
                <a:spcPct val="80000"/>
              </a:lnSpc>
              <a:spcBef>
                <a:spcPct val="20000"/>
              </a:spcBef>
              <a:buClr>
                <a:schemeClr val="accent2"/>
              </a:buClr>
              <a:defRPr/>
            </a:pPr>
            <a:r>
              <a:rPr lang="en-US" sz="1800" kern="0" dirty="0">
                <a:latin typeface="Roboto Mono" panose="020B0604020202020204" charset="0"/>
                <a:ea typeface="Roboto Mono" panose="020B0604020202020204" charset="0"/>
              </a:rPr>
              <a:t>v = min(v, </a:t>
            </a:r>
            <a:r>
              <a:rPr lang="en-US" sz="1800" kern="0" dirty="0">
                <a:solidFill>
                  <a:srgbClr val="0070C0"/>
                </a:solidFill>
                <a:latin typeface="Roboto Mono" panose="020B0604020202020204" charset="0"/>
                <a:ea typeface="Roboto Mono" panose="020B0604020202020204" charset="0"/>
              </a:rPr>
              <a:t>max-value(successor)</a:t>
            </a:r>
            <a:r>
              <a:rPr lang="en-US" sz="1800" kern="0" dirty="0">
                <a:latin typeface="Roboto Mono" panose="020B0604020202020204" charset="0"/>
                <a:ea typeface="Roboto Mono" panose="020B0604020202020204" charset="0"/>
              </a:rPr>
              <a:t>)</a:t>
            </a:r>
          </a:p>
          <a:p>
            <a:pPr marL="557185" lvl="1" indent="-214303" defTabSz="685800" eaLnBrk="1" hangingPunct="1">
              <a:lnSpc>
                <a:spcPct val="80000"/>
              </a:lnSpc>
              <a:spcBef>
                <a:spcPct val="20000"/>
              </a:spcBef>
              <a:buClr>
                <a:schemeClr val="tx1"/>
              </a:buClr>
              <a:defRPr/>
            </a:pPr>
            <a:r>
              <a:rPr lang="en-US" sz="1800" kern="0" dirty="0">
                <a:latin typeface="Roboto Mono" panose="020B0604020202020204" charset="0"/>
                <a:ea typeface="Roboto Mono" panose="020B0604020202020204" charset="0"/>
              </a:rPr>
              <a:t>return v</a:t>
            </a:r>
          </a:p>
        </p:txBody>
      </p:sp>
      <p:sp>
        <p:nvSpPr>
          <p:cNvPr id="55" name="Rectangle 54">
            <a:extLst>
              <a:ext uri="{FF2B5EF4-FFF2-40B4-BE49-F238E27FC236}">
                <a16:creationId xmlns:a16="http://schemas.microsoft.com/office/drawing/2014/main" id="{57B21973-64B2-0742-8D01-54B4212A8EE6}"/>
              </a:ext>
            </a:extLst>
          </p:cNvPr>
          <p:cNvSpPr/>
          <p:nvPr/>
        </p:nvSpPr>
        <p:spPr>
          <a:xfrm>
            <a:off x="-353700" y="3653883"/>
            <a:ext cx="5856770" cy="2811394"/>
          </a:xfrm>
          <a:prstGeom prst="rect">
            <a:avLst/>
          </a:prstGeom>
          <a:solidFill>
            <a:schemeClr val="bg1">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AutoShape 6">
            <a:extLst>
              <a:ext uri="{FF2B5EF4-FFF2-40B4-BE49-F238E27FC236}">
                <a16:creationId xmlns:a16="http://schemas.microsoft.com/office/drawing/2014/main" id="{05349203-CB67-5C4A-B0EC-246ED83E1B0A}"/>
              </a:ext>
            </a:extLst>
          </p:cNvPr>
          <p:cNvSpPr>
            <a:spLocks noChangeArrowheads="1"/>
          </p:cNvSpPr>
          <p:nvPr/>
        </p:nvSpPr>
        <p:spPr bwMode="auto">
          <a:xfrm flipV="1">
            <a:off x="3315494" y="2103965"/>
            <a:ext cx="381000" cy="330902"/>
          </a:xfrm>
          <a:prstGeom prst="triangle">
            <a:avLst>
              <a:gd name="adj" fmla="val 50000"/>
            </a:avLst>
          </a:prstGeom>
          <a:solidFill>
            <a:srgbClr val="FF9A99"/>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cxnSp>
        <p:nvCxnSpPr>
          <p:cNvPr id="15" name="AutoShape 7">
            <a:extLst>
              <a:ext uri="{FF2B5EF4-FFF2-40B4-BE49-F238E27FC236}">
                <a16:creationId xmlns:a16="http://schemas.microsoft.com/office/drawing/2014/main" id="{C6C3AF7C-5779-ED49-8CCE-0B7DB7D74164}"/>
              </a:ext>
            </a:extLst>
          </p:cNvPr>
          <p:cNvCxnSpPr>
            <a:cxnSpLocks noChangeShapeType="1"/>
            <a:endCxn id="14" idx="3"/>
          </p:cNvCxnSpPr>
          <p:nvPr/>
        </p:nvCxnSpPr>
        <p:spPr bwMode="auto">
          <a:xfrm flipH="1">
            <a:off x="3505994" y="1496654"/>
            <a:ext cx="2286000" cy="607311"/>
          </a:xfrm>
          <a:prstGeom prst="straightConnector1">
            <a:avLst/>
          </a:prstGeom>
          <a:noFill/>
          <a:ln w="12700">
            <a:solidFill>
              <a:schemeClr val="tx1"/>
            </a:solidFill>
            <a:round/>
            <a:headEnd/>
            <a:tailEnd type="triangle" w="med" len="med"/>
          </a:ln>
        </p:spPr>
      </p:cxnSp>
      <p:sp>
        <p:nvSpPr>
          <p:cNvPr id="16" name="AutoShape 20">
            <a:extLst>
              <a:ext uri="{FF2B5EF4-FFF2-40B4-BE49-F238E27FC236}">
                <a16:creationId xmlns:a16="http://schemas.microsoft.com/office/drawing/2014/main" id="{6C65CC3C-F8B4-774F-9011-5FAFD965A4F2}"/>
              </a:ext>
            </a:extLst>
          </p:cNvPr>
          <p:cNvSpPr>
            <a:spLocks noChangeArrowheads="1"/>
          </p:cNvSpPr>
          <p:nvPr/>
        </p:nvSpPr>
        <p:spPr bwMode="auto">
          <a:xfrm flipV="1">
            <a:off x="5601494" y="2103965"/>
            <a:ext cx="381000" cy="318998"/>
          </a:xfrm>
          <a:prstGeom prst="triangle">
            <a:avLst>
              <a:gd name="adj" fmla="val 50000"/>
            </a:avLst>
          </a:prstGeom>
          <a:solidFill>
            <a:srgbClr val="FF9A99"/>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sp>
        <p:nvSpPr>
          <p:cNvPr id="17" name="AutoShape 26">
            <a:extLst>
              <a:ext uri="{FF2B5EF4-FFF2-40B4-BE49-F238E27FC236}">
                <a16:creationId xmlns:a16="http://schemas.microsoft.com/office/drawing/2014/main" id="{A457A0C3-CD44-6740-8065-68055CB3C4BB}"/>
              </a:ext>
            </a:extLst>
          </p:cNvPr>
          <p:cNvSpPr>
            <a:spLocks noChangeArrowheads="1"/>
          </p:cNvSpPr>
          <p:nvPr/>
        </p:nvSpPr>
        <p:spPr bwMode="auto">
          <a:xfrm flipV="1">
            <a:off x="7887493" y="2103965"/>
            <a:ext cx="381000" cy="330902"/>
          </a:xfrm>
          <a:prstGeom prst="triangle">
            <a:avLst>
              <a:gd name="adj" fmla="val 50000"/>
            </a:avLst>
          </a:prstGeom>
          <a:solidFill>
            <a:srgbClr val="FF9A99"/>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cxnSp>
        <p:nvCxnSpPr>
          <p:cNvPr id="19" name="AutoShape 27">
            <a:extLst>
              <a:ext uri="{FF2B5EF4-FFF2-40B4-BE49-F238E27FC236}">
                <a16:creationId xmlns:a16="http://schemas.microsoft.com/office/drawing/2014/main" id="{C7CC236B-543C-D942-8659-0352BFC5A796}"/>
              </a:ext>
            </a:extLst>
          </p:cNvPr>
          <p:cNvCxnSpPr>
            <a:cxnSpLocks noChangeShapeType="1"/>
          </p:cNvCxnSpPr>
          <p:nvPr/>
        </p:nvCxnSpPr>
        <p:spPr bwMode="auto">
          <a:xfrm>
            <a:off x="5791994" y="1496654"/>
            <a:ext cx="2285999" cy="607311"/>
          </a:xfrm>
          <a:prstGeom prst="straightConnector1">
            <a:avLst/>
          </a:prstGeom>
          <a:noFill/>
          <a:ln w="12700">
            <a:solidFill>
              <a:schemeClr val="tx1"/>
            </a:solidFill>
            <a:round/>
            <a:headEnd/>
            <a:tailEnd type="triangle" w="med" len="med"/>
          </a:ln>
        </p:spPr>
      </p:cxnSp>
      <p:cxnSp>
        <p:nvCxnSpPr>
          <p:cNvPr id="20" name="AutoShape 21">
            <a:extLst>
              <a:ext uri="{FF2B5EF4-FFF2-40B4-BE49-F238E27FC236}">
                <a16:creationId xmlns:a16="http://schemas.microsoft.com/office/drawing/2014/main" id="{D9CEADC8-9233-8445-892F-C26556BA5645}"/>
              </a:ext>
            </a:extLst>
          </p:cNvPr>
          <p:cNvCxnSpPr>
            <a:cxnSpLocks noChangeShapeType="1"/>
          </p:cNvCxnSpPr>
          <p:nvPr/>
        </p:nvCxnSpPr>
        <p:spPr bwMode="auto">
          <a:xfrm>
            <a:off x="5791994" y="1496654"/>
            <a:ext cx="0" cy="607311"/>
          </a:xfrm>
          <a:prstGeom prst="straightConnector1">
            <a:avLst/>
          </a:prstGeom>
          <a:noFill/>
          <a:ln w="12700">
            <a:solidFill>
              <a:schemeClr val="tx1"/>
            </a:solidFill>
            <a:round/>
            <a:headEnd/>
            <a:tailEnd type="triangle" w="med" len="med"/>
          </a:ln>
        </p:spPr>
      </p:cxnSp>
      <p:cxnSp>
        <p:nvCxnSpPr>
          <p:cNvPr id="22" name="AutoShape 17">
            <a:extLst>
              <a:ext uri="{FF2B5EF4-FFF2-40B4-BE49-F238E27FC236}">
                <a16:creationId xmlns:a16="http://schemas.microsoft.com/office/drawing/2014/main" id="{3905C521-00EC-7547-A286-2F50E926FA6E}"/>
              </a:ext>
            </a:extLst>
          </p:cNvPr>
          <p:cNvCxnSpPr>
            <a:cxnSpLocks noChangeShapeType="1"/>
          </p:cNvCxnSpPr>
          <p:nvPr/>
        </p:nvCxnSpPr>
        <p:spPr bwMode="auto">
          <a:xfrm>
            <a:off x="3505994" y="2434867"/>
            <a:ext cx="761999" cy="616743"/>
          </a:xfrm>
          <a:prstGeom prst="straightConnector1">
            <a:avLst/>
          </a:prstGeom>
          <a:noFill/>
          <a:ln w="12700">
            <a:solidFill>
              <a:schemeClr val="tx1"/>
            </a:solidFill>
            <a:round/>
            <a:headEnd/>
            <a:tailEnd type="triangle" w="med" len="med"/>
          </a:ln>
        </p:spPr>
      </p:cxnSp>
      <p:cxnSp>
        <p:nvCxnSpPr>
          <p:cNvPr id="23" name="AutoShape 9">
            <a:extLst>
              <a:ext uri="{FF2B5EF4-FFF2-40B4-BE49-F238E27FC236}">
                <a16:creationId xmlns:a16="http://schemas.microsoft.com/office/drawing/2014/main" id="{2406BD59-3DEA-714A-9355-A9254C7411CB}"/>
              </a:ext>
            </a:extLst>
          </p:cNvPr>
          <p:cNvCxnSpPr>
            <a:cxnSpLocks noChangeShapeType="1"/>
          </p:cNvCxnSpPr>
          <p:nvPr/>
        </p:nvCxnSpPr>
        <p:spPr bwMode="auto">
          <a:xfrm flipH="1">
            <a:off x="2743996" y="2434867"/>
            <a:ext cx="761998" cy="616746"/>
          </a:xfrm>
          <a:prstGeom prst="straightConnector1">
            <a:avLst/>
          </a:prstGeom>
          <a:noFill/>
          <a:ln w="12700">
            <a:solidFill>
              <a:schemeClr val="tx1"/>
            </a:solidFill>
            <a:round/>
            <a:headEnd/>
            <a:tailEnd type="triangle" w="med" len="med"/>
          </a:ln>
        </p:spPr>
      </p:cxnSp>
      <p:sp>
        <p:nvSpPr>
          <p:cNvPr id="24" name="Rectangle 7">
            <a:extLst>
              <a:ext uri="{FF2B5EF4-FFF2-40B4-BE49-F238E27FC236}">
                <a16:creationId xmlns:a16="http://schemas.microsoft.com/office/drawing/2014/main" id="{DC90F633-5E86-2D46-BEA4-7F279854AC24}"/>
              </a:ext>
            </a:extLst>
          </p:cNvPr>
          <p:cNvSpPr>
            <a:spLocks noChangeArrowheads="1"/>
          </p:cNvSpPr>
          <p:nvPr/>
        </p:nvSpPr>
        <p:spPr bwMode="auto">
          <a:xfrm>
            <a:off x="3313909" y="3101711"/>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8</a:t>
            </a:r>
          </a:p>
        </p:txBody>
      </p:sp>
      <p:sp>
        <p:nvSpPr>
          <p:cNvPr id="25" name="Rectangle 7">
            <a:extLst>
              <a:ext uri="{FF2B5EF4-FFF2-40B4-BE49-F238E27FC236}">
                <a16:creationId xmlns:a16="http://schemas.microsoft.com/office/drawing/2014/main" id="{4A8D2FD8-AAAE-8941-98D1-3B5D3C53449B}"/>
              </a:ext>
            </a:extLst>
          </p:cNvPr>
          <p:cNvSpPr>
            <a:spLocks noChangeArrowheads="1"/>
          </p:cNvSpPr>
          <p:nvPr/>
        </p:nvSpPr>
        <p:spPr bwMode="auto">
          <a:xfrm>
            <a:off x="4075909" y="3101711"/>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12</a:t>
            </a:r>
          </a:p>
        </p:txBody>
      </p:sp>
      <p:sp>
        <p:nvSpPr>
          <p:cNvPr id="26" name="Rectangle 7">
            <a:extLst>
              <a:ext uri="{FF2B5EF4-FFF2-40B4-BE49-F238E27FC236}">
                <a16:creationId xmlns:a16="http://schemas.microsoft.com/office/drawing/2014/main" id="{8CFEC7EC-3381-6B42-B374-924BB123DD9D}"/>
              </a:ext>
            </a:extLst>
          </p:cNvPr>
          <p:cNvSpPr>
            <a:spLocks noChangeArrowheads="1"/>
          </p:cNvSpPr>
          <p:nvPr/>
        </p:nvSpPr>
        <p:spPr bwMode="auto">
          <a:xfrm>
            <a:off x="2551909" y="3101711"/>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3</a:t>
            </a:r>
          </a:p>
        </p:txBody>
      </p:sp>
      <p:cxnSp>
        <p:nvCxnSpPr>
          <p:cNvPr id="27" name="AutoShape 13">
            <a:extLst>
              <a:ext uri="{FF2B5EF4-FFF2-40B4-BE49-F238E27FC236}">
                <a16:creationId xmlns:a16="http://schemas.microsoft.com/office/drawing/2014/main" id="{D84C5290-A15F-FD48-A9DF-48DCD9312DA2}"/>
              </a:ext>
            </a:extLst>
          </p:cNvPr>
          <p:cNvCxnSpPr>
            <a:cxnSpLocks noChangeShapeType="1"/>
          </p:cNvCxnSpPr>
          <p:nvPr/>
        </p:nvCxnSpPr>
        <p:spPr bwMode="auto">
          <a:xfrm>
            <a:off x="3505994" y="2434867"/>
            <a:ext cx="1" cy="604837"/>
          </a:xfrm>
          <a:prstGeom prst="straightConnector1">
            <a:avLst/>
          </a:prstGeom>
          <a:noFill/>
          <a:ln w="12700">
            <a:solidFill>
              <a:schemeClr val="tx1"/>
            </a:solidFill>
            <a:round/>
            <a:headEnd/>
            <a:tailEnd type="triangle" w="med" len="med"/>
          </a:ln>
        </p:spPr>
      </p:cxnSp>
      <p:sp>
        <p:nvSpPr>
          <p:cNvPr id="2" name="Rectangle 1">
            <a:extLst>
              <a:ext uri="{FF2B5EF4-FFF2-40B4-BE49-F238E27FC236}">
                <a16:creationId xmlns:a16="http://schemas.microsoft.com/office/drawing/2014/main" id="{017492CB-DE08-9D44-903D-AFBF313FB495}"/>
              </a:ext>
            </a:extLst>
          </p:cNvPr>
          <p:cNvSpPr/>
          <p:nvPr/>
        </p:nvSpPr>
        <p:spPr>
          <a:xfrm>
            <a:off x="2932986" y="2076992"/>
            <a:ext cx="287258" cy="307777"/>
          </a:xfrm>
          <a:prstGeom prst="rect">
            <a:avLst/>
          </a:prstGeom>
        </p:spPr>
        <p:txBody>
          <a:bodyPr wrap="none">
            <a:spAutoFit/>
          </a:bodyPr>
          <a:lstStyle/>
          <a:p>
            <a:pPr algn="ctr"/>
            <a:r>
              <a:rPr lang="en-US" dirty="0">
                <a:latin typeface="Open Sans" panose="020B0604020202020204" charset="0"/>
                <a:ea typeface="Open Sans" panose="020B0604020202020204" charset="0"/>
                <a:cs typeface="Open Sans" panose="020B0604020202020204" charset="0"/>
              </a:rPr>
              <a:t>3</a:t>
            </a:r>
          </a:p>
        </p:txBody>
      </p:sp>
      <p:sp>
        <p:nvSpPr>
          <p:cNvPr id="28" name="Rectangle 27">
            <a:extLst>
              <a:ext uri="{FF2B5EF4-FFF2-40B4-BE49-F238E27FC236}">
                <a16:creationId xmlns:a16="http://schemas.microsoft.com/office/drawing/2014/main" id="{8F79DF5E-42C8-D943-9296-920EFA174DA8}"/>
              </a:ext>
            </a:extLst>
          </p:cNvPr>
          <p:cNvSpPr/>
          <p:nvPr/>
        </p:nvSpPr>
        <p:spPr>
          <a:xfrm>
            <a:off x="5314236" y="1137177"/>
            <a:ext cx="287258" cy="307777"/>
          </a:xfrm>
          <a:prstGeom prst="rect">
            <a:avLst/>
          </a:prstGeom>
        </p:spPr>
        <p:txBody>
          <a:bodyPr wrap="none">
            <a:spAutoFit/>
          </a:bodyPr>
          <a:lstStyle/>
          <a:p>
            <a:pPr algn="ctr"/>
            <a:r>
              <a:rPr lang="en-US" dirty="0">
                <a:latin typeface="Open Sans" panose="020B0604020202020204" charset="0"/>
                <a:ea typeface="Open Sans" panose="020B0604020202020204" charset="0"/>
                <a:cs typeface="Open Sans" panose="020B0604020202020204" charset="0"/>
              </a:rPr>
              <a:t>3</a:t>
            </a:r>
          </a:p>
        </p:txBody>
      </p:sp>
      <p:cxnSp>
        <p:nvCxnSpPr>
          <p:cNvPr id="30" name="AutoShape 17">
            <a:extLst>
              <a:ext uri="{FF2B5EF4-FFF2-40B4-BE49-F238E27FC236}">
                <a16:creationId xmlns:a16="http://schemas.microsoft.com/office/drawing/2014/main" id="{FD64EC14-5D6B-E542-9094-49F4B12E8EAB}"/>
              </a:ext>
            </a:extLst>
          </p:cNvPr>
          <p:cNvCxnSpPr>
            <a:cxnSpLocks noChangeShapeType="1"/>
          </p:cNvCxnSpPr>
          <p:nvPr/>
        </p:nvCxnSpPr>
        <p:spPr bwMode="auto">
          <a:xfrm>
            <a:off x="5791987" y="2446021"/>
            <a:ext cx="761999" cy="616743"/>
          </a:xfrm>
          <a:prstGeom prst="straightConnector1">
            <a:avLst/>
          </a:prstGeom>
          <a:noFill/>
          <a:ln w="12700">
            <a:solidFill>
              <a:schemeClr val="tx1"/>
            </a:solidFill>
            <a:round/>
            <a:headEnd/>
            <a:tailEnd type="triangle" w="med" len="med"/>
          </a:ln>
        </p:spPr>
      </p:cxnSp>
      <p:cxnSp>
        <p:nvCxnSpPr>
          <p:cNvPr id="31" name="AutoShape 9">
            <a:extLst>
              <a:ext uri="{FF2B5EF4-FFF2-40B4-BE49-F238E27FC236}">
                <a16:creationId xmlns:a16="http://schemas.microsoft.com/office/drawing/2014/main" id="{58063A8E-CAC7-444E-A6B4-B8F666F47522}"/>
              </a:ext>
            </a:extLst>
          </p:cNvPr>
          <p:cNvCxnSpPr>
            <a:cxnSpLocks noChangeShapeType="1"/>
          </p:cNvCxnSpPr>
          <p:nvPr/>
        </p:nvCxnSpPr>
        <p:spPr bwMode="auto">
          <a:xfrm flipH="1">
            <a:off x="5029989" y="2446021"/>
            <a:ext cx="761998" cy="616746"/>
          </a:xfrm>
          <a:prstGeom prst="straightConnector1">
            <a:avLst/>
          </a:prstGeom>
          <a:noFill/>
          <a:ln w="12700">
            <a:solidFill>
              <a:schemeClr val="tx1"/>
            </a:solidFill>
            <a:round/>
            <a:headEnd/>
            <a:tailEnd type="triangle" w="med" len="med"/>
          </a:ln>
        </p:spPr>
      </p:cxnSp>
      <p:sp>
        <p:nvSpPr>
          <p:cNvPr id="32" name="Rectangle 7">
            <a:extLst>
              <a:ext uri="{FF2B5EF4-FFF2-40B4-BE49-F238E27FC236}">
                <a16:creationId xmlns:a16="http://schemas.microsoft.com/office/drawing/2014/main" id="{3F2AFCAB-E24A-C24D-81CC-632B8C607D60}"/>
              </a:ext>
            </a:extLst>
          </p:cNvPr>
          <p:cNvSpPr>
            <a:spLocks noChangeArrowheads="1"/>
          </p:cNvSpPr>
          <p:nvPr/>
        </p:nvSpPr>
        <p:spPr bwMode="auto">
          <a:xfrm>
            <a:off x="5599902" y="3112865"/>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4</a:t>
            </a:r>
          </a:p>
        </p:txBody>
      </p:sp>
      <p:sp>
        <p:nvSpPr>
          <p:cNvPr id="33" name="Rectangle 7">
            <a:extLst>
              <a:ext uri="{FF2B5EF4-FFF2-40B4-BE49-F238E27FC236}">
                <a16:creationId xmlns:a16="http://schemas.microsoft.com/office/drawing/2014/main" id="{3F5A2AC6-92B6-9646-9701-0CB78E2A0664}"/>
              </a:ext>
            </a:extLst>
          </p:cNvPr>
          <p:cNvSpPr>
            <a:spLocks noChangeArrowheads="1"/>
          </p:cNvSpPr>
          <p:nvPr/>
        </p:nvSpPr>
        <p:spPr bwMode="auto">
          <a:xfrm>
            <a:off x="6361902" y="3112865"/>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6</a:t>
            </a:r>
          </a:p>
        </p:txBody>
      </p:sp>
      <p:sp>
        <p:nvSpPr>
          <p:cNvPr id="35" name="Rectangle 7">
            <a:extLst>
              <a:ext uri="{FF2B5EF4-FFF2-40B4-BE49-F238E27FC236}">
                <a16:creationId xmlns:a16="http://schemas.microsoft.com/office/drawing/2014/main" id="{2240DC77-1B6F-DC42-BDB7-A9C274EAEB97}"/>
              </a:ext>
            </a:extLst>
          </p:cNvPr>
          <p:cNvSpPr>
            <a:spLocks noChangeArrowheads="1"/>
          </p:cNvSpPr>
          <p:nvPr/>
        </p:nvSpPr>
        <p:spPr bwMode="auto">
          <a:xfrm>
            <a:off x="4837902" y="3112865"/>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2</a:t>
            </a:r>
          </a:p>
        </p:txBody>
      </p:sp>
      <p:cxnSp>
        <p:nvCxnSpPr>
          <p:cNvPr id="36" name="AutoShape 13">
            <a:extLst>
              <a:ext uri="{FF2B5EF4-FFF2-40B4-BE49-F238E27FC236}">
                <a16:creationId xmlns:a16="http://schemas.microsoft.com/office/drawing/2014/main" id="{079C1C4B-0596-2F4E-A2D9-68BC53160ABF}"/>
              </a:ext>
            </a:extLst>
          </p:cNvPr>
          <p:cNvCxnSpPr>
            <a:cxnSpLocks noChangeShapeType="1"/>
          </p:cNvCxnSpPr>
          <p:nvPr/>
        </p:nvCxnSpPr>
        <p:spPr bwMode="auto">
          <a:xfrm>
            <a:off x="5791987" y="2446021"/>
            <a:ext cx="1" cy="604837"/>
          </a:xfrm>
          <a:prstGeom prst="straightConnector1">
            <a:avLst/>
          </a:prstGeom>
          <a:noFill/>
          <a:ln w="12700">
            <a:solidFill>
              <a:schemeClr val="tx1"/>
            </a:solidFill>
            <a:round/>
            <a:headEnd/>
            <a:tailEnd type="triangle" w="med" len="med"/>
          </a:ln>
        </p:spPr>
      </p:cxnSp>
      <p:sp>
        <p:nvSpPr>
          <p:cNvPr id="3" name="Rectangle 2">
            <a:extLst>
              <a:ext uri="{FF2B5EF4-FFF2-40B4-BE49-F238E27FC236}">
                <a16:creationId xmlns:a16="http://schemas.microsoft.com/office/drawing/2014/main" id="{899ACAE2-F929-7448-A38F-14468F5203FF}"/>
              </a:ext>
            </a:extLst>
          </p:cNvPr>
          <p:cNvSpPr/>
          <p:nvPr/>
        </p:nvSpPr>
        <p:spPr>
          <a:xfrm>
            <a:off x="5312644" y="2076992"/>
            <a:ext cx="287258" cy="307777"/>
          </a:xfrm>
          <a:prstGeom prst="rect">
            <a:avLst/>
          </a:prstGeom>
        </p:spPr>
        <p:txBody>
          <a:bodyPr wrap="none">
            <a:spAutoFit/>
          </a:bodyPr>
          <a:lstStyle/>
          <a:p>
            <a:r>
              <a:rPr lang="en-US" dirty="0">
                <a:latin typeface="Open Sans" panose="020B0604020202020204" charset="0"/>
                <a:ea typeface="Open Sans" panose="020B0604020202020204" charset="0"/>
                <a:cs typeface="Open Sans" panose="020B0604020202020204" charset="0"/>
              </a:rPr>
              <a:t>2</a:t>
            </a:r>
            <a:endParaRPr lang="en-US" dirty="0"/>
          </a:p>
        </p:txBody>
      </p:sp>
      <p:sp>
        <p:nvSpPr>
          <p:cNvPr id="37" name="Rectangle 36">
            <a:extLst>
              <a:ext uri="{FF2B5EF4-FFF2-40B4-BE49-F238E27FC236}">
                <a16:creationId xmlns:a16="http://schemas.microsoft.com/office/drawing/2014/main" id="{3A266C21-D99F-F746-9732-4CF8409C765D}"/>
              </a:ext>
            </a:extLst>
          </p:cNvPr>
          <p:cNvSpPr/>
          <p:nvPr/>
        </p:nvSpPr>
        <p:spPr>
          <a:xfrm>
            <a:off x="7433193" y="2121168"/>
            <a:ext cx="399468" cy="307777"/>
          </a:xfrm>
          <a:prstGeom prst="rect">
            <a:avLst/>
          </a:prstGeom>
        </p:spPr>
        <p:txBody>
          <a:bodyPr wrap="none">
            <a:spAutoFit/>
          </a:bodyPr>
          <a:lstStyle/>
          <a:p>
            <a:r>
              <a:rPr lang="en-US" dirty="0">
                <a:latin typeface="Roboto Mono" panose="020B0604020202020204" charset="0"/>
                <a:ea typeface="Roboto Mono" panose="020B0604020202020204" charset="0"/>
                <a:cs typeface="Times New Roman" pitchFamily="18" charset="0"/>
              </a:rPr>
              <a:t>+∞</a:t>
            </a:r>
            <a:endParaRPr lang="en-US" dirty="0"/>
          </a:p>
        </p:txBody>
      </p:sp>
    </p:spTree>
    <p:extLst>
      <p:ext uri="{BB962C8B-B14F-4D97-AF65-F5344CB8AC3E}">
        <p14:creationId xmlns:p14="http://schemas.microsoft.com/office/powerpoint/2010/main" val="303503867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116" name="Content Placeholder 2">
            <a:extLst>
              <a:ext uri="{FF2B5EF4-FFF2-40B4-BE49-F238E27FC236}">
                <a16:creationId xmlns:a16="http://schemas.microsoft.com/office/drawing/2014/main" id="{1A0EBC81-D24D-B942-AB58-A4FD3979981F}"/>
              </a:ext>
            </a:extLst>
          </p:cNvPr>
          <p:cNvSpPr txBox="1">
            <a:spLocks/>
          </p:cNvSpPr>
          <p:nvPr/>
        </p:nvSpPr>
        <p:spPr bwMode="auto">
          <a:xfrm>
            <a:off x="226219" y="3653883"/>
            <a:ext cx="5262559" cy="2247425"/>
          </a:xfrm>
          <a:prstGeom prst="rect">
            <a:avLst/>
          </a:prstGeom>
          <a:noFill/>
          <a:ln w="9525">
            <a:noFill/>
            <a:miter lim="800000"/>
            <a:headEnd/>
            <a:tailEnd/>
          </a:ln>
        </p:spPr>
        <p:txBody>
          <a:bodyPr vert="horz" wrap="square" lIns="68577" tIns="34289" rIns="68577" bIns="34289" numCol="1" anchor="t" anchorCtr="0" compatLnSpc="1">
            <a:prstTxWarp prst="textNoShape">
              <a:avLst/>
            </a:prstTxWarp>
          </a:bodyPr>
          <a:lstStyle/>
          <a:p>
            <a:pPr marL="257162" indent="-257162" defTabSz="685800" eaLnBrk="1" hangingPunct="1">
              <a:lnSpc>
                <a:spcPct val="80000"/>
              </a:lnSpc>
              <a:spcBef>
                <a:spcPts val="900"/>
              </a:spcBef>
              <a:buClr>
                <a:schemeClr val="accent2"/>
              </a:buClr>
              <a:defRPr/>
            </a:pPr>
            <a:endParaRPr lang="en-US" sz="825" kern="0" dirty="0">
              <a:solidFill>
                <a:srgbClr val="00B0F0"/>
              </a:solidFill>
              <a:latin typeface="Roboto Mono" panose="020B0604020202020204" charset="0"/>
              <a:ea typeface="Roboto Mono" panose="020B0604020202020204" charset="0"/>
              <a:cs typeface="+mn-cs"/>
            </a:endParaRPr>
          </a:p>
          <a:p>
            <a:pPr marL="257162" indent="-257162" defTabSz="685800" eaLnBrk="1" hangingPunct="1">
              <a:lnSpc>
                <a:spcPct val="80000"/>
              </a:lnSpc>
              <a:spcBef>
                <a:spcPts val="900"/>
              </a:spcBef>
              <a:buClr>
                <a:schemeClr val="accent2"/>
              </a:buClr>
              <a:defRPr/>
            </a:pPr>
            <a:r>
              <a:rPr lang="en-US" sz="1800" kern="0" dirty="0">
                <a:solidFill>
                  <a:srgbClr val="0070C0"/>
                </a:solidFill>
                <a:latin typeface="Roboto Mono" panose="020B0604020202020204" charset="0"/>
                <a:ea typeface="Roboto Mono" panose="020B0604020202020204" charset="0"/>
                <a:cs typeface="+mn-cs"/>
              </a:rPr>
              <a:t>def max-value(state):</a:t>
            </a:r>
          </a:p>
          <a:p>
            <a:pPr marL="557185" lvl="1" indent="-214303" defTabSz="685800" eaLnBrk="1" hangingPunct="1">
              <a:lnSpc>
                <a:spcPct val="80000"/>
              </a:lnSpc>
              <a:spcBef>
                <a:spcPct val="20000"/>
              </a:spcBef>
              <a:buClr>
                <a:schemeClr val="tx1"/>
              </a:buClr>
              <a:defRPr/>
            </a:pPr>
            <a:r>
              <a:rPr lang="en-US" sz="1800" dirty="0">
                <a:latin typeface="Roboto Mono" panose="020B0604020202020204" charset="0"/>
                <a:ea typeface="Roboto Mono" panose="020B0604020202020204" charset="0"/>
              </a:rPr>
              <a:t>i</a:t>
            </a:r>
            <a:r>
              <a:rPr lang="en-US" sz="1800" kern="0" dirty="0">
                <a:latin typeface="Roboto Mono" panose="020B0604020202020204" charset="0"/>
                <a:ea typeface="Roboto Mono" panose="020B0604020202020204" charset="0"/>
              </a:rPr>
              <a:t>f the state is a terminal state:</a:t>
            </a:r>
          </a:p>
          <a:p>
            <a:pPr marL="557185" lvl="1" indent="-214303" defTabSz="685800" eaLnBrk="1" hangingPunct="1">
              <a:lnSpc>
                <a:spcPct val="80000"/>
              </a:lnSpc>
              <a:spcBef>
                <a:spcPct val="20000"/>
              </a:spcBef>
              <a:buClr>
                <a:schemeClr val="tx1"/>
              </a:buClr>
              <a:defRPr/>
            </a:pPr>
            <a:r>
              <a:rPr lang="en-US" sz="1800" dirty="0">
                <a:latin typeface="Roboto Mono" panose="020B0604020202020204" charset="0"/>
                <a:ea typeface="Roboto Mono" panose="020B0604020202020204" charset="0"/>
              </a:rPr>
              <a:t>		 return the state’s utility</a:t>
            </a:r>
            <a:endParaRPr lang="en-US" sz="1800" kern="0" dirty="0">
              <a:latin typeface="Roboto Mono" panose="020B0604020202020204" charset="0"/>
              <a:ea typeface="Roboto Mono" panose="020B0604020202020204" charset="0"/>
            </a:endParaRPr>
          </a:p>
          <a:p>
            <a:pPr marL="557185" lvl="1" indent="-214303" defTabSz="685800" eaLnBrk="1" hangingPunct="1">
              <a:lnSpc>
                <a:spcPct val="80000"/>
              </a:lnSpc>
              <a:spcBef>
                <a:spcPct val="20000"/>
              </a:spcBef>
              <a:buClr>
                <a:schemeClr val="tx1"/>
              </a:buClr>
              <a:defRPr/>
            </a:pPr>
            <a:r>
              <a:rPr lang="en-US" sz="1800" kern="0" dirty="0">
                <a:latin typeface="Roboto Mono" panose="020B0604020202020204" charset="0"/>
                <a:ea typeface="Roboto Mono" panose="020B0604020202020204" charset="0"/>
              </a:rPr>
              <a:t>initialize v = </a:t>
            </a:r>
            <a:r>
              <a:rPr lang="en-US" sz="1800" kern="0" dirty="0">
                <a:latin typeface="Roboto Mono" panose="020B0604020202020204" charset="0"/>
                <a:ea typeface="Roboto Mono" panose="020B0604020202020204" charset="0"/>
                <a:cs typeface="Times New Roman" pitchFamily="18" charset="0"/>
              </a:rPr>
              <a:t>-∞</a:t>
            </a:r>
          </a:p>
          <a:p>
            <a:pPr marL="557185" lvl="1" indent="-214303" defTabSz="685800" eaLnBrk="1" hangingPunct="1">
              <a:lnSpc>
                <a:spcPct val="80000"/>
              </a:lnSpc>
              <a:spcBef>
                <a:spcPct val="20000"/>
              </a:spcBef>
              <a:buClr>
                <a:schemeClr val="tx1"/>
              </a:buClr>
              <a:defRPr/>
            </a:pPr>
            <a:r>
              <a:rPr lang="en-US" sz="1800" kern="0" dirty="0">
                <a:latin typeface="Roboto Mono" panose="020B0604020202020204" charset="0"/>
                <a:ea typeface="Roboto Mono" panose="020B0604020202020204" charset="0"/>
              </a:rPr>
              <a:t>for each successor of state:</a:t>
            </a:r>
          </a:p>
          <a:p>
            <a:pPr marL="857207" lvl="2" indent="-171442" defTabSz="685800" eaLnBrk="1" hangingPunct="1">
              <a:lnSpc>
                <a:spcPct val="80000"/>
              </a:lnSpc>
              <a:spcBef>
                <a:spcPct val="20000"/>
              </a:spcBef>
              <a:buClr>
                <a:schemeClr val="accent2"/>
              </a:buClr>
              <a:defRPr/>
            </a:pPr>
            <a:r>
              <a:rPr lang="en-US" sz="1800" kern="0" dirty="0">
                <a:latin typeface="Roboto Mono" panose="020B0604020202020204" charset="0"/>
                <a:ea typeface="Roboto Mono" panose="020B0604020202020204" charset="0"/>
              </a:rPr>
              <a:t>v = max(v, </a:t>
            </a:r>
            <a:r>
              <a:rPr lang="en-US" sz="1800" kern="0" dirty="0">
                <a:solidFill>
                  <a:srgbClr val="C00000"/>
                </a:solidFill>
                <a:latin typeface="Roboto Mono" panose="020B0604020202020204" charset="0"/>
                <a:ea typeface="Roboto Mono" panose="020B0604020202020204" charset="0"/>
              </a:rPr>
              <a:t>min-value(successor)</a:t>
            </a:r>
            <a:r>
              <a:rPr lang="en-US" sz="1800" kern="0" dirty="0">
                <a:latin typeface="Roboto Mono" panose="020B0604020202020204" charset="0"/>
                <a:ea typeface="Roboto Mono" panose="020B0604020202020204" charset="0"/>
              </a:rPr>
              <a:t>)</a:t>
            </a:r>
          </a:p>
          <a:p>
            <a:pPr marL="557185" lvl="1" indent="-214303" defTabSz="685800" eaLnBrk="1" hangingPunct="1">
              <a:lnSpc>
                <a:spcPct val="80000"/>
              </a:lnSpc>
              <a:spcBef>
                <a:spcPct val="20000"/>
              </a:spcBef>
              <a:buClr>
                <a:schemeClr val="tx1"/>
              </a:buClr>
              <a:defRPr/>
            </a:pPr>
            <a:r>
              <a:rPr lang="en-US" sz="1800" kern="0" dirty="0">
                <a:latin typeface="Roboto Mono" panose="020B0604020202020204" charset="0"/>
                <a:ea typeface="Roboto Mono" panose="020B0604020202020204" charset="0"/>
              </a:rPr>
              <a:t>return v</a:t>
            </a:r>
          </a:p>
        </p:txBody>
      </p:sp>
      <p:sp>
        <p:nvSpPr>
          <p:cNvPr id="63" name="Google Shape;63;p2"/>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dirty="0">
                <a:sym typeface="Symbol" pitchFamily="18" charset="2"/>
              </a:rPr>
              <a:t>Minimax Example</a:t>
            </a:r>
            <a:endParaRPr sz="3400" b="1" dirty="0">
              <a:solidFill>
                <a:srgbClr val="370661"/>
              </a:solidFill>
              <a:latin typeface="Open Sans"/>
              <a:ea typeface="Open Sans"/>
              <a:cs typeface="Open Sans"/>
              <a:sym typeface="Open Sans"/>
            </a:endParaRPr>
          </a:p>
        </p:txBody>
      </p:sp>
      <p:sp>
        <p:nvSpPr>
          <p:cNvPr id="34" name="AutoShape 4">
            <a:extLst>
              <a:ext uri="{FF2B5EF4-FFF2-40B4-BE49-F238E27FC236}">
                <a16:creationId xmlns:a16="http://schemas.microsoft.com/office/drawing/2014/main" id="{E736D7FF-BD34-4A88-84A3-1D8F37182FDE}"/>
              </a:ext>
            </a:extLst>
          </p:cNvPr>
          <p:cNvSpPr>
            <a:spLocks noChangeArrowheads="1"/>
          </p:cNvSpPr>
          <p:nvPr/>
        </p:nvSpPr>
        <p:spPr bwMode="auto">
          <a:xfrm>
            <a:off x="5601494" y="1137177"/>
            <a:ext cx="381000" cy="359477"/>
          </a:xfrm>
          <a:prstGeom prst="triangle">
            <a:avLst>
              <a:gd name="adj" fmla="val 50000"/>
            </a:avLst>
          </a:prstGeom>
          <a:solidFill>
            <a:srgbClr val="CCECFF"/>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sp>
        <p:nvSpPr>
          <p:cNvPr id="72" name="Rounded Rectangle 58">
            <a:extLst>
              <a:ext uri="{FF2B5EF4-FFF2-40B4-BE49-F238E27FC236}">
                <a16:creationId xmlns:a16="http://schemas.microsoft.com/office/drawing/2014/main" id="{EF1F8FB1-77A7-470B-8369-70912ABFE2F7}"/>
              </a:ext>
            </a:extLst>
          </p:cNvPr>
          <p:cNvSpPr/>
          <p:nvPr/>
        </p:nvSpPr>
        <p:spPr>
          <a:xfrm>
            <a:off x="226219" y="3683366"/>
            <a:ext cx="5262559" cy="2187826"/>
          </a:xfrm>
          <a:prstGeom prst="roundRect">
            <a:avLst/>
          </a:prstGeom>
          <a:solidFill>
            <a:srgbClr val="0066CC">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74" name="Left-Right Arrow 62">
            <a:extLst>
              <a:ext uri="{FF2B5EF4-FFF2-40B4-BE49-F238E27FC236}">
                <a16:creationId xmlns:a16="http://schemas.microsoft.com/office/drawing/2014/main" id="{8162E336-5288-4360-8E22-242E50D27588}"/>
              </a:ext>
            </a:extLst>
          </p:cNvPr>
          <p:cNvSpPr/>
          <p:nvPr/>
        </p:nvSpPr>
        <p:spPr>
          <a:xfrm>
            <a:off x="5503070" y="4337488"/>
            <a:ext cx="742950" cy="514350"/>
          </a:xfrm>
          <a:prstGeom prst="leftRightArrow">
            <a:avLst/>
          </a:prstGeom>
          <a:solidFill>
            <a:srgbClr val="BD92D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75" name="Picture 74" descr="TP_tmp.png">
            <a:extLst>
              <a:ext uri="{FF2B5EF4-FFF2-40B4-BE49-F238E27FC236}">
                <a16:creationId xmlns:a16="http://schemas.microsoft.com/office/drawing/2014/main" id="{38160B1A-2555-4CA1-A742-52F596673E60}"/>
              </a:ext>
            </a:extLst>
          </p:cNvPr>
          <p:cNvPicPr>
            <a:picLocks noChangeAspect="1"/>
          </p:cNvPicPr>
          <p:nvPr>
            <p:custDataLst>
              <p:tags r:id="rId1"/>
            </p:custDataLst>
          </p:nvPr>
        </p:nvPicPr>
        <p:blipFill>
          <a:blip r:embed="rId5" cstate="print"/>
          <a:stretch>
            <a:fillRect/>
          </a:stretch>
        </p:blipFill>
        <p:spPr bwMode="auto">
          <a:xfrm>
            <a:off x="1315244" y="5924915"/>
            <a:ext cx="3143249" cy="491900"/>
          </a:xfrm>
          <a:prstGeom prst="rect">
            <a:avLst/>
          </a:prstGeom>
          <a:noFill/>
          <a:ln/>
          <a:effectLst/>
        </p:spPr>
      </p:pic>
      <p:pic>
        <p:nvPicPr>
          <p:cNvPr id="76" name="Picture 75" descr="TP_tmp.png">
            <a:extLst>
              <a:ext uri="{FF2B5EF4-FFF2-40B4-BE49-F238E27FC236}">
                <a16:creationId xmlns:a16="http://schemas.microsoft.com/office/drawing/2014/main" id="{A30B546D-18AD-4561-86FC-06C44687E357}"/>
              </a:ext>
            </a:extLst>
          </p:cNvPr>
          <p:cNvPicPr>
            <a:picLocks noChangeAspect="1"/>
          </p:cNvPicPr>
          <p:nvPr>
            <p:custDataLst>
              <p:tags r:id="rId2"/>
            </p:custDataLst>
          </p:nvPr>
        </p:nvPicPr>
        <p:blipFill>
          <a:blip r:embed="rId6" cstate="print"/>
          <a:stretch>
            <a:fillRect/>
          </a:stretch>
        </p:blipFill>
        <p:spPr bwMode="auto">
          <a:xfrm>
            <a:off x="7458867" y="5924915"/>
            <a:ext cx="3143251" cy="491900"/>
          </a:xfrm>
          <a:prstGeom prst="rect">
            <a:avLst/>
          </a:prstGeom>
          <a:noFill/>
          <a:ln/>
          <a:effectLst/>
        </p:spPr>
      </p:pic>
      <p:sp>
        <p:nvSpPr>
          <p:cNvPr id="18" name="TextBox 17">
            <a:extLst>
              <a:ext uri="{FF2B5EF4-FFF2-40B4-BE49-F238E27FC236}">
                <a16:creationId xmlns:a16="http://schemas.microsoft.com/office/drawing/2014/main" id="{97FA6B95-38DB-164F-A3BB-D53340EB840C}"/>
              </a:ext>
            </a:extLst>
          </p:cNvPr>
          <p:cNvSpPr txBox="1"/>
          <p:nvPr/>
        </p:nvSpPr>
        <p:spPr>
          <a:xfrm>
            <a:off x="6162805" y="1590805"/>
            <a:ext cx="184731" cy="307777"/>
          </a:xfrm>
          <a:prstGeom prst="rect">
            <a:avLst/>
          </a:prstGeom>
          <a:noFill/>
        </p:spPr>
        <p:txBody>
          <a:bodyPr wrap="none" rtlCol="0">
            <a:spAutoFit/>
          </a:bodyPr>
          <a:lstStyle/>
          <a:p>
            <a:endParaRPr lang="en-US" dirty="0"/>
          </a:p>
        </p:txBody>
      </p:sp>
      <p:sp>
        <p:nvSpPr>
          <p:cNvPr id="117" name="Rounded Rectangle 59">
            <a:extLst>
              <a:ext uri="{FF2B5EF4-FFF2-40B4-BE49-F238E27FC236}">
                <a16:creationId xmlns:a16="http://schemas.microsoft.com/office/drawing/2014/main" id="{D1FC192F-F2B3-DB4F-AA60-EB20B2A00134}"/>
              </a:ext>
            </a:extLst>
          </p:cNvPr>
          <p:cNvSpPr/>
          <p:nvPr/>
        </p:nvSpPr>
        <p:spPr>
          <a:xfrm>
            <a:off x="6260312" y="3693618"/>
            <a:ext cx="5262561" cy="2169928"/>
          </a:xfrm>
          <a:prstGeom prst="roundRect">
            <a:avLst/>
          </a:prstGeom>
          <a:solidFill>
            <a:srgbClr val="F6D7D9"/>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18" name="Content Placeholder 2">
            <a:extLst>
              <a:ext uri="{FF2B5EF4-FFF2-40B4-BE49-F238E27FC236}">
                <a16:creationId xmlns:a16="http://schemas.microsoft.com/office/drawing/2014/main" id="{0E2FAB55-9DBB-204F-8914-720EA7BBC647}"/>
              </a:ext>
            </a:extLst>
          </p:cNvPr>
          <p:cNvSpPr txBox="1">
            <a:spLocks/>
          </p:cNvSpPr>
          <p:nvPr/>
        </p:nvSpPr>
        <p:spPr bwMode="auto">
          <a:xfrm>
            <a:off x="6317463" y="3896818"/>
            <a:ext cx="5205410" cy="1974374"/>
          </a:xfrm>
          <a:prstGeom prst="rect">
            <a:avLst/>
          </a:prstGeom>
          <a:noFill/>
          <a:ln w="9525">
            <a:noFill/>
            <a:miter lim="800000"/>
            <a:headEnd/>
            <a:tailEnd/>
          </a:ln>
        </p:spPr>
        <p:txBody>
          <a:bodyPr vert="horz" wrap="square" lIns="68577" tIns="34289" rIns="68577" bIns="34289" numCol="1" anchor="t" anchorCtr="0" compatLnSpc="1">
            <a:prstTxWarp prst="textNoShape">
              <a:avLst/>
            </a:prstTxWarp>
          </a:bodyPr>
          <a:lstStyle/>
          <a:p>
            <a:pPr marL="257162" indent="-257162" defTabSz="685800" eaLnBrk="1" hangingPunct="1">
              <a:lnSpc>
                <a:spcPct val="80000"/>
              </a:lnSpc>
              <a:spcBef>
                <a:spcPts val="900"/>
              </a:spcBef>
              <a:buClr>
                <a:schemeClr val="accent2"/>
              </a:buClr>
              <a:defRPr/>
            </a:pPr>
            <a:r>
              <a:rPr lang="en-US" sz="1800" kern="0" dirty="0">
                <a:solidFill>
                  <a:srgbClr val="C00000"/>
                </a:solidFill>
                <a:latin typeface="Roboto Mono" panose="020B0604020202020204" charset="0"/>
                <a:ea typeface="Roboto Mono" panose="020B0604020202020204" charset="0"/>
                <a:cs typeface="+mn-cs"/>
              </a:rPr>
              <a:t>def min-value(state):</a:t>
            </a:r>
          </a:p>
          <a:p>
            <a:pPr marL="557185" lvl="1" indent="-214303" defTabSz="685800" eaLnBrk="1" hangingPunct="1">
              <a:lnSpc>
                <a:spcPct val="80000"/>
              </a:lnSpc>
              <a:spcBef>
                <a:spcPct val="20000"/>
              </a:spcBef>
              <a:buClr>
                <a:schemeClr val="tx1"/>
              </a:buClr>
              <a:defRPr/>
            </a:pPr>
            <a:r>
              <a:rPr lang="en-US" sz="1800" dirty="0">
                <a:latin typeface="Roboto Mono" panose="020B0604020202020204" charset="0"/>
                <a:ea typeface="Roboto Mono" panose="020B0604020202020204" charset="0"/>
              </a:rPr>
              <a:t>i</a:t>
            </a:r>
            <a:r>
              <a:rPr lang="en-US" sz="1800" kern="0" dirty="0">
                <a:latin typeface="Roboto Mono" panose="020B0604020202020204" charset="0"/>
                <a:ea typeface="Roboto Mono" panose="020B0604020202020204" charset="0"/>
              </a:rPr>
              <a:t>f the state is a terminal state:</a:t>
            </a:r>
          </a:p>
          <a:p>
            <a:pPr marL="557185" lvl="1" indent="-214303" defTabSz="685800" eaLnBrk="1" hangingPunct="1">
              <a:lnSpc>
                <a:spcPct val="80000"/>
              </a:lnSpc>
              <a:spcBef>
                <a:spcPct val="20000"/>
              </a:spcBef>
              <a:buClr>
                <a:schemeClr val="tx1"/>
              </a:buClr>
              <a:defRPr/>
            </a:pPr>
            <a:r>
              <a:rPr lang="en-US" sz="1800" dirty="0">
                <a:latin typeface="Roboto Mono" panose="020B0604020202020204" charset="0"/>
                <a:ea typeface="Roboto Mono" panose="020B0604020202020204" charset="0"/>
              </a:rPr>
              <a:t>		 return the state’s utility</a:t>
            </a:r>
            <a:endParaRPr lang="en-US" sz="1800" kern="0" dirty="0">
              <a:latin typeface="Roboto Mono" panose="020B0604020202020204" charset="0"/>
              <a:ea typeface="Roboto Mono" panose="020B0604020202020204" charset="0"/>
            </a:endParaRPr>
          </a:p>
          <a:p>
            <a:pPr marL="557185" lvl="1" indent="-214303" defTabSz="685800" eaLnBrk="1" hangingPunct="1">
              <a:lnSpc>
                <a:spcPct val="80000"/>
              </a:lnSpc>
              <a:spcBef>
                <a:spcPct val="20000"/>
              </a:spcBef>
              <a:buClr>
                <a:schemeClr val="tx1"/>
              </a:buClr>
              <a:defRPr/>
            </a:pPr>
            <a:r>
              <a:rPr lang="en-US" sz="1800" kern="0" dirty="0">
                <a:latin typeface="Roboto Mono" panose="020B0604020202020204" charset="0"/>
                <a:ea typeface="Roboto Mono" panose="020B0604020202020204" charset="0"/>
              </a:rPr>
              <a:t>initialize v = </a:t>
            </a:r>
            <a:r>
              <a:rPr lang="en-US" sz="1800" kern="0" dirty="0">
                <a:latin typeface="Roboto Mono" panose="020B0604020202020204" charset="0"/>
                <a:ea typeface="Roboto Mono" panose="020B0604020202020204" charset="0"/>
                <a:cs typeface="Times New Roman" pitchFamily="18" charset="0"/>
              </a:rPr>
              <a:t>+∞</a:t>
            </a:r>
          </a:p>
          <a:p>
            <a:pPr marL="557185" lvl="1" indent="-214303" defTabSz="685800" eaLnBrk="1" hangingPunct="1">
              <a:lnSpc>
                <a:spcPct val="80000"/>
              </a:lnSpc>
              <a:spcBef>
                <a:spcPct val="20000"/>
              </a:spcBef>
              <a:buClr>
                <a:schemeClr val="tx1"/>
              </a:buClr>
              <a:defRPr/>
            </a:pPr>
            <a:r>
              <a:rPr lang="en-US" sz="1800" b="1" kern="0" dirty="0">
                <a:latin typeface="Roboto Mono" panose="020B0604020202020204" charset="0"/>
                <a:ea typeface="Roboto Mono" panose="020B0604020202020204" charset="0"/>
              </a:rPr>
              <a:t>for each successor of state:</a:t>
            </a:r>
          </a:p>
          <a:p>
            <a:pPr marL="857207" lvl="2" indent="-171442" defTabSz="685800" eaLnBrk="1" hangingPunct="1">
              <a:lnSpc>
                <a:spcPct val="80000"/>
              </a:lnSpc>
              <a:spcBef>
                <a:spcPct val="20000"/>
              </a:spcBef>
              <a:buClr>
                <a:schemeClr val="accent2"/>
              </a:buClr>
              <a:defRPr/>
            </a:pPr>
            <a:r>
              <a:rPr lang="en-US" sz="1800" kern="0" dirty="0">
                <a:latin typeface="Roboto Mono" panose="020B0604020202020204" charset="0"/>
                <a:ea typeface="Roboto Mono" panose="020B0604020202020204" charset="0"/>
              </a:rPr>
              <a:t>v = min(v, </a:t>
            </a:r>
            <a:r>
              <a:rPr lang="en-US" sz="1800" kern="0" dirty="0">
                <a:solidFill>
                  <a:srgbClr val="0070C0"/>
                </a:solidFill>
                <a:latin typeface="Roboto Mono" panose="020B0604020202020204" charset="0"/>
                <a:ea typeface="Roboto Mono" panose="020B0604020202020204" charset="0"/>
              </a:rPr>
              <a:t>max-value(successor)</a:t>
            </a:r>
            <a:r>
              <a:rPr lang="en-US" sz="1800" kern="0" dirty="0">
                <a:latin typeface="Roboto Mono" panose="020B0604020202020204" charset="0"/>
                <a:ea typeface="Roboto Mono" panose="020B0604020202020204" charset="0"/>
              </a:rPr>
              <a:t>)</a:t>
            </a:r>
          </a:p>
          <a:p>
            <a:pPr marL="557185" lvl="1" indent="-214303" defTabSz="685800" eaLnBrk="1" hangingPunct="1">
              <a:lnSpc>
                <a:spcPct val="80000"/>
              </a:lnSpc>
              <a:spcBef>
                <a:spcPct val="20000"/>
              </a:spcBef>
              <a:buClr>
                <a:schemeClr val="tx1"/>
              </a:buClr>
              <a:defRPr/>
            </a:pPr>
            <a:r>
              <a:rPr lang="en-US" sz="1800" kern="0" dirty="0">
                <a:latin typeface="Roboto Mono" panose="020B0604020202020204" charset="0"/>
                <a:ea typeface="Roboto Mono" panose="020B0604020202020204" charset="0"/>
              </a:rPr>
              <a:t>return v</a:t>
            </a:r>
          </a:p>
        </p:txBody>
      </p:sp>
      <p:sp>
        <p:nvSpPr>
          <p:cNvPr id="55" name="Rectangle 54">
            <a:extLst>
              <a:ext uri="{FF2B5EF4-FFF2-40B4-BE49-F238E27FC236}">
                <a16:creationId xmlns:a16="http://schemas.microsoft.com/office/drawing/2014/main" id="{57B21973-64B2-0742-8D01-54B4212A8EE6}"/>
              </a:ext>
            </a:extLst>
          </p:cNvPr>
          <p:cNvSpPr/>
          <p:nvPr/>
        </p:nvSpPr>
        <p:spPr>
          <a:xfrm>
            <a:off x="-353700" y="3653883"/>
            <a:ext cx="5856770" cy="2811394"/>
          </a:xfrm>
          <a:prstGeom prst="rect">
            <a:avLst/>
          </a:prstGeom>
          <a:solidFill>
            <a:schemeClr val="bg1">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AutoShape 6">
            <a:extLst>
              <a:ext uri="{FF2B5EF4-FFF2-40B4-BE49-F238E27FC236}">
                <a16:creationId xmlns:a16="http://schemas.microsoft.com/office/drawing/2014/main" id="{05349203-CB67-5C4A-B0EC-246ED83E1B0A}"/>
              </a:ext>
            </a:extLst>
          </p:cNvPr>
          <p:cNvSpPr>
            <a:spLocks noChangeArrowheads="1"/>
          </p:cNvSpPr>
          <p:nvPr/>
        </p:nvSpPr>
        <p:spPr bwMode="auto">
          <a:xfrm flipV="1">
            <a:off x="3315494" y="2103965"/>
            <a:ext cx="381000" cy="330902"/>
          </a:xfrm>
          <a:prstGeom prst="triangle">
            <a:avLst>
              <a:gd name="adj" fmla="val 50000"/>
            </a:avLst>
          </a:prstGeom>
          <a:solidFill>
            <a:srgbClr val="FF9A99"/>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cxnSp>
        <p:nvCxnSpPr>
          <p:cNvPr id="15" name="AutoShape 7">
            <a:extLst>
              <a:ext uri="{FF2B5EF4-FFF2-40B4-BE49-F238E27FC236}">
                <a16:creationId xmlns:a16="http://schemas.microsoft.com/office/drawing/2014/main" id="{C6C3AF7C-5779-ED49-8CCE-0B7DB7D74164}"/>
              </a:ext>
            </a:extLst>
          </p:cNvPr>
          <p:cNvCxnSpPr>
            <a:cxnSpLocks noChangeShapeType="1"/>
            <a:endCxn id="14" idx="3"/>
          </p:cNvCxnSpPr>
          <p:nvPr/>
        </p:nvCxnSpPr>
        <p:spPr bwMode="auto">
          <a:xfrm flipH="1">
            <a:off x="3505994" y="1496654"/>
            <a:ext cx="2286000" cy="607311"/>
          </a:xfrm>
          <a:prstGeom prst="straightConnector1">
            <a:avLst/>
          </a:prstGeom>
          <a:noFill/>
          <a:ln w="12700">
            <a:solidFill>
              <a:schemeClr val="tx1"/>
            </a:solidFill>
            <a:round/>
            <a:headEnd/>
            <a:tailEnd type="triangle" w="med" len="med"/>
          </a:ln>
        </p:spPr>
      </p:cxnSp>
      <p:sp>
        <p:nvSpPr>
          <p:cNvPr id="16" name="AutoShape 20">
            <a:extLst>
              <a:ext uri="{FF2B5EF4-FFF2-40B4-BE49-F238E27FC236}">
                <a16:creationId xmlns:a16="http://schemas.microsoft.com/office/drawing/2014/main" id="{6C65CC3C-F8B4-774F-9011-5FAFD965A4F2}"/>
              </a:ext>
            </a:extLst>
          </p:cNvPr>
          <p:cNvSpPr>
            <a:spLocks noChangeArrowheads="1"/>
          </p:cNvSpPr>
          <p:nvPr/>
        </p:nvSpPr>
        <p:spPr bwMode="auto">
          <a:xfrm flipV="1">
            <a:off x="5601494" y="2103965"/>
            <a:ext cx="381000" cy="318998"/>
          </a:xfrm>
          <a:prstGeom prst="triangle">
            <a:avLst>
              <a:gd name="adj" fmla="val 50000"/>
            </a:avLst>
          </a:prstGeom>
          <a:solidFill>
            <a:srgbClr val="FF9A99"/>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sp>
        <p:nvSpPr>
          <p:cNvPr id="17" name="AutoShape 26">
            <a:extLst>
              <a:ext uri="{FF2B5EF4-FFF2-40B4-BE49-F238E27FC236}">
                <a16:creationId xmlns:a16="http://schemas.microsoft.com/office/drawing/2014/main" id="{A457A0C3-CD44-6740-8065-68055CB3C4BB}"/>
              </a:ext>
            </a:extLst>
          </p:cNvPr>
          <p:cNvSpPr>
            <a:spLocks noChangeArrowheads="1"/>
          </p:cNvSpPr>
          <p:nvPr/>
        </p:nvSpPr>
        <p:spPr bwMode="auto">
          <a:xfrm flipV="1">
            <a:off x="7887493" y="2103965"/>
            <a:ext cx="381000" cy="330902"/>
          </a:xfrm>
          <a:prstGeom prst="triangle">
            <a:avLst>
              <a:gd name="adj" fmla="val 50000"/>
            </a:avLst>
          </a:prstGeom>
          <a:solidFill>
            <a:srgbClr val="FF9A99"/>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cxnSp>
        <p:nvCxnSpPr>
          <p:cNvPr id="19" name="AutoShape 27">
            <a:extLst>
              <a:ext uri="{FF2B5EF4-FFF2-40B4-BE49-F238E27FC236}">
                <a16:creationId xmlns:a16="http://schemas.microsoft.com/office/drawing/2014/main" id="{C7CC236B-543C-D942-8659-0352BFC5A796}"/>
              </a:ext>
            </a:extLst>
          </p:cNvPr>
          <p:cNvCxnSpPr>
            <a:cxnSpLocks noChangeShapeType="1"/>
          </p:cNvCxnSpPr>
          <p:nvPr/>
        </p:nvCxnSpPr>
        <p:spPr bwMode="auto">
          <a:xfrm>
            <a:off x="5791994" y="1496654"/>
            <a:ext cx="2285999" cy="607311"/>
          </a:xfrm>
          <a:prstGeom prst="straightConnector1">
            <a:avLst/>
          </a:prstGeom>
          <a:noFill/>
          <a:ln w="12700">
            <a:solidFill>
              <a:schemeClr val="tx1"/>
            </a:solidFill>
            <a:round/>
            <a:headEnd/>
            <a:tailEnd type="triangle" w="med" len="med"/>
          </a:ln>
        </p:spPr>
      </p:cxnSp>
      <p:cxnSp>
        <p:nvCxnSpPr>
          <p:cNvPr id="20" name="AutoShape 21">
            <a:extLst>
              <a:ext uri="{FF2B5EF4-FFF2-40B4-BE49-F238E27FC236}">
                <a16:creationId xmlns:a16="http://schemas.microsoft.com/office/drawing/2014/main" id="{D9CEADC8-9233-8445-892F-C26556BA5645}"/>
              </a:ext>
            </a:extLst>
          </p:cNvPr>
          <p:cNvCxnSpPr>
            <a:cxnSpLocks noChangeShapeType="1"/>
          </p:cNvCxnSpPr>
          <p:nvPr/>
        </p:nvCxnSpPr>
        <p:spPr bwMode="auto">
          <a:xfrm>
            <a:off x="5791994" y="1496654"/>
            <a:ext cx="0" cy="607311"/>
          </a:xfrm>
          <a:prstGeom prst="straightConnector1">
            <a:avLst/>
          </a:prstGeom>
          <a:noFill/>
          <a:ln w="12700">
            <a:solidFill>
              <a:schemeClr val="tx1"/>
            </a:solidFill>
            <a:round/>
            <a:headEnd/>
            <a:tailEnd type="triangle" w="med" len="med"/>
          </a:ln>
        </p:spPr>
      </p:cxnSp>
      <p:cxnSp>
        <p:nvCxnSpPr>
          <p:cNvPr id="22" name="AutoShape 17">
            <a:extLst>
              <a:ext uri="{FF2B5EF4-FFF2-40B4-BE49-F238E27FC236}">
                <a16:creationId xmlns:a16="http://schemas.microsoft.com/office/drawing/2014/main" id="{3905C521-00EC-7547-A286-2F50E926FA6E}"/>
              </a:ext>
            </a:extLst>
          </p:cNvPr>
          <p:cNvCxnSpPr>
            <a:cxnSpLocks noChangeShapeType="1"/>
          </p:cNvCxnSpPr>
          <p:nvPr/>
        </p:nvCxnSpPr>
        <p:spPr bwMode="auto">
          <a:xfrm>
            <a:off x="3505994" y="2434867"/>
            <a:ext cx="761999" cy="616743"/>
          </a:xfrm>
          <a:prstGeom prst="straightConnector1">
            <a:avLst/>
          </a:prstGeom>
          <a:noFill/>
          <a:ln w="12700">
            <a:solidFill>
              <a:schemeClr val="tx1"/>
            </a:solidFill>
            <a:round/>
            <a:headEnd/>
            <a:tailEnd type="triangle" w="med" len="med"/>
          </a:ln>
        </p:spPr>
      </p:cxnSp>
      <p:cxnSp>
        <p:nvCxnSpPr>
          <p:cNvPr id="23" name="AutoShape 9">
            <a:extLst>
              <a:ext uri="{FF2B5EF4-FFF2-40B4-BE49-F238E27FC236}">
                <a16:creationId xmlns:a16="http://schemas.microsoft.com/office/drawing/2014/main" id="{2406BD59-3DEA-714A-9355-A9254C7411CB}"/>
              </a:ext>
            </a:extLst>
          </p:cNvPr>
          <p:cNvCxnSpPr>
            <a:cxnSpLocks noChangeShapeType="1"/>
          </p:cNvCxnSpPr>
          <p:nvPr/>
        </p:nvCxnSpPr>
        <p:spPr bwMode="auto">
          <a:xfrm flipH="1">
            <a:off x="2743996" y="2434867"/>
            <a:ext cx="761998" cy="616746"/>
          </a:xfrm>
          <a:prstGeom prst="straightConnector1">
            <a:avLst/>
          </a:prstGeom>
          <a:noFill/>
          <a:ln w="12700">
            <a:solidFill>
              <a:schemeClr val="tx1"/>
            </a:solidFill>
            <a:round/>
            <a:headEnd/>
            <a:tailEnd type="triangle" w="med" len="med"/>
          </a:ln>
        </p:spPr>
      </p:cxnSp>
      <p:sp>
        <p:nvSpPr>
          <p:cNvPr id="24" name="Rectangle 7">
            <a:extLst>
              <a:ext uri="{FF2B5EF4-FFF2-40B4-BE49-F238E27FC236}">
                <a16:creationId xmlns:a16="http://schemas.microsoft.com/office/drawing/2014/main" id="{DC90F633-5E86-2D46-BEA4-7F279854AC24}"/>
              </a:ext>
            </a:extLst>
          </p:cNvPr>
          <p:cNvSpPr>
            <a:spLocks noChangeArrowheads="1"/>
          </p:cNvSpPr>
          <p:nvPr/>
        </p:nvSpPr>
        <p:spPr bwMode="auto">
          <a:xfrm>
            <a:off x="3313909" y="3101711"/>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8</a:t>
            </a:r>
          </a:p>
        </p:txBody>
      </p:sp>
      <p:sp>
        <p:nvSpPr>
          <p:cNvPr id="25" name="Rectangle 7">
            <a:extLst>
              <a:ext uri="{FF2B5EF4-FFF2-40B4-BE49-F238E27FC236}">
                <a16:creationId xmlns:a16="http://schemas.microsoft.com/office/drawing/2014/main" id="{4A8D2FD8-AAAE-8941-98D1-3B5D3C53449B}"/>
              </a:ext>
            </a:extLst>
          </p:cNvPr>
          <p:cNvSpPr>
            <a:spLocks noChangeArrowheads="1"/>
          </p:cNvSpPr>
          <p:nvPr/>
        </p:nvSpPr>
        <p:spPr bwMode="auto">
          <a:xfrm>
            <a:off x="4075909" y="3101711"/>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12</a:t>
            </a:r>
          </a:p>
        </p:txBody>
      </p:sp>
      <p:sp>
        <p:nvSpPr>
          <p:cNvPr id="26" name="Rectangle 7">
            <a:extLst>
              <a:ext uri="{FF2B5EF4-FFF2-40B4-BE49-F238E27FC236}">
                <a16:creationId xmlns:a16="http://schemas.microsoft.com/office/drawing/2014/main" id="{8CFEC7EC-3381-6B42-B374-924BB123DD9D}"/>
              </a:ext>
            </a:extLst>
          </p:cNvPr>
          <p:cNvSpPr>
            <a:spLocks noChangeArrowheads="1"/>
          </p:cNvSpPr>
          <p:nvPr/>
        </p:nvSpPr>
        <p:spPr bwMode="auto">
          <a:xfrm>
            <a:off x="2551909" y="3101711"/>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3</a:t>
            </a:r>
          </a:p>
        </p:txBody>
      </p:sp>
      <p:cxnSp>
        <p:nvCxnSpPr>
          <p:cNvPr id="27" name="AutoShape 13">
            <a:extLst>
              <a:ext uri="{FF2B5EF4-FFF2-40B4-BE49-F238E27FC236}">
                <a16:creationId xmlns:a16="http://schemas.microsoft.com/office/drawing/2014/main" id="{D84C5290-A15F-FD48-A9DF-48DCD9312DA2}"/>
              </a:ext>
            </a:extLst>
          </p:cNvPr>
          <p:cNvCxnSpPr>
            <a:cxnSpLocks noChangeShapeType="1"/>
          </p:cNvCxnSpPr>
          <p:nvPr/>
        </p:nvCxnSpPr>
        <p:spPr bwMode="auto">
          <a:xfrm>
            <a:off x="3505994" y="2434867"/>
            <a:ext cx="1" cy="604837"/>
          </a:xfrm>
          <a:prstGeom prst="straightConnector1">
            <a:avLst/>
          </a:prstGeom>
          <a:noFill/>
          <a:ln w="12700">
            <a:solidFill>
              <a:schemeClr val="tx1"/>
            </a:solidFill>
            <a:round/>
            <a:headEnd/>
            <a:tailEnd type="triangle" w="med" len="med"/>
          </a:ln>
        </p:spPr>
      </p:cxnSp>
      <p:sp>
        <p:nvSpPr>
          <p:cNvPr id="2" name="Rectangle 1">
            <a:extLst>
              <a:ext uri="{FF2B5EF4-FFF2-40B4-BE49-F238E27FC236}">
                <a16:creationId xmlns:a16="http://schemas.microsoft.com/office/drawing/2014/main" id="{017492CB-DE08-9D44-903D-AFBF313FB495}"/>
              </a:ext>
            </a:extLst>
          </p:cNvPr>
          <p:cNvSpPr/>
          <p:nvPr/>
        </p:nvSpPr>
        <p:spPr>
          <a:xfrm>
            <a:off x="2932986" y="2076992"/>
            <a:ext cx="287258" cy="307777"/>
          </a:xfrm>
          <a:prstGeom prst="rect">
            <a:avLst/>
          </a:prstGeom>
        </p:spPr>
        <p:txBody>
          <a:bodyPr wrap="none">
            <a:spAutoFit/>
          </a:bodyPr>
          <a:lstStyle/>
          <a:p>
            <a:pPr algn="ctr"/>
            <a:r>
              <a:rPr lang="en-US" dirty="0">
                <a:latin typeface="Open Sans" panose="020B0604020202020204" charset="0"/>
                <a:ea typeface="Open Sans" panose="020B0604020202020204" charset="0"/>
                <a:cs typeface="Open Sans" panose="020B0604020202020204" charset="0"/>
              </a:rPr>
              <a:t>3</a:t>
            </a:r>
          </a:p>
        </p:txBody>
      </p:sp>
      <p:sp>
        <p:nvSpPr>
          <p:cNvPr id="28" name="Rectangle 27">
            <a:extLst>
              <a:ext uri="{FF2B5EF4-FFF2-40B4-BE49-F238E27FC236}">
                <a16:creationId xmlns:a16="http://schemas.microsoft.com/office/drawing/2014/main" id="{8F79DF5E-42C8-D943-9296-920EFA174DA8}"/>
              </a:ext>
            </a:extLst>
          </p:cNvPr>
          <p:cNvSpPr/>
          <p:nvPr/>
        </p:nvSpPr>
        <p:spPr>
          <a:xfrm>
            <a:off x="5314236" y="1137177"/>
            <a:ext cx="287258" cy="307777"/>
          </a:xfrm>
          <a:prstGeom prst="rect">
            <a:avLst/>
          </a:prstGeom>
        </p:spPr>
        <p:txBody>
          <a:bodyPr wrap="none">
            <a:spAutoFit/>
          </a:bodyPr>
          <a:lstStyle/>
          <a:p>
            <a:pPr algn="ctr"/>
            <a:r>
              <a:rPr lang="en-US" dirty="0">
                <a:latin typeface="Open Sans" panose="020B0604020202020204" charset="0"/>
                <a:ea typeface="Open Sans" panose="020B0604020202020204" charset="0"/>
                <a:cs typeface="Open Sans" panose="020B0604020202020204" charset="0"/>
              </a:rPr>
              <a:t>3</a:t>
            </a:r>
          </a:p>
        </p:txBody>
      </p:sp>
      <p:cxnSp>
        <p:nvCxnSpPr>
          <p:cNvPr id="30" name="AutoShape 17">
            <a:extLst>
              <a:ext uri="{FF2B5EF4-FFF2-40B4-BE49-F238E27FC236}">
                <a16:creationId xmlns:a16="http://schemas.microsoft.com/office/drawing/2014/main" id="{FD64EC14-5D6B-E542-9094-49F4B12E8EAB}"/>
              </a:ext>
            </a:extLst>
          </p:cNvPr>
          <p:cNvCxnSpPr>
            <a:cxnSpLocks noChangeShapeType="1"/>
          </p:cNvCxnSpPr>
          <p:nvPr/>
        </p:nvCxnSpPr>
        <p:spPr bwMode="auto">
          <a:xfrm>
            <a:off x="5791987" y="2446021"/>
            <a:ext cx="761999" cy="616743"/>
          </a:xfrm>
          <a:prstGeom prst="straightConnector1">
            <a:avLst/>
          </a:prstGeom>
          <a:noFill/>
          <a:ln w="12700">
            <a:solidFill>
              <a:schemeClr val="tx1"/>
            </a:solidFill>
            <a:round/>
            <a:headEnd/>
            <a:tailEnd type="triangle" w="med" len="med"/>
          </a:ln>
        </p:spPr>
      </p:cxnSp>
      <p:cxnSp>
        <p:nvCxnSpPr>
          <p:cNvPr id="31" name="AutoShape 9">
            <a:extLst>
              <a:ext uri="{FF2B5EF4-FFF2-40B4-BE49-F238E27FC236}">
                <a16:creationId xmlns:a16="http://schemas.microsoft.com/office/drawing/2014/main" id="{58063A8E-CAC7-444E-A6B4-B8F666F47522}"/>
              </a:ext>
            </a:extLst>
          </p:cNvPr>
          <p:cNvCxnSpPr>
            <a:cxnSpLocks noChangeShapeType="1"/>
          </p:cNvCxnSpPr>
          <p:nvPr/>
        </p:nvCxnSpPr>
        <p:spPr bwMode="auto">
          <a:xfrm flipH="1">
            <a:off x="5029989" y="2446021"/>
            <a:ext cx="761998" cy="616746"/>
          </a:xfrm>
          <a:prstGeom prst="straightConnector1">
            <a:avLst/>
          </a:prstGeom>
          <a:noFill/>
          <a:ln w="12700">
            <a:solidFill>
              <a:schemeClr val="tx1"/>
            </a:solidFill>
            <a:round/>
            <a:headEnd/>
            <a:tailEnd type="triangle" w="med" len="med"/>
          </a:ln>
        </p:spPr>
      </p:cxnSp>
      <p:sp>
        <p:nvSpPr>
          <p:cNvPr id="32" name="Rectangle 7">
            <a:extLst>
              <a:ext uri="{FF2B5EF4-FFF2-40B4-BE49-F238E27FC236}">
                <a16:creationId xmlns:a16="http://schemas.microsoft.com/office/drawing/2014/main" id="{3F2AFCAB-E24A-C24D-81CC-632B8C607D60}"/>
              </a:ext>
            </a:extLst>
          </p:cNvPr>
          <p:cNvSpPr>
            <a:spLocks noChangeArrowheads="1"/>
          </p:cNvSpPr>
          <p:nvPr/>
        </p:nvSpPr>
        <p:spPr bwMode="auto">
          <a:xfrm>
            <a:off x="5599902" y="3112865"/>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4</a:t>
            </a:r>
          </a:p>
        </p:txBody>
      </p:sp>
      <p:sp>
        <p:nvSpPr>
          <p:cNvPr id="33" name="Rectangle 7">
            <a:extLst>
              <a:ext uri="{FF2B5EF4-FFF2-40B4-BE49-F238E27FC236}">
                <a16:creationId xmlns:a16="http://schemas.microsoft.com/office/drawing/2014/main" id="{3F5A2AC6-92B6-9646-9701-0CB78E2A0664}"/>
              </a:ext>
            </a:extLst>
          </p:cNvPr>
          <p:cNvSpPr>
            <a:spLocks noChangeArrowheads="1"/>
          </p:cNvSpPr>
          <p:nvPr/>
        </p:nvSpPr>
        <p:spPr bwMode="auto">
          <a:xfrm>
            <a:off x="6361902" y="3112865"/>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6</a:t>
            </a:r>
          </a:p>
        </p:txBody>
      </p:sp>
      <p:sp>
        <p:nvSpPr>
          <p:cNvPr id="35" name="Rectangle 7">
            <a:extLst>
              <a:ext uri="{FF2B5EF4-FFF2-40B4-BE49-F238E27FC236}">
                <a16:creationId xmlns:a16="http://schemas.microsoft.com/office/drawing/2014/main" id="{2240DC77-1B6F-DC42-BDB7-A9C274EAEB97}"/>
              </a:ext>
            </a:extLst>
          </p:cNvPr>
          <p:cNvSpPr>
            <a:spLocks noChangeArrowheads="1"/>
          </p:cNvSpPr>
          <p:nvPr/>
        </p:nvSpPr>
        <p:spPr bwMode="auto">
          <a:xfrm>
            <a:off x="4837902" y="3112865"/>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2</a:t>
            </a:r>
          </a:p>
        </p:txBody>
      </p:sp>
      <p:cxnSp>
        <p:nvCxnSpPr>
          <p:cNvPr id="36" name="AutoShape 13">
            <a:extLst>
              <a:ext uri="{FF2B5EF4-FFF2-40B4-BE49-F238E27FC236}">
                <a16:creationId xmlns:a16="http://schemas.microsoft.com/office/drawing/2014/main" id="{079C1C4B-0596-2F4E-A2D9-68BC53160ABF}"/>
              </a:ext>
            </a:extLst>
          </p:cNvPr>
          <p:cNvCxnSpPr>
            <a:cxnSpLocks noChangeShapeType="1"/>
          </p:cNvCxnSpPr>
          <p:nvPr/>
        </p:nvCxnSpPr>
        <p:spPr bwMode="auto">
          <a:xfrm>
            <a:off x="5791987" y="2446021"/>
            <a:ext cx="1" cy="604837"/>
          </a:xfrm>
          <a:prstGeom prst="straightConnector1">
            <a:avLst/>
          </a:prstGeom>
          <a:noFill/>
          <a:ln w="12700">
            <a:solidFill>
              <a:schemeClr val="tx1"/>
            </a:solidFill>
            <a:round/>
            <a:headEnd/>
            <a:tailEnd type="triangle" w="med" len="med"/>
          </a:ln>
        </p:spPr>
      </p:cxnSp>
      <p:sp>
        <p:nvSpPr>
          <p:cNvPr id="3" name="Rectangle 2">
            <a:extLst>
              <a:ext uri="{FF2B5EF4-FFF2-40B4-BE49-F238E27FC236}">
                <a16:creationId xmlns:a16="http://schemas.microsoft.com/office/drawing/2014/main" id="{899ACAE2-F929-7448-A38F-14468F5203FF}"/>
              </a:ext>
            </a:extLst>
          </p:cNvPr>
          <p:cNvSpPr/>
          <p:nvPr/>
        </p:nvSpPr>
        <p:spPr>
          <a:xfrm>
            <a:off x="5312644" y="2076992"/>
            <a:ext cx="287258" cy="307777"/>
          </a:xfrm>
          <a:prstGeom prst="rect">
            <a:avLst/>
          </a:prstGeom>
        </p:spPr>
        <p:txBody>
          <a:bodyPr wrap="none">
            <a:spAutoFit/>
          </a:bodyPr>
          <a:lstStyle/>
          <a:p>
            <a:r>
              <a:rPr lang="en-US" dirty="0">
                <a:latin typeface="Open Sans" panose="020B0604020202020204" charset="0"/>
                <a:ea typeface="Open Sans" panose="020B0604020202020204" charset="0"/>
                <a:cs typeface="Open Sans" panose="020B0604020202020204" charset="0"/>
              </a:rPr>
              <a:t>2</a:t>
            </a:r>
            <a:endParaRPr lang="en-US" dirty="0"/>
          </a:p>
        </p:txBody>
      </p:sp>
      <p:sp>
        <p:nvSpPr>
          <p:cNvPr id="37" name="Rectangle 36">
            <a:extLst>
              <a:ext uri="{FF2B5EF4-FFF2-40B4-BE49-F238E27FC236}">
                <a16:creationId xmlns:a16="http://schemas.microsoft.com/office/drawing/2014/main" id="{3A266C21-D99F-F746-9732-4CF8409C765D}"/>
              </a:ext>
            </a:extLst>
          </p:cNvPr>
          <p:cNvSpPr/>
          <p:nvPr/>
        </p:nvSpPr>
        <p:spPr>
          <a:xfrm>
            <a:off x="7433193" y="2121168"/>
            <a:ext cx="399468" cy="307777"/>
          </a:xfrm>
          <a:prstGeom prst="rect">
            <a:avLst/>
          </a:prstGeom>
        </p:spPr>
        <p:txBody>
          <a:bodyPr wrap="none">
            <a:spAutoFit/>
          </a:bodyPr>
          <a:lstStyle/>
          <a:p>
            <a:r>
              <a:rPr lang="en-US" dirty="0">
                <a:latin typeface="Roboto Mono" panose="020B0604020202020204" charset="0"/>
                <a:ea typeface="Roboto Mono" panose="020B0604020202020204" charset="0"/>
                <a:cs typeface="Times New Roman" pitchFamily="18" charset="0"/>
              </a:rPr>
              <a:t>+∞</a:t>
            </a:r>
            <a:endParaRPr lang="en-US" dirty="0"/>
          </a:p>
        </p:txBody>
      </p:sp>
      <p:cxnSp>
        <p:nvCxnSpPr>
          <p:cNvPr id="38" name="AutoShape 17">
            <a:extLst>
              <a:ext uri="{FF2B5EF4-FFF2-40B4-BE49-F238E27FC236}">
                <a16:creationId xmlns:a16="http://schemas.microsoft.com/office/drawing/2014/main" id="{2450A8C0-4E8A-664B-A615-C2A7BC2430BC}"/>
              </a:ext>
            </a:extLst>
          </p:cNvPr>
          <p:cNvCxnSpPr>
            <a:cxnSpLocks noChangeShapeType="1"/>
          </p:cNvCxnSpPr>
          <p:nvPr/>
        </p:nvCxnSpPr>
        <p:spPr bwMode="auto">
          <a:xfrm>
            <a:off x="8081689" y="2475756"/>
            <a:ext cx="761999" cy="616743"/>
          </a:xfrm>
          <a:prstGeom prst="straightConnector1">
            <a:avLst/>
          </a:prstGeom>
          <a:noFill/>
          <a:ln w="12700">
            <a:solidFill>
              <a:schemeClr val="tx1"/>
            </a:solidFill>
            <a:round/>
            <a:headEnd/>
            <a:tailEnd type="triangle" w="med" len="med"/>
          </a:ln>
        </p:spPr>
      </p:cxnSp>
      <p:cxnSp>
        <p:nvCxnSpPr>
          <p:cNvPr id="39" name="AutoShape 9">
            <a:extLst>
              <a:ext uri="{FF2B5EF4-FFF2-40B4-BE49-F238E27FC236}">
                <a16:creationId xmlns:a16="http://schemas.microsoft.com/office/drawing/2014/main" id="{905AE7B6-A717-654D-B62B-49B9559B3330}"/>
              </a:ext>
            </a:extLst>
          </p:cNvPr>
          <p:cNvCxnSpPr>
            <a:cxnSpLocks noChangeShapeType="1"/>
          </p:cNvCxnSpPr>
          <p:nvPr/>
        </p:nvCxnSpPr>
        <p:spPr bwMode="auto">
          <a:xfrm flipH="1">
            <a:off x="7319691" y="2475756"/>
            <a:ext cx="761998" cy="616746"/>
          </a:xfrm>
          <a:prstGeom prst="straightConnector1">
            <a:avLst/>
          </a:prstGeom>
          <a:noFill/>
          <a:ln w="12700">
            <a:solidFill>
              <a:schemeClr val="tx1"/>
            </a:solidFill>
            <a:round/>
            <a:headEnd/>
            <a:tailEnd type="triangle" w="med" len="med"/>
          </a:ln>
        </p:spPr>
      </p:cxnSp>
      <p:sp>
        <p:nvSpPr>
          <p:cNvPr id="40" name="Rectangle 7">
            <a:extLst>
              <a:ext uri="{FF2B5EF4-FFF2-40B4-BE49-F238E27FC236}">
                <a16:creationId xmlns:a16="http://schemas.microsoft.com/office/drawing/2014/main" id="{4A8DAB8A-F79E-9B45-A20A-C5BAA1874713}"/>
              </a:ext>
            </a:extLst>
          </p:cNvPr>
          <p:cNvSpPr>
            <a:spLocks noChangeArrowheads="1"/>
          </p:cNvSpPr>
          <p:nvPr/>
        </p:nvSpPr>
        <p:spPr bwMode="auto">
          <a:xfrm>
            <a:off x="7889604" y="3142600"/>
            <a:ext cx="384174" cy="330902"/>
          </a:xfrm>
          <a:prstGeom prst="rect">
            <a:avLst/>
          </a:prstGeom>
          <a:solidFill>
            <a:srgbClr val="BD92DE"/>
          </a:solidFill>
          <a:ln w="9525">
            <a:solidFill>
              <a:schemeClr val="tx1"/>
            </a:solidFill>
            <a:miter lim="800000"/>
            <a:headEnd/>
            <a:tailEnd/>
          </a:ln>
        </p:spPr>
        <p:txBody>
          <a:bodyPr wrap="none" anchor="ctr"/>
          <a:lstStyle/>
          <a:p>
            <a:pPr algn="ctr"/>
            <a:endParaRPr lang="en-US" sz="1800" dirty="0">
              <a:latin typeface="Open Sans" panose="020B0604020202020204" charset="0"/>
              <a:ea typeface="Open Sans" panose="020B0604020202020204" charset="0"/>
              <a:cs typeface="Open Sans" panose="020B0604020202020204" charset="0"/>
            </a:endParaRPr>
          </a:p>
        </p:txBody>
      </p:sp>
      <p:sp>
        <p:nvSpPr>
          <p:cNvPr id="41" name="Rectangle 7">
            <a:extLst>
              <a:ext uri="{FF2B5EF4-FFF2-40B4-BE49-F238E27FC236}">
                <a16:creationId xmlns:a16="http://schemas.microsoft.com/office/drawing/2014/main" id="{957AEE23-5ACE-144C-9E01-37A40CE64215}"/>
              </a:ext>
            </a:extLst>
          </p:cNvPr>
          <p:cNvSpPr>
            <a:spLocks noChangeArrowheads="1"/>
          </p:cNvSpPr>
          <p:nvPr/>
        </p:nvSpPr>
        <p:spPr bwMode="auto">
          <a:xfrm>
            <a:off x="8651604" y="3142600"/>
            <a:ext cx="384174" cy="330902"/>
          </a:xfrm>
          <a:prstGeom prst="rect">
            <a:avLst/>
          </a:prstGeom>
          <a:solidFill>
            <a:srgbClr val="BD92DE"/>
          </a:solidFill>
          <a:ln w="9525">
            <a:solidFill>
              <a:schemeClr val="tx1"/>
            </a:solidFill>
            <a:miter lim="800000"/>
            <a:headEnd/>
            <a:tailEnd/>
          </a:ln>
        </p:spPr>
        <p:txBody>
          <a:bodyPr wrap="none" anchor="ctr"/>
          <a:lstStyle/>
          <a:p>
            <a:pPr algn="ctr"/>
            <a:endParaRPr lang="en-US" sz="1800" dirty="0">
              <a:latin typeface="Open Sans" panose="020B0604020202020204" charset="0"/>
              <a:ea typeface="Open Sans" panose="020B0604020202020204" charset="0"/>
              <a:cs typeface="Open Sans" panose="020B0604020202020204" charset="0"/>
            </a:endParaRPr>
          </a:p>
        </p:txBody>
      </p:sp>
      <p:sp>
        <p:nvSpPr>
          <p:cNvPr id="42" name="Rectangle 7">
            <a:extLst>
              <a:ext uri="{FF2B5EF4-FFF2-40B4-BE49-F238E27FC236}">
                <a16:creationId xmlns:a16="http://schemas.microsoft.com/office/drawing/2014/main" id="{FA86C5F5-3658-E340-942D-E30A325A2BB5}"/>
              </a:ext>
            </a:extLst>
          </p:cNvPr>
          <p:cNvSpPr>
            <a:spLocks noChangeArrowheads="1"/>
          </p:cNvSpPr>
          <p:nvPr/>
        </p:nvSpPr>
        <p:spPr bwMode="auto">
          <a:xfrm>
            <a:off x="7127604" y="3142600"/>
            <a:ext cx="384174" cy="330902"/>
          </a:xfrm>
          <a:prstGeom prst="rect">
            <a:avLst/>
          </a:prstGeom>
          <a:solidFill>
            <a:srgbClr val="BD92DE"/>
          </a:solidFill>
          <a:ln w="9525">
            <a:solidFill>
              <a:schemeClr val="tx1"/>
            </a:solidFill>
            <a:miter lim="800000"/>
            <a:headEnd/>
            <a:tailEnd/>
          </a:ln>
        </p:spPr>
        <p:txBody>
          <a:bodyPr wrap="none" anchor="ctr"/>
          <a:lstStyle/>
          <a:p>
            <a:pPr algn="ctr"/>
            <a:endParaRPr lang="en-US" sz="1800" dirty="0">
              <a:latin typeface="Open Sans" panose="020B0604020202020204" charset="0"/>
              <a:ea typeface="Open Sans" panose="020B0604020202020204" charset="0"/>
              <a:cs typeface="Open Sans" panose="020B0604020202020204" charset="0"/>
            </a:endParaRPr>
          </a:p>
        </p:txBody>
      </p:sp>
      <p:cxnSp>
        <p:nvCxnSpPr>
          <p:cNvPr id="43" name="AutoShape 13">
            <a:extLst>
              <a:ext uri="{FF2B5EF4-FFF2-40B4-BE49-F238E27FC236}">
                <a16:creationId xmlns:a16="http://schemas.microsoft.com/office/drawing/2014/main" id="{6EDA6EAC-2B86-B143-9467-5CA8AFA7AA33}"/>
              </a:ext>
            </a:extLst>
          </p:cNvPr>
          <p:cNvCxnSpPr>
            <a:cxnSpLocks noChangeShapeType="1"/>
          </p:cNvCxnSpPr>
          <p:nvPr/>
        </p:nvCxnSpPr>
        <p:spPr bwMode="auto">
          <a:xfrm>
            <a:off x="8081689" y="2475756"/>
            <a:ext cx="1" cy="604837"/>
          </a:xfrm>
          <a:prstGeom prst="straightConnector1">
            <a:avLst/>
          </a:prstGeom>
          <a:noFill/>
          <a:ln w="12700">
            <a:solidFill>
              <a:schemeClr val="tx1"/>
            </a:solidFill>
            <a:round/>
            <a:headEnd/>
            <a:tailEnd type="triangle" w="med" len="med"/>
          </a:ln>
        </p:spPr>
      </p:cxnSp>
    </p:spTree>
    <p:extLst>
      <p:ext uri="{BB962C8B-B14F-4D97-AF65-F5344CB8AC3E}">
        <p14:creationId xmlns:p14="http://schemas.microsoft.com/office/powerpoint/2010/main" val="24817814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g92b3bf485b_0_0"/>
          <p:cNvSpPr txBox="1">
            <a:spLocks noGrp="1"/>
          </p:cNvSpPr>
          <p:nvPr>
            <p:ph type="body" idx="1"/>
          </p:nvPr>
        </p:nvSpPr>
        <p:spPr>
          <a:xfrm>
            <a:off x="399675" y="1299625"/>
            <a:ext cx="10408500" cy="4695000"/>
          </a:xfrm>
          <a:prstGeom prst="rect">
            <a:avLst/>
          </a:prstGeom>
          <a:no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228600" indent="-228600">
              <a:lnSpc>
                <a:spcPct val="140000"/>
              </a:lnSpc>
              <a:spcBef>
                <a:spcPts val="0"/>
              </a:spcBef>
            </a:pPr>
            <a:r>
              <a:rPr lang="en-US" i="1">
                <a:solidFill>
                  <a:schemeClr val="accent4"/>
                </a:solidFill>
              </a:rPr>
              <a:t>Multiagent</a:t>
            </a:r>
          </a:p>
          <a:p>
            <a:pPr marL="228600" indent="-228600">
              <a:lnSpc>
                <a:spcPct val="140000"/>
              </a:lnSpc>
              <a:spcBef>
                <a:spcPts val="0"/>
              </a:spcBef>
            </a:pPr>
            <a:r>
              <a:rPr lang="en-US" i="1">
                <a:solidFill>
                  <a:schemeClr val="accent4"/>
                </a:solidFill>
              </a:rPr>
              <a:t>Static:</a:t>
            </a:r>
            <a:r>
              <a:rPr lang="en-US"/>
              <a:t> No change while an agent is deliberating.</a:t>
            </a:r>
          </a:p>
          <a:p>
            <a:pPr marL="228600" indent="-228600">
              <a:lnSpc>
                <a:spcPct val="140000"/>
              </a:lnSpc>
              <a:spcBef>
                <a:spcPts val="0"/>
              </a:spcBef>
            </a:pPr>
            <a:r>
              <a:rPr lang="en-US" i="1">
                <a:solidFill>
                  <a:schemeClr val="accent4"/>
                </a:solidFill>
              </a:rPr>
              <a:t>Discrete:</a:t>
            </a:r>
            <a:r>
              <a:rPr lang="en-US"/>
              <a:t> A finite set of percepts and actions.</a:t>
            </a:r>
          </a:p>
          <a:p>
            <a:pPr marL="228600" indent="-228600">
              <a:lnSpc>
                <a:spcPct val="140000"/>
              </a:lnSpc>
              <a:spcBef>
                <a:spcPts val="0"/>
              </a:spcBef>
            </a:pPr>
            <a:r>
              <a:rPr lang="en-US" i="1">
                <a:solidFill>
                  <a:schemeClr val="accent4"/>
                </a:solidFill>
              </a:rPr>
              <a:t>Fully observable:</a:t>
            </a:r>
            <a:r>
              <a:rPr lang="en-US"/>
              <a:t> An agent's sensors give it the complete state of the environment.</a:t>
            </a:r>
          </a:p>
          <a:p>
            <a:pPr marL="228600" indent="-228600">
              <a:lnSpc>
                <a:spcPct val="140000"/>
              </a:lnSpc>
              <a:spcBef>
                <a:spcPts val="0"/>
              </a:spcBef>
            </a:pPr>
            <a:r>
              <a:rPr lang="en-US" i="1">
                <a:solidFill>
                  <a:schemeClr val="accent4"/>
                </a:solidFill>
              </a:rPr>
              <a:t>Strategic:</a:t>
            </a:r>
            <a:r>
              <a:rPr lang="en-US"/>
              <a:t> The next state is determined by the current state and the action executed by the agent  and the actions of one other agent.</a:t>
            </a:r>
          </a:p>
          <a:p>
            <a:pPr marL="0" lvl="0" indent="0" algn="l" rtl="0">
              <a:lnSpc>
                <a:spcPct val="140000"/>
              </a:lnSpc>
              <a:spcBef>
                <a:spcPts val="0"/>
              </a:spcBef>
              <a:spcAft>
                <a:spcPts val="0"/>
              </a:spcAft>
              <a:buSzPts val="2000"/>
              <a:buNone/>
            </a:pPr>
            <a:endParaRPr lang="en-US"/>
          </a:p>
          <a:p>
            <a:pPr marL="0" indent="0">
              <a:lnSpc>
                <a:spcPct val="140000"/>
              </a:lnSpc>
              <a:spcBef>
                <a:spcPts val="0"/>
              </a:spcBef>
              <a:buNone/>
            </a:pPr>
            <a:endParaRPr lang="en-US"/>
          </a:p>
          <a:p>
            <a:pPr marL="0" lvl="0" indent="0" algn="l" rtl="0">
              <a:lnSpc>
                <a:spcPct val="140000"/>
              </a:lnSpc>
              <a:spcBef>
                <a:spcPts val="0"/>
              </a:spcBef>
              <a:spcAft>
                <a:spcPts val="0"/>
              </a:spcAft>
              <a:buSzPts val="2000"/>
              <a:buNone/>
            </a:pPr>
            <a:endParaRPr>
              <a:highlight>
                <a:srgbClr val="EFEFEF"/>
              </a:highlight>
              <a:latin typeface="Roboto Mono"/>
              <a:ea typeface="Roboto Mono"/>
              <a:cs typeface="Roboto Mono"/>
              <a:sym typeface="Roboto Mono"/>
            </a:endParaRPr>
          </a:p>
          <a:p>
            <a:pPr marL="228600" indent="0">
              <a:lnSpc>
                <a:spcPct val="140000"/>
              </a:lnSpc>
              <a:spcBef>
                <a:spcPts val="0"/>
              </a:spcBef>
              <a:buSzPts val="1100"/>
              <a:buNone/>
            </a:pPr>
            <a:endParaRPr/>
          </a:p>
          <a:p>
            <a:pPr marL="228600" lvl="0" indent="0" algn="l" rtl="0">
              <a:lnSpc>
                <a:spcPct val="140000"/>
              </a:lnSpc>
              <a:spcBef>
                <a:spcPts val="0"/>
              </a:spcBef>
              <a:spcAft>
                <a:spcPts val="0"/>
              </a:spcAft>
              <a:buSzPts val="2000"/>
              <a:buNone/>
            </a:pPr>
            <a:endParaRPr/>
          </a:p>
        </p:txBody>
      </p:sp>
      <p:sp>
        <p:nvSpPr>
          <p:cNvPr id="74" name="Google Shape;74;g92b3bf485b_0_0"/>
          <p:cNvSpPr txBox="1"/>
          <p:nvPr/>
        </p:nvSpPr>
        <p:spPr>
          <a:xfrm>
            <a:off x="10949275" y="6478075"/>
            <a:ext cx="2259300" cy="1359600"/>
          </a:xfrm>
          <a:prstGeom prst="rect">
            <a:avLst/>
          </a:prstGeom>
          <a:noFill/>
          <a:ln>
            <a:noFill/>
          </a:ln>
        </p:spPr>
        <p:txBody>
          <a:bodyPr spcFirstLastPara="1" wrap="square" lIns="91425" tIns="91425" rIns="91425" bIns="91425" anchor="t" anchorCtr="0">
            <a:noAutofit/>
          </a:bodyPr>
          <a:lstStyle/>
          <a:p>
            <a:pPr>
              <a:buSzPts val="1400"/>
            </a:pPr>
            <a:r>
              <a:rPr lang="en-US" sz="1400" b="0" i="0" u="none" strike="noStrike" cap="none" dirty="0">
                <a:solidFill>
                  <a:srgbClr val="FFFFFF"/>
                </a:solidFill>
                <a:latin typeface="Open Sans SemiBold"/>
                <a:ea typeface="Open Sans SemiBold"/>
                <a:cs typeface="Open Sans SemiBold"/>
                <a:sym typeface="Open Sans SemiBold"/>
              </a:rPr>
              <a:t>CIS </a:t>
            </a:r>
            <a:r>
              <a:rPr lang="en-US" dirty="0">
                <a:solidFill>
                  <a:srgbClr val="FFFFFF"/>
                </a:solidFill>
                <a:latin typeface="Open Sans SemiBold"/>
                <a:ea typeface="Open Sans SemiBold"/>
                <a:cs typeface="Open Sans SemiBold"/>
                <a:sym typeface="Open Sans SemiBold"/>
              </a:rPr>
              <a:t>421/521 </a:t>
            </a:r>
            <a:r>
              <a:rPr lang="en-US" sz="1400" b="0" i="0" u="none" strike="noStrike" cap="none" dirty="0">
                <a:solidFill>
                  <a:srgbClr val="FFFFFF"/>
                </a:solidFill>
                <a:latin typeface="Open Sans SemiBold"/>
                <a:ea typeface="Open Sans SemiBold"/>
                <a:cs typeface="Open Sans SemiBold"/>
                <a:sym typeface="Open Sans SemiBold"/>
              </a:rPr>
              <a:t> |</a:t>
            </a:r>
            <a:r>
              <a:rPr lang="en-US" dirty="0">
                <a:solidFill>
                  <a:srgbClr val="FFFFFF"/>
                </a:solidFill>
                <a:latin typeface="Open Sans SemiBold"/>
                <a:ea typeface="Open Sans SemiBold"/>
                <a:cs typeface="Open Sans SemiBold"/>
                <a:sym typeface="Open Sans SemiBold"/>
              </a:rPr>
              <a:t>  7</a:t>
            </a:r>
            <a:endParaRPr sz="1400" b="0" i="0" u="none" strike="noStrike" cap="none" dirty="0">
              <a:solidFill>
                <a:srgbClr val="FFFFFF"/>
              </a:solidFill>
              <a:latin typeface="Open Sans SemiBold"/>
              <a:ea typeface="Open Sans SemiBold"/>
              <a:cs typeface="Open Sans SemiBold"/>
              <a:sym typeface="Open Sans SemiBold"/>
            </a:endParaRPr>
          </a:p>
        </p:txBody>
      </p:sp>
      <p:sp>
        <p:nvSpPr>
          <p:cNvPr id="82" name="Google Shape;82;g92b3bf485b_0_0"/>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Autofit/>
          </a:bodyPr>
          <a:lstStyle/>
          <a:p>
            <a:pPr marL="0" indent="0">
              <a:spcBef>
                <a:spcPts val="0"/>
              </a:spcBef>
              <a:buClr>
                <a:schemeClr val="accent1"/>
              </a:buClr>
            </a:pPr>
            <a:r>
              <a:rPr lang="en-US" sz="3400"/>
              <a:t>The Simplest Game Environment</a:t>
            </a:r>
            <a:endParaRPr lang="en-US"/>
          </a:p>
        </p:txBody>
      </p:sp>
      <p:pic>
        <p:nvPicPr>
          <p:cNvPr id="86" name="Google Shape;86;g92b3bf485b_0_0"/>
          <p:cNvPicPr preferRelativeResize="0"/>
          <p:nvPr/>
        </p:nvPicPr>
        <p:blipFill rotWithShape="1">
          <a:blip r:embed="rId3">
            <a:alphaModFix/>
          </a:blip>
          <a:srcRect l="46493" t="230" r="43071" b="-230"/>
          <a:stretch/>
        </p:blipFill>
        <p:spPr>
          <a:xfrm>
            <a:off x="11603925" y="0"/>
            <a:ext cx="590700" cy="3772950"/>
          </a:xfrm>
          <a:prstGeom prst="rect">
            <a:avLst/>
          </a:prstGeom>
          <a:noFill/>
          <a:ln>
            <a:noFill/>
          </a:ln>
        </p:spPr>
      </p:pic>
      <p:sp>
        <p:nvSpPr>
          <p:cNvPr id="87" name="Google Shape;87;g92b3bf485b_0_0"/>
          <p:cNvSpPr/>
          <p:nvPr/>
        </p:nvSpPr>
        <p:spPr>
          <a:xfrm>
            <a:off x="11603919" y="3696759"/>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Tree>
    <p:extLst>
      <p:ext uri="{BB962C8B-B14F-4D97-AF65-F5344CB8AC3E}">
        <p14:creationId xmlns:p14="http://schemas.microsoft.com/office/powerpoint/2010/main" val="186755179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116" name="Content Placeholder 2">
            <a:extLst>
              <a:ext uri="{FF2B5EF4-FFF2-40B4-BE49-F238E27FC236}">
                <a16:creationId xmlns:a16="http://schemas.microsoft.com/office/drawing/2014/main" id="{1A0EBC81-D24D-B942-AB58-A4FD3979981F}"/>
              </a:ext>
            </a:extLst>
          </p:cNvPr>
          <p:cNvSpPr txBox="1">
            <a:spLocks/>
          </p:cNvSpPr>
          <p:nvPr/>
        </p:nvSpPr>
        <p:spPr bwMode="auto">
          <a:xfrm>
            <a:off x="226219" y="3653883"/>
            <a:ext cx="5262559" cy="2247425"/>
          </a:xfrm>
          <a:prstGeom prst="rect">
            <a:avLst/>
          </a:prstGeom>
          <a:noFill/>
          <a:ln w="9525">
            <a:noFill/>
            <a:miter lim="800000"/>
            <a:headEnd/>
            <a:tailEnd/>
          </a:ln>
        </p:spPr>
        <p:txBody>
          <a:bodyPr vert="horz" wrap="square" lIns="68577" tIns="34289" rIns="68577" bIns="34289" numCol="1" anchor="t" anchorCtr="0" compatLnSpc="1">
            <a:prstTxWarp prst="textNoShape">
              <a:avLst/>
            </a:prstTxWarp>
          </a:bodyPr>
          <a:lstStyle/>
          <a:p>
            <a:pPr marL="257162" indent="-257162" defTabSz="685800" eaLnBrk="1" hangingPunct="1">
              <a:lnSpc>
                <a:spcPct val="80000"/>
              </a:lnSpc>
              <a:spcBef>
                <a:spcPts val="900"/>
              </a:spcBef>
              <a:buClr>
                <a:schemeClr val="accent2"/>
              </a:buClr>
              <a:defRPr/>
            </a:pPr>
            <a:endParaRPr lang="en-US" sz="825" kern="0" dirty="0">
              <a:solidFill>
                <a:srgbClr val="00B0F0"/>
              </a:solidFill>
              <a:latin typeface="Roboto Mono" panose="020B0604020202020204" charset="0"/>
              <a:ea typeface="Roboto Mono" panose="020B0604020202020204" charset="0"/>
              <a:cs typeface="+mn-cs"/>
            </a:endParaRPr>
          </a:p>
          <a:p>
            <a:pPr marL="257162" indent="-257162" defTabSz="685800" eaLnBrk="1" hangingPunct="1">
              <a:lnSpc>
                <a:spcPct val="80000"/>
              </a:lnSpc>
              <a:spcBef>
                <a:spcPts val="900"/>
              </a:spcBef>
              <a:buClr>
                <a:schemeClr val="accent2"/>
              </a:buClr>
              <a:defRPr/>
            </a:pPr>
            <a:r>
              <a:rPr lang="en-US" sz="1800" kern="0" dirty="0">
                <a:solidFill>
                  <a:srgbClr val="0070C0"/>
                </a:solidFill>
                <a:latin typeface="Roboto Mono" panose="020B0604020202020204" charset="0"/>
                <a:ea typeface="Roboto Mono" panose="020B0604020202020204" charset="0"/>
                <a:cs typeface="+mn-cs"/>
              </a:rPr>
              <a:t>def max-value(state):</a:t>
            </a:r>
          </a:p>
          <a:p>
            <a:pPr marL="557185" lvl="1" indent="-214303" defTabSz="685800" eaLnBrk="1" hangingPunct="1">
              <a:lnSpc>
                <a:spcPct val="80000"/>
              </a:lnSpc>
              <a:spcBef>
                <a:spcPct val="20000"/>
              </a:spcBef>
              <a:buClr>
                <a:schemeClr val="tx1"/>
              </a:buClr>
              <a:defRPr/>
            </a:pPr>
            <a:r>
              <a:rPr lang="en-US" sz="1800" dirty="0">
                <a:latin typeface="Roboto Mono" panose="020B0604020202020204" charset="0"/>
                <a:ea typeface="Roboto Mono" panose="020B0604020202020204" charset="0"/>
              </a:rPr>
              <a:t>i</a:t>
            </a:r>
            <a:r>
              <a:rPr lang="en-US" sz="1800" kern="0" dirty="0">
                <a:latin typeface="Roboto Mono" panose="020B0604020202020204" charset="0"/>
                <a:ea typeface="Roboto Mono" panose="020B0604020202020204" charset="0"/>
              </a:rPr>
              <a:t>f the state is a terminal state:</a:t>
            </a:r>
          </a:p>
          <a:p>
            <a:pPr marL="557185" lvl="1" indent="-214303" defTabSz="685800" eaLnBrk="1" hangingPunct="1">
              <a:lnSpc>
                <a:spcPct val="80000"/>
              </a:lnSpc>
              <a:spcBef>
                <a:spcPct val="20000"/>
              </a:spcBef>
              <a:buClr>
                <a:schemeClr val="tx1"/>
              </a:buClr>
              <a:defRPr/>
            </a:pPr>
            <a:r>
              <a:rPr lang="en-US" sz="1800" dirty="0">
                <a:latin typeface="Roboto Mono" panose="020B0604020202020204" charset="0"/>
                <a:ea typeface="Roboto Mono" panose="020B0604020202020204" charset="0"/>
              </a:rPr>
              <a:t>		 return the state’s utility</a:t>
            </a:r>
            <a:endParaRPr lang="en-US" sz="1800" kern="0" dirty="0">
              <a:latin typeface="Roboto Mono" panose="020B0604020202020204" charset="0"/>
              <a:ea typeface="Roboto Mono" panose="020B0604020202020204" charset="0"/>
            </a:endParaRPr>
          </a:p>
          <a:p>
            <a:pPr marL="557185" lvl="1" indent="-214303" defTabSz="685800" eaLnBrk="1" hangingPunct="1">
              <a:lnSpc>
                <a:spcPct val="80000"/>
              </a:lnSpc>
              <a:spcBef>
                <a:spcPct val="20000"/>
              </a:spcBef>
              <a:buClr>
                <a:schemeClr val="tx1"/>
              </a:buClr>
              <a:defRPr/>
            </a:pPr>
            <a:r>
              <a:rPr lang="en-US" sz="1800" kern="0" dirty="0">
                <a:latin typeface="Roboto Mono" panose="020B0604020202020204" charset="0"/>
                <a:ea typeface="Roboto Mono" panose="020B0604020202020204" charset="0"/>
              </a:rPr>
              <a:t>initialize v = </a:t>
            </a:r>
            <a:r>
              <a:rPr lang="en-US" sz="1800" kern="0" dirty="0">
                <a:latin typeface="Roboto Mono" panose="020B0604020202020204" charset="0"/>
                <a:ea typeface="Roboto Mono" panose="020B0604020202020204" charset="0"/>
                <a:cs typeface="Times New Roman" pitchFamily="18" charset="0"/>
              </a:rPr>
              <a:t>-∞</a:t>
            </a:r>
          </a:p>
          <a:p>
            <a:pPr marL="557185" lvl="1" indent="-214303" defTabSz="685800" eaLnBrk="1" hangingPunct="1">
              <a:lnSpc>
                <a:spcPct val="80000"/>
              </a:lnSpc>
              <a:spcBef>
                <a:spcPct val="20000"/>
              </a:spcBef>
              <a:buClr>
                <a:schemeClr val="tx1"/>
              </a:buClr>
              <a:defRPr/>
            </a:pPr>
            <a:r>
              <a:rPr lang="en-US" sz="1800" kern="0" dirty="0">
                <a:latin typeface="Roboto Mono" panose="020B0604020202020204" charset="0"/>
                <a:ea typeface="Roboto Mono" panose="020B0604020202020204" charset="0"/>
              </a:rPr>
              <a:t>for each successor of state:</a:t>
            </a:r>
          </a:p>
          <a:p>
            <a:pPr marL="857207" lvl="2" indent="-171442" defTabSz="685800" eaLnBrk="1" hangingPunct="1">
              <a:lnSpc>
                <a:spcPct val="80000"/>
              </a:lnSpc>
              <a:spcBef>
                <a:spcPct val="20000"/>
              </a:spcBef>
              <a:buClr>
                <a:schemeClr val="accent2"/>
              </a:buClr>
              <a:defRPr/>
            </a:pPr>
            <a:r>
              <a:rPr lang="en-US" sz="1800" kern="0" dirty="0">
                <a:latin typeface="Roboto Mono" panose="020B0604020202020204" charset="0"/>
                <a:ea typeface="Roboto Mono" panose="020B0604020202020204" charset="0"/>
              </a:rPr>
              <a:t>v = max(v, </a:t>
            </a:r>
            <a:r>
              <a:rPr lang="en-US" sz="1800" kern="0" dirty="0">
                <a:solidFill>
                  <a:srgbClr val="C00000"/>
                </a:solidFill>
                <a:latin typeface="Roboto Mono" panose="020B0604020202020204" charset="0"/>
                <a:ea typeface="Roboto Mono" panose="020B0604020202020204" charset="0"/>
              </a:rPr>
              <a:t>min-value(successor)</a:t>
            </a:r>
            <a:r>
              <a:rPr lang="en-US" sz="1800" kern="0" dirty="0">
                <a:latin typeface="Roboto Mono" panose="020B0604020202020204" charset="0"/>
                <a:ea typeface="Roboto Mono" panose="020B0604020202020204" charset="0"/>
              </a:rPr>
              <a:t>)</a:t>
            </a:r>
          </a:p>
          <a:p>
            <a:pPr marL="557185" lvl="1" indent="-214303" defTabSz="685800" eaLnBrk="1" hangingPunct="1">
              <a:lnSpc>
                <a:spcPct val="80000"/>
              </a:lnSpc>
              <a:spcBef>
                <a:spcPct val="20000"/>
              </a:spcBef>
              <a:buClr>
                <a:schemeClr val="tx1"/>
              </a:buClr>
              <a:defRPr/>
            </a:pPr>
            <a:r>
              <a:rPr lang="en-US" sz="1800" kern="0" dirty="0">
                <a:latin typeface="Roboto Mono" panose="020B0604020202020204" charset="0"/>
                <a:ea typeface="Roboto Mono" panose="020B0604020202020204" charset="0"/>
              </a:rPr>
              <a:t>return v</a:t>
            </a:r>
          </a:p>
        </p:txBody>
      </p:sp>
      <p:sp>
        <p:nvSpPr>
          <p:cNvPr id="63" name="Google Shape;63;p2"/>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dirty="0">
                <a:sym typeface="Symbol" pitchFamily="18" charset="2"/>
              </a:rPr>
              <a:t>Minimax Example</a:t>
            </a:r>
            <a:endParaRPr sz="3400" b="1" dirty="0">
              <a:solidFill>
                <a:srgbClr val="370661"/>
              </a:solidFill>
              <a:latin typeface="Open Sans"/>
              <a:ea typeface="Open Sans"/>
              <a:cs typeface="Open Sans"/>
              <a:sym typeface="Open Sans"/>
            </a:endParaRPr>
          </a:p>
        </p:txBody>
      </p:sp>
      <p:sp>
        <p:nvSpPr>
          <p:cNvPr id="34" name="AutoShape 4">
            <a:extLst>
              <a:ext uri="{FF2B5EF4-FFF2-40B4-BE49-F238E27FC236}">
                <a16:creationId xmlns:a16="http://schemas.microsoft.com/office/drawing/2014/main" id="{E736D7FF-BD34-4A88-84A3-1D8F37182FDE}"/>
              </a:ext>
            </a:extLst>
          </p:cNvPr>
          <p:cNvSpPr>
            <a:spLocks noChangeArrowheads="1"/>
          </p:cNvSpPr>
          <p:nvPr/>
        </p:nvSpPr>
        <p:spPr bwMode="auto">
          <a:xfrm>
            <a:off x="5601494" y="1137177"/>
            <a:ext cx="381000" cy="359477"/>
          </a:xfrm>
          <a:prstGeom prst="triangle">
            <a:avLst>
              <a:gd name="adj" fmla="val 50000"/>
            </a:avLst>
          </a:prstGeom>
          <a:solidFill>
            <a:srgbClr val="CCECFF"/>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sp>
        <p:nvSpPr>
          <p:cNvPr id="72" name="Rounded Rectangle 58">
            <a:extLst>
              <a:ext uri="{FF2B5EF4-FFF2-40B4-BE49-F238E27FC236}">
                <a16:creationId xmlns:a16="http://schemas.microsoft.com/office/drawing/2014/main" id="{EF1F8FB1-77A7-470B-8369-70912ABFE2F7}"/>
              </a:ext>
            </a:extLst>
          </p:cNvPr>
          <p:cNvSpPr/>
          <p:nvPr/>
        </p:nvSpPr>
        <p:spPr>
          <a:xfrm>
            <a:off x="226219" y="3683366"/>
            <a:ext cx="5262559" cy="2187826"/>
          </a:xfrm>
          <a:prstGeom prst="roundRect">
            <a:avLst/>
          </a:prstGeom>
          <a:solidFill>
            <a:srgbClr val="0066CC">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74" name="Left-Right Arrow 62">
            <a:extLst>
              <a:ext uri="{FF2B5EF4-FFF2-40B4-BE49-F238E27FC236}">
                <a16:creationId xmlns:a16="http://schemas.microsoft.com/office/drawing/2014/main" id="{8162E336-5288-4360-8E22-242E50D27588}"/>
              </a:ext>
            </a:extLst>
          </p:cNvPr>
          <p:cNvSpPr/>
          <p:nvPr/>
        </p:nvSpPr>
        <p:spPr>
          <a:xfrm>
            <a:off x="5503070" y="4337488"/>
            <a:ext cx="742950" cy="514350"/>
          </a:xfrm>
          <a:prstGeom prst="leftRightArrow">
            <a:avLst/>
          </a:prstGeom>
          <a:solidFill>
            <a:srgbClr val="BD92D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75" name="Picture 74" descr="TP_tmp.png">
            <a:extLst>
              <a:ext uri="{FF2B5EF4-FFF2-40B4-BE49-F238E27FC236}">
                <a16:creationId xmlns:a16="http://schemas.microsoft.com/office/drawing/2014/main" id="{38160B1A-2555-4CA1-A742-52F596673E60}"/>
              </a:ext>
            </a:extLst>
          </p:cNvPr>
          <p:cNvPicPr>
            <a:picLocks noChangeAspect="1"/>
          </p:cNvPicPr>
          <p:nvPr>
            <p:custDataLst>
              <p:tags r:id="rId1"/>
            </p:custDataLst>
          </p:nvPr>
        </p:nvPicPr>
        <p:blipFill>
          <a:blip r:embed="rId5" cstate="print"/>
          <a:stretch>
            <a:fillRect/>
          </a:stretch>
        </p:blipFill>
        <p:spPr bwMode="auto">
          <a:xfrm>
            <a:off x="1315244" y="5924915"/>
            <a:ext cx="3143249" cy="491900"/>
          </a:xfrm>
          <a:prstGeom prst="rect">
            <a:avLst/>
          </a:prstGeom>
          <a:noFill/>
          <a:ln/>
          <a:effectLst/>
        </p:spPr>
      </p:pic>
      <p:pic>
        <p:nvPicPr>
          <p:cNvPr id="76" name="Picture 75" descr="TP_tmp.png">
            <a:extLst>
              <a:ext uri="{FF2B5EF4-FFF2-40B4-BE49-F238E27FC236}">
                <a16:creationId xmlns:a16="http://schemas.microsoft.com/office/drawing/2014/main" id="{A30B546D-18AD-4561-86FC-06C44687E357}"/>
              </a:ext>
            </a:extLst>
          </p:cNvPr>
          <p:cNvPicPr>
            <a:picLocks noChangeAspect="1"/>
          </p:cNvPicPr>
          <p:nvPr>
            <p:custDataLst>
              <p:tags r:id="rId2"/>
            </p:custDataLst>
          </p:nvPr>
        </p:nvPicPr>
        <p:blipFill>
          <a:blip r:embed="rId6" cstate="print"/>
          <a:stretch>
            <a:fillRect/>
          </a:stretch>
        </p:blipFill>
        <p:spPr bwMode="auto">
          <a:xfrm>
            <a:off x="7458867" y="5924915"/>
            <a:ext cx="3143251" cy="491900"/>
          </a:xfrm>
          <a:prstGeom prst="rect">
            <a:avLst/>
          </a:prstGeom>
          <a:noFill/>
          <a:ln/>
          <a:effectLst/>
        </p:spPr>
      </p:pic>
      <p:sp>
        <p:nvSpPr>
          <p:cNvPr id="18" name="TextBox 17">
            <a:extLst>
              <a:ext uri="{FF2B5EF4-FFF2-40B4-BE49-F238E27FC236}">
                <a16:creationId xmlns:a16="http://schemas.microsoft.com/office/drawing/2014/main" id="{97FA6B95-38DB-164F-A3BB-D53340EB840C}"/>
              </a:ext>
            </a:extLst>
          </p:cNvPr>
          <p:cNvSpPr txBox="1"/>
          <p:nvPr/>
        </p:nvSpPr>
        <p:spPr>
          <a:xfrm>
            <a:off x="6162805" y="1590805"/>
            <a:ext cx="184731" cy="307777"/>
          </a:xfrm>
          <a:prstGeom prst="rect">
            <a:avLst/>
          </a:prstGeom>
          <a:noFill/>
        </p:spPr>
        <p:txBody>
          <a:bodyPr wrap="none" rtlCol="0">
            <a:spAutoFit/>
          </a:bodyPr>
          <a:lstStyle/>
          <a:p>
            <a:endParaRPr lang="en-US" dirty="0"/>
          </a:p>
        </p:txBody>
      </p:sp>
      <p:sp>
        <p:nvSpPr>
          <p:cNvPr id="117" name="Rounded Rectangle 59">
            <a:extLst>
              <a:ext uri="{FF2B5EF4-FFF2-40B4-BE49-F238E27FC236}">
                <a16:creationId xmlns:a16="http://schemas.microsoft.com/office/drawing/2014/main" id="{D1FC192F-F2B3-DB4F-AA60-EB20B2A00134}"/>
              </a:ext>
            </a:extLst>
          </p:cNvPr>
          <p:cNvSpPr/>
          <p:nvPr/>
        </p:nvSpPr>
        <p:spPr>
          <a:xfrm>
            <a:off x="6260312" y="3693618"/>
            <a:ext cx="5262561" cy="2169928"/>
          </a:xfrm>
          <a:prstGeom prst="roundRect">
            <a:avLst/>
          </a:prstGeom>
          <a:solidFill>
            <a:srgbClr val="F6D7D9"/>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18" name="Content Placeholder 2">
            <a:extLst>
              <a:ext uri="{FF2B5EF4-FFF2-40B4-BE49-F238E27FC236}">
                <a16:creationId xmlns:a16="http://schemas.microsoft.com/office/drawing/2014/main" id="{0E2FAB55-9DBB-204F-8914-720EA7BBC647}"/>
              </a:ext>
            </a:extLst>
          </p:cNvPr>
          <p:cNvSpPr txBox="1">
            <a:spLocks/>
          </p:cNvSpPr>
          <p:nvPr/>
        </p:nvSpPr>
        <p:spPr bwMode="auto">
          <a:xfrm>
            <a:off x="6317463" y="3896818"/>
            <a:ext cx="5205410" cy="1974374"/>
          </a:xfrm>
          <a:prstGeom prst="rect">
            <a:avLst/>
          </a:prstGeom>
          <a:noFill/>
          <a:ln w="9525">
            <a:noFill/>
            <a:miter lim="800000"/>
            <a:headEnd/>
            <a:tailEnd/>
          </a:ln>
        </p:spPr>
        <p:txBody>
          <a:bodyPr vert="horz" wrap="square" lIns="68577" tIns="34289" rIns="68577" bIns="34289" numCol="1" anchor="t" anchorCtr="0" compatLnSpc="1">
            <a:prstTxWarp prst="textNoShape">
              <a:avLst/>
            </a:prstTxWarp>
          </a:bodyPr>
          <a:lstStyle/>
          <a:p>
            <a:pPr marL="257162" indent="-257162" defTabSz="685800" eaLnBrk="1" hangingPunct="1">
              <a:lnSpc>
                <a:spcPct val="80000"/>
              </a:lnSpc>
              <a:spcBef>
                <a:spcPts val="900"/>
              </a:spcBef>
              <a:buClr>
                <a:schemeClr val="accent2"/>
              </a:buClr>
              <a:defRPr/>
            </a:pPr>
            <a:r>
              <a:rPr lang="en-US" sz="1800" kern="0" dirty="0">
                <a:solidFill>
                  <a:srgbClr val="C00000"/>
                </a:solidFill>
                <a:latin typeface="Roboto Mono" panose="020B0604020202020204" charset="0"/>
                <a:ea typeface="Roboto Mono" panose="020B0604020202020204" charset="0"/>
                <a:cs typeface="+mn-cs"/>
              </a:rPr>
              <a:t>def min-value(state):</a:t>
            </a:r>
          </a:p>
          <a:p>
            <a:pPr marL="557185" lvl="1" indent="-214303" defTabSz="685800" eaLnBrk="1" hangingPunct="1">
              <a:lnSpc>
                <a:spcPct val="80000"/>
              </a:lnSpc>
              <a:spcBef>
                <a:spcPct val="20000"/>
              </a:spcBef>
              <a:buClr>
                <a:schemeClr val="tx1"/>
              </a:buClr>
              <a:defRPr/>
            </a:pPr>
            <a:r>
              <a:rPr lang="en-US" sz="1800" dirty="0">
                <a:latin typeface="Roboto Mono" panose="020B0604020202020204" charset="0"/>
                <a:ea typeface="Roboto Mono" panose="020B0604020202020204" charset="0"/>
              </a:rPr>
              <a:t>i</a:t>
            </a:r>
            <a:r>
              <a:rPr lang="en-US" sz="1800" kern="0" dirty="0">
                <a:latin typeface="Roboto Mono" panose="020B0604020202020204" charset="0"/>
                <a:ea typeface="Roboto Mono" panose="020B0604020202020204" charset="0"/>
              </a:rPr>
              <a:t>f the state is a terminal state:</a:t>
            </a:r>
          </a:p>
          <a:p>
            <a:pPr marL="557185" lvl="1" indent="-214303" defTabSz="685800" eaLnBrk="1" hangingPunct="1">
              <a:lnSpc>
                <a:spcPct val="80000"/>
              </a:lnSpc>
              <a:spcBef>
                <a:spcPct val="20000"/>
              </a:spcBef>
              <a:buClr>
                <a:schemeClr val="tx1"/>
              </a:buClr>
              <a:defRPr/>
            </a:pPr>
            <a:r>
              <a:rPr lang="en-US" sz="1800" dirty="0">
                <a:latin typeface="Roboto Mono" panose="020B0604020202020204" charset="0"/>
                <a:ea typeface="Roboto Mono" panose="020B0604020202020204" charset="0"/>
              </a:rPr>
              <a:t>		 return the state’s utility</a:t>
            </a:r>
            <a:endParaRPr lang="en-US" sz="1800" kern="0" dirty="0">
              <a:latin typeface="Roboto Mono" panose="020B0604020202020204" charset="0"/>
              <a:ea typeface="Roboto Mono" panose="020B0604020202020204" charset="0"/>
            </a:endParaRPr>
          </a:p>
          <a:p>
            <a:pPr marL="557185" lvl="1" indent="-214303" defTabSz="685800" eaLnBrk="1" hangingPunct="1">
              <a:lnSpc>
                <a:spcPct val="80000"/>
              </a:lnSpc>
              <a:spcBef>
                <a:spcPct val="20000"/>
              </a:spcBef>
              <a:buClr>
                <a:schemeClr val="tx1"/>
              </a:buClr>
              <a:defRPr/>
            </a:pPr>
            <a:r>
              <a:rPr lang="en-US" sz="1800" kern="0" dirty="0">
                <a:latin typeface="Roboto Mono" panose="020B0604020202020204" charset="0"/>
                <a:ea typeface="Roboto Mono" panose="020B0604020202020204" charset="0"/>
              </a:rPr>
              <a:t>initialize v = </a:t>
            </a:r>
            <a:r>
              <a:rPr lang="en-US" sz="1800" kern="0" dirty="0">
                <a:latin typeface="Roboto Mono" panose="020B0604020202020204" charset="0"/>
                <a:ea typeface="Roboto Mono" panose="020B0604020202020204" charset="0"/>
                <a:cs typeface="Times New Roman" pitchFamily="18" charset="0"/>
              </a:rPr>
              <a:t>+∞</a:t>
            </a:r>
          </a:p>
          <a:p>
            <a:pPr marL="557185" lvl="1" indent="-214303" defTabSz="685800" eaLnBrk="1" hangingPunct="1">
              <a:lnSpc>
                <a:spcPct val="80000"/>
              </a:lnSpc>
              <a:spcBef>
                <a:spcPct val="20000"/>
              </a:spcBef>
              <a:buClr>
                <a:schemeClr val="tx1"/>
              </a:buClr>
              <a:defRPr/>
            </a:pPr>
            <a:r>
              <a:rPr lang="en-US" sz="1800" kern="0" dirty="0">
                <a:latin typeface="Roboto Mono" panose="020B0604020202020204" charset="0"/>
                <a:ea typeface="Roboto Mono" panose="020B0604020202020204" charset="0"/>
              </a:rPr>
              <a:t>for each successor of state:</a:t>
            </a:r>
          </a:p>
          <a:p>
            <a:pPr marL="857207" lvl="2" indent="-171442" defTabSz="685800" eaLnBrk="1" hangingPunct="1">
              <a:lnSpc>
                <a:spcPct val="80000"/>
              </a:lnSpc>
              <a:spcBef>
                <a:spcPct val="20000"/>
              </a:spcBef>
              <a:buClr>
                <a:schemeClr val="accent2"/>
              </a:buClr>
              <a:defRPr/>
            </a:pPr>
            <a:r>
              <a:rPr lang="en-US" sz="1800" b="1" kern="0" dirty="0">
                <a:latin typeface="Roboto Mono" panose="020B0604020202020204" charset="0"/>
                <a:ea typeface="Roboto Mono" panose="020B0604020202020204" charset="0"/>
              </a:rPr>
              <a:t>v = min(v, </a:t>
            </a:r>
            <a:r>
              <a:rPr lang="en-US" sz="1800" b="1" kern="0" dirty="0">
                <a:solidFill>
                  <a:srgbClr val="0070C0"/>
                </a:solidFill>
                <a:latin typeface="Roboto Mono" panose="020B0604020202020204" charset="0"/>
                <a:ea typeface="Roboto Mono" panose="020B0604020202020204" charset="0"/>
              </a:rPr>
              <a:t>max-value(successor)</a:t>
            </a:r>
            <a:r>
              <a:rPr lang="en-US" sz="1800" b="1" kern="0" dirty="0">
                <a:latin typeface="Roboto Mono" panose="020B0604020202020204" charset="0"/>
                <a:ea typeface="Roboto Mono" panose="020B0604020202020204" charset="0"/>
              </a:rPr>
              <a:t>)</a:t>
            </a:r>
          </a:p>
          <a:p>
            <a:pPr marL="557185" lvl="1" indent="-214303" defTabSz="685800" eaLnBrk="1" hangingPunct="1">
              <a:lnSpc>
                <a:spcPct val="80000"/>
              </a:lnSpc>
              <a:spcBef>
                <a:spcPct val="20000"/>
              </a:spcBef>
              <a:buClr>
                <a:schemeClr val="tx1"/>
              </a:buClr>
              <a:defRPr/>
            </a:pPr>
            <a:r>
              <a:rPr lang="en-US" sz="1800" kern="0" dirty="0">
                <a:latin typeface="Roboto Mono" panose="020B0604020202020204" charset="0"/>
                <a:ea typeface="Roboto Mono" panose="020B0604020202020204" charset="0"/>
              </a:rPr>
              <a:t>return v</a:t>
            </a:r>
          </a:p>
        </p:txBody>
      </p:sp>
      <p:sp>
        <p:nvSpPr>
          <p:cNvPr id="55" name="Rectangle 54">
            <a:extLst>
              <a:ext uri="{FF2B5EF4-FFF2-40B4-BE49-F238E27FC236}">
                <a16:creationId xmlns:a16="http://schemas.microsoft.com/office/drawing/2014/main" id="{57B21973-64B2-0742-8D01-54B4212A8EE6}"/>
              </a:ext>
            </a:extLst>
          </p:cNvPr>
          <p:cNvSpPr/>
          <p:nvPr/>
        </p:nvSpPr>
        <p:spPr>
          <a:xfrm>
            <a:off x="-353700" y="3653883"/>
            <a:ext cx="5856770" cy="2811394"/>
          </a:xfrm>
          <a:prstGeom prst="rect">
            <a:avLst/>
          </a:prstGeom>
          <a:solidFill>
            <a:schemeClr val="bg1">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AutoShape 6">
            <a:extLst>
              <a:ext uri="{FF2B5EF4-FFF2-40B4-BE49-F238E27FC236}">
                <a16:creationId xmlns:a16="http://schemas.microsoft.com/office/drawing/2014/main" id="{05349203-CB67-5C4A-B0EC-246ED83E1B0A}"/>
              </a:ext>
            </a:extLst>
          </p:cNvPr>
          <p:cNvSpPr>
            <a:spLocks noChangeArrowheads="1"/>
          </p:cNvSpPr>
          <p:nvPr/>
        </p:nvSpPr>
        <p:spPr bwMode="auto">
          <a:xfrm flipV="1">
            <a:off x="3315494" y="2103965"/>
            <a:ext cx="381000" cy="330902"/>
          </a:xfrm>
          <a:prstGeom prst="triangle">
            <a:avLst>
              <a:gd name="adj" fmla="val 50000"/>
            </a:avLst>
          </a:prstGeom>
          <a:solidFill>
            <a:srgbClr val="FF9A99"/>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cxnSp>
        <p:nvCxnSpPr>
          <p:cNvPr id="15" name="AutoShape 7">
            <a:extLst>
              <a:ext uri="{FF2B5EF4-FFF2-40B4-BE49-F238E27FC236}">
                <a16:creationId xmlns:a16="http://schemas.microsoft.com/office/drawing/2014/main" id="{C6C3AF7C-5779-ED49-8CCE-0B7DB7D74164}"/>
              </a:ext>
            </a:extLst>
          </p:cNvPr>
          <p:cNvCxnSpPr>
            <a:cxnSpLocks noChangeShapeType="1"/>
            <a:endCxn id="14" idx="3"/>
          </p:cNvCxnSpPr>
          <p:nvPr/>
        </p:nvCxnSpPr>
        <p:spPr bwMode="auto">
          <a:xfrm flipH="1">
            <a:off x="3505994" y="1496654"/>
            <a:ext cx="2286000" cy="607311"/>
          </a:xfrm>
          <a:prstGeom prst="straightConnector1">
            <a:avLst/>
          </a:prstGeom>
          <a:noFill/>
          <a:ln w="12700">
            <a:solidFill>
              <a:schemeClr val="tx1"/>
            </a:solidFill>
            <a:round/>
            <a:headEnd/>
            <a:tailEnd type="triangle" w="med" len="med"/>
          </a:ln>
        </p:spPr>
      </p:cxnSp>
      <p:sp>
        <p:nvSpPr>
          <p:cNvPr id="16" name="AutoShape 20">
            <a:extLst>
              <a:ext uri="{FF2B5EF4-FFF2-40B4-BE49-F238E27FC236}">
                <a16:creationId xmlns:a16="http://schemas.microsoft.com/office/drawing/2014/main" id="{6C65CC3C-F8B4-774F-9011-5FAFD965A4F2}"/>
              </a:ext>
            </a:extLst>
          </p:cNvPr>
          <p:cNvSpPr>
            <a:spLocks noChangeArrowheads="1"/>
          </p:cNvSpPr>
          <p:nvPr/>
        </p:nvSpPr>
        <p:spPr bwMode="auto">
          <a:xfrm flipV="1">
            <a:off x="5601494" y="2103965"/>
            <a:ext cx="381000" cy="318998"/>
          </a:xfrm>
          <a:prstGeom prst="triangle">
            <a:avLst>
              <a:gd name="adj" fmla="val 50000"/>
            </a:avLst>
          </a:prstGeom>
          <a:solidFill>
            <a:srgbClr val="FF9A99"/>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sp>
        <p:nvSpPr>
          <p:cNvPr id="17" name="AutoShape 26">
            <a:extLst>
              <a:ext uri="{FF2B5EF4-FFF2-40B4-BE49-F238E27FC236}">
                <a16:creationId xmlns:a16="http://schemas.microsoft.com/office/drawing/2014/main" id="{A457A0C3-CD44-6740-8065-68055CB3C4BB}"/>
              </a:ext>
            </a:extLst>
          </p:cNvPr>
          <p:cNvSpPr>
            <a:spLocks noChangeArrowheads="1"/>
          </p:cNvSpPr>
          <p:nvPr/>
        </p:nvSpPr>
        <p:spPr bwMode="auto">
          <a:xfrm flipV="1">
            <a:off x="7887493" y="2103965"/>
            <a:ext cx="381000" cy="330902"/>
          </a:xfrm>
          <a:prstGeom prst="triangle">
            <a:avLst>
              <a:gd name="adj" fmla="val 50000"/>
            </a:avLst>
          </a:prstGeom>
          <a:solidFill>
            <a:srgbClr val="FF9A99"/>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cxnSp>
        <p:nvCxnSpPr>
          <p:cNvPr id="19" name="AutoShape 27">
            <a:extLst>
              <a:ext uri="{FF2B5EF4-FFF2-40B4-BE49-F238E27FC236}">
                <a16:creationId xmlns:a16="http://schemas.microsoft.com/office/drawing/2014/main" id="{C7CC236B-543C-D942-8659-0352BFC5A796}"/>
              </a:ext>
            </a:extLst>
          </p:cNvPr>
          <p:cNvCxnSpPr>
            <a:cxnSpLocks noChangeShapeType="1"/>
          </p:cNvCxnSpPr>
          <p:nvPr/>
        </p:nvCxnSpPr>
        <p:spPr bwMode="auto">
          <a:xfrm>
            <a:off x="5791994" y="1496654"/>
            <a:ext cx="2285999" cy="607311"/>
          </a:xfrm>
          <a:prstGeom prst="straightConnector1">
            <a:avLst/>
          </a:prstGeom>
          <a:noFill/>
          <a:ln w="12700">
            <a:solidFill>
              <a:schemeClr val="tx1"/>
            </a:solidFill>
            <a:round/>
            <a:headEnd/>
            <a:tailEnd type="triangle" w="med" len="med"/>
          </a:ln>
        </p:spPr>
      </p:cxnSp>
      <p:cxnSp>
        <p:nvCxnSpPr>
          <p:cNvPr id="20" name="AutoShape 21">
            <a:extLst>
              <a:ext uri="{FF2B5EF4-FFF2-40B4-BE49-F238E27FC236}">
                <a16:creationId xmlns:a16="http://schemas.microsoft.com/office/drawing/2014/main" id="{D9CEADC8-9233-8445-892F-C26556BA5645}"/>
              </a:ext>
            </a:extLst>
          </p:cNvPr>
          <p:cNvCxnSpPr>
            <a:cxnSpLocks noChangeShapeType="1"/>
          </p:cNvCxnSpPr>
          <p:nvPr/>
        </p:nvCxnSpPr>
        <p:spPr bwMode="auto">
          <a:xfrm>
            <a:off x="5791994" y="1496654"/>
            <a:ext cx="0" cy="607311"/>
          </a:xfrm>
          <a:prstGeom prst="straightConnector1">
            <a:avLst/>
          </a:prstGeom>
          <a:noFill/>
          <a:ln w="12700">
            <a:solidFill>
              <a:schemeClr val="tx1"/>
            </a:solidFill>
            <a:round/>
            <a:headEnd/>
            <a:tailEnd type="triangle" w="med" len="med"/>
          </a:ln>
        </p:spPr>
      </p:cxnSp>
      <p:cxnSp>
        <p:nvCxnSpPr>
          <p:cNvPr id="22" name="AutoShape 17">
            <a:extLst>
              <a:ext uri="{FF2B5EF4-FFF2-40B4-BE49-F238E27FC236}">
                <a16:creationId xmlns:a16="http://schemas.microsoft.com/office/drawing/2014/main" id="{3905C521-00EC-7547-A286-2F50E926FA6E}"/>
              </a:ext>
            </a:extLst>
          </p:cNvPr>
          <p:cNvCxnSpPr>
            <a:cxnSpLocks noChangeShapeType="1"/>
          </p:cNvCxnSpPr>
          <p:nvPr/>
        </p:nvCxnSpPr>
        <p:spPr bwMode="auto">
          <a:xfrm>
            <a:off x="3505994" y="2434867"/>
            <a:ext cx="761999" cy="616743"/>
          </a:xfrm>
          <a:prstGeom prst="straightConnector1">
            <a:avLst/>
          </a:prstGeom>
          <a:noFill/>
          <a:ln w="12700">
            <a:solidFill>
              <a:schemeClr val="tx1"/>
            </a:solidFill>
            <a:round/>
            <a:headEnd/>
            <a:tailEnd type="triangle" w="med" len="med"/>
          </a:ln>
        </p:spPr>
      </p:cxnSp>
      <p:cxnSp>
        <p:nvCxnSpPr>
          <p:cNvPr id="23" name="AutoShape 9">
            <a:extLst>
              <a:ext uri="{FF2B5EF4-FFF2-40B4-BE49-F238E27FC236}">
                <a16:creationId xmlns:a16="http://schemas.microsoft.com/office/drawing/2014/main" id="{2406BD59-3DEA-714A-9355-A9254C7411CB}"/>
              </a:ext>
            </a:extLst>
          </p:cNvPr>
          <p:cNvCxnSpPr>
            <a:cxnSpLocks noChangeShapeType="1"/>
          </p:cNvCxnSpPr>
          <p:nvPr/>
        </p:nvCxnSpPr>
        <p:spPr bwMode="auto">
          <a:xfrm flipH="1">
            <a:off x="2743996" y="2434867"/>
            <a:ext cx="761998" cy="616746"/>
          </a:xfrm>
          <a:prstGeom prst="straightConnector1">
            <a:avLst/>
          </a:prstGeom>
          <a:noFill/>
          <a:ln w="12700">
            <a:solidFill>
              <a:schemeClr val="tx1"/>
            </a:solidFill>
            <a:round/>
            <a:headEnd/>
            <a:tailEnd type="triangle" w="med" len="med"/>
          </a:ln>
        </p:spPr>
      </p:cxnSp>
      <p:sp>
        <p:nvSpPr>
          <p:cNvPr id="24" name="Rectangle 7">
            <a:extLst>
              <a:ext uri="{FF2B5EF4-FFF2-40B4-BE49-F238E27FC236}">
                <a16:creationId xmlns:a16="http://schemas.microsoft.com/office/drawing/2014/main" id="{DC90F633-5E86-2D46-BEA4-7F279854AC24}"/>
              </a:ext>
            </a:extLst>
          </p:cNvPr>
          <p:cNvSpPr>
            <a:spLocks noChangeArrowheads="1"/>
          </p:cNvSpPr>
          <p:nvPr/>
        </p:nvSpPr>
        <p:spPr bwMode="auto">
          <a:xfrm>
            <a:off x="3313909" y="3101711"/>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8</a:t>
            </a:r>
          </a:p>
        </p:txBody>
      </p:sp>
      <p:sp>
        <p:nvSpPr>
          <p:cNvPr id="25" name="Rectangle 7">
            <a:extLst>
              <a:ext uri="{FF2B5EF4-FFF2-40B4-BE49-F238E27FC236}">
                <a16:creationId xmlns:a16="http://schemas.microsoft.com/office/drawing/2014/main" id="{4A8D2FD8-AAAE-8941-98D1-3B5D3C53449B}"/>
              </a:ext>
            </a:extLst>
          </p:cNvPr>
          <p:cNvSpPr>
            <a:spLocks noChangeArrowheads="1"/>
          </p:cNvSpPr>
          <p:nvPr/>
        </p:nvSpPr>
        <p:spPr bwMode="auto">
          <a:xfrm>
            <a:off x="4075909" y="3101711"/>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12</a:t>
            </a:r>
          </a:p>
        </p:txBody>
      </p:sp>
      <p:sp>
        <p:nvSpPr>
          <p:cNvPr id="26" name="Rectangle 7">
            <a:extLst>
              <a:ext uri="{FF2B5EF4-FFF2-40B4-BE49-F238E27FC236}">
                <a16:creationId xmlns:a16="http://schemas.microsoft.com/office/drawing/2014/main" id="{8CFEC7EC-3381-6B42-B374-924BB123DD9D}"/>
              </a:ext>
            </a:extLst>
          </p:cNvPr>
          <p:cNvSpPr>
            <a:spLocks noChangeArrowheads="1"/>
          </p:cNvSpPr>
          <p:nvPr/>
        </p:nvSpPr>
        <p:spPr bwMode="auto">
          <a:xfrm>
            <a:off x="2551909" y="3101711"/>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3</a:t>
            </a:r>
          </a:p>
        </p:txBody>
      </p:sp>
      <p:cxnSp>
        <p:nvCxnSpPr>
          <p:cNvPr id="27" name="AutoShape 13">
            <a:extLst>
              <a:ext uri="{FF2B5EF4-FFF2-40B4-BE49-F238E27FC236}">
                <a16:creationId xmlns:a16="http://schemas.microsoft.com/office/drawing/2014/main" id="{D84C5290-A15F-FD48-A9DF-48DCD9312DA2}"/>
              </a:ext>
            </a:extLst>
          </p:cNvPr>
          <p:cNvCxnSpPr>
            <a:cxnSpLocks noChangeShapeType="1"/>
          </p:cNvCxnSpPr>
          <p:nvPr/>
        </p:nvCxnSpPr>
        <p:spPr bwMode="auto">
          <a:xfrm>
            <a:off x="3505994" y="2434867"/>
            <a:ext cx="1" cy="604837"/>
          </a:xfrm>
          <a:prstGeom prst="straightConnector1">
            <a:avLst/>
          </a:prstGeom>
          <a:noFill/>
          <a:ln w="12700">
            <a:solidFill>
              <a:schemeClr val="tx1"/>
            </a:solidFill>
            <a:round/>
            <a:headEnd/>
            <a:tailEnd type="triangle" w="med" len="med"/>
          </a:ln>
        </p:spPr>
      </p:cxnSp>
      <p:sp>
        <p:nvSpPr>
          <p:cNvPr id="2" name="Rectangle 1">
            <a:extLst>
              <a:ext uri="{FF2B5EF4-FFF2-40B4-BE49-F238E27FC236}">
                <a16:creationId xmlns:a16="http://schemas.microsoft.com/office/drawing/2014/main" id="{017492CB-DE08-9D44-903D-AFBF313FB495}"/>
              </a:ext>
            </a:extLst>
          </p:cNvPr>
          <p:cNvSpPr/>
          <p:nvPr/>
        </p:nvSpPr>
        <p:spPr>
          <a:xfrm>
            <a:off x="2932986" y="2076992"/>
            <a:ext cx="287258" cy="307777"/>
          </a:xfrm>
          <a:prstGeom prst="rect">
            <a:avLst/>
          </a:prstGeom>
        </p:spPr>
        <p:txBody>
          <a:bodyPr wrap="none">
            <a:spAutoFit/>
          </a:bodyPr>
          <a:lstStyle/>
          <a:p>
            <a:pPr algn="ctr"/>
            <a:r>
              <a:rPr lang="en-US" dirty="0">
                <a:latin typeface="Open Sans" panose="020B0604020202020204" charset="0"/>
                <a:ea typeface="Open Sans" panose="020B0604020202020204" charset="0"/>
                <a:cs typeface="Open Sans" panose="020B0604020202020204" charset="0"/>
              </a:rPr>
              <a:t>3</a:t>
            </a:r>
          </a:p>
        </p:txBody>
      </p:sp>
      <p:sp>
        <p:nvSpPr>
          <p:cNvPr id="28" name="Rectangle 27">
            <a:extLst>
              <a:ext uri="{FF2B5EF4-FFF2-40B4-BE49-F238E27FC236}">
                <a16:creationId xmlns:a16="http://schemas.microsoft.com/office/drawing/2014/main" id="{8F79DF5E-42C8-D943-9296-920EFA174DA8}"/>
              </a:ext>
            </a:extLst>
          </p:cNvPr>
          <p:cNvSpPr/>
          <p:nvPr/>
        </p:nvSpPr>
        <p:spPr>
          <a:xfrm>
            <a:off x="5314236" y="1137177"/>
            <a:ext cx="287258" cy="307777"/>
          </a:xfrm>
          <a:prstGeom prst="rect">
            <a:avLst/>
          </a:prstGeom>
        </p:spPr>
        <p:txBody>
          <a:bodyPr wrap="none">
            <a:spAutoFit/>
          </a:bodyPr>
          <a:lstStyle/>
          <a:p>
            <a:pPr algn="ctr"/>
            <a:r>
              <a:rPr lang="en-US" dirty="0">
                <a:latin typeface="Open Sans" panose="020B0604020202020204" charset="0"/>
                <a:ea typeface="Open Sans" panose="020B0604020202020204" charset="0"/>
                <a:cs typeface="Open Sans" panose="020B0604020202020204" charset="0"/>
              </a:rPr>
              <a:t>3</a:t>
            </a:r>
          </a:p>
        </p:txBody>
      </p:sp>
      <p:cxnSp>
        <p:nvCxnSpPr>
          <p:cNvPr id="30" name="AutoShape 17">
            <a:extLst>
              <a:ext uri="{FF2B5EF4-FFF2-40B4-BE49-F238E27FC236}">
                <a16:creationId xmlns:a16="http://schemas.microsoft.com/office/drawing/2014/main" id="{FD64EC14-5D6B-E542-9094-49F4B12E8EAB}"/>
              </a:ext>
            </a:extLst>
          </p:cNvPr>
          <p:cNvCxnSpPr>
            <a:cxnSpLocks noChangeShapeType="1"/>
          </p:cNvCxnSpPr>
          <p:nvPr/>
        </p:nvCxnSpPr>
        <p:spPr bwMode="auto">
          <a:xfrm>
            <a:off x="5791987" y="2446021"/>
            <a:ext cx="761999" cy="616743"/>
          </a:xfrm>
          <a:prstGeom prst="straightConnector1">
            <a:avLst/>
          </a:prstGeom>
          <a:noFill/>
          <a:ln w="12700">
            <a:solidFill>
              <a:schemeClr val="tx1"/>
            </a:solidFill>
            <a:round/>
            <a:headEnd/>
            <a:tailEnd type="triangle" w="med" len="med"/>
          </a:ln>
        </p:spPr>
      </p:cxnSp>
      <p:cxnSp>
        <p:nvCxnSpPr>
          <p:cNvPr id="31" name="AutoShape 9">
            <a:extLst>
              <a:ext uri="{FF2B5EF4-FFF2-40B4-BE49-F238E27FC236}">
                <a16:creationId xmlns:a16="http://schemas.microsoft.com/office/drawing/2014/main" id="{58063A8E-CAC7-444E-A6B4-B8F666F47522}"/>
              </a:ext>
            </a:extLst>
          </p:cNvPr>
          <p:cNvCxnSpPr>
            <a:cxnSpLocks noChangeShapeType="1"/>
          </p:cNvCxnSpPr>
          <p:nvPr/>
        </p:nvCxnSpPr>
        <p:spPr bwMode="auto">
          <a:xfrm flipH="1">
            <a:off x="5029989" y="2446021"/>
            <a:ext cx="761998" cy="616746"/>
          </a:xfrm>
          <a:prstGeom prst="straightConnector1">
            <a:avLst/>
          </a:prstGeom>
          <a:noFill/>
          <a:ln w="12700">
            <a:solidFill>
              <a:schemeClr val="tx1"/>
            </a:solidFill>
            <a:round/>
            <a:headEnd/>
            <a:tailEnd type="triangle" w="med" len="med"/>
          </a:ln>
        </p:spPr>
      </p:cxnSp>
      <p:sp>
        <p:nvSpPr>
          <p:cNvPr id="32" name="Rectangle 7">
            <a:extLst>
              <a:ext uri="{FF2B5EF4-FFF2-40B4-BE49-F238E27FC236}">
                <a16:creationId xmlns:a16="http://schemas.microsoft.com/office/drawing/2014/main" id="{3F2AFCAB-E24A-C24D-81CC-632B8C607D60}"/>
              </a:ext>
            </a:extLst>
          </p:cNvPr>
          <p:cNvSpPr>
            <a:spLocks noChangeArrowheads="1"/>
          </p:cNvSpPr>
          <p:nvPr/>
        </p:nvSpPr>
        <p:spPr bwMode="auto">
          <a:xfrm>
            <a:off x="5599902" y="3112865"/>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4</a:t>
            </a:r>
          </a:p>
        </p:txBody>
      </p:sp>
      <p:sp>
        <p:nvSpPr>
          <p:cNvPr id="33" name="Rectangle 7">
            <a:extLst>
              <a:ext uri="{FF2B5EF4-FFF2-40B4-BE49-F238E27FC236}">
                <a16:creationId xmlns:a16="http://schemas.microsoft.com/office/drawing/2014/main" id="{3F5A2AC6-92B6-9646-9701-0CB78E2A0664}"/>
              </a:ext>
            </a:extLst>
          </p:cNvPr>
          <p:cNvSpPr>
            <a:spLocks noChangeArrowheads="1"/>
          </p:cNvSpPr>
          <p:nvPr/>
        </p:nvSpPr>
        <p:spPr bwMode="auto">
          <a:xfrm>
            <a:off x="6361902" y="3112865"/>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6</a:t>
            </a:r>
          </a:p>
        </p:txBody>
      </p:sp>
      <p:sp>
        <p:nvSpPr>
          <p:cNvPr id="35" name="Rectangle 7">
            <a:extLst>
              <a:ext uri="{FF2B5EF4-FFF2-40B4-BE49-F238E27FC236}">
                <a16:creationId xmlns:a16="http://schemas.microsoft.com/office/drawing/2014/main" id="{2240DC77-1B6F-DC42-BDB7-A9C274EAEB97}"/>
              </a:ext>
            </a:extLst>
          </p:cNvPr>
          <p:cNvSpPr>
            <a:spLocks noChangeArrowheads="1"/>
          </p:cNvSpPr>
          <p:nvPr/>
        </p:nvSpPr>
        <p:spPr bwMode="auto">
          <a:xfrm>
            <a:off x="4837902" y="3112865"/>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2</a:t>
            </a:r>
          </a:p>
        </p:txBody>
      </p:sp>
      <p:cxnSp>
        <p:nvCxnSpPr>
          <p:cNvPr id="36" name="AutoShape 13">
            <a:extLst>
              <a:ext uri="{FF2B5EF4-FFF2-40B4-BE49-F238E27FC236}">
                <a16:creationId xmlns:a16="http://schemas.microsoft.com/office/drawing/2014/main" id="{079C1C4B-0596-2F4E-A2D9-68BC53160ABF}"/>
              </a:ext>
            </a:extLst>
          </p:cNvPr>
          <p:cNvCxnSpPr>
            <a:cxnSpLocks noChangeShapeType="1"/>
          </p:cNvCxnSpPr>
          <p:nvPr/>
        </p:nvCxnSpPr>
        <p:spPr bwMode="auto">
          <a:xfrm>
            <a:off x="5791987" y="2446021"/>
            <a:ext cx="1" cy="604837"/>
          </a:xfrm>
          <a:prstGeom prst="straightConnector1">
            <a:avLst/>
          </a:prstGeom>
          <a:noFill/>
          <a:ln w="12700">
            <a:solidFill>
              <a:schemeClr val="tx1"/>
            </a:solidFill>
            <a:round/>
            <a:headEnd/>
            <a:tailEnd type="triangle" w="med" len="med"/>
          </a:ln>
        </p:spPr>
      </p:cxnSp>
      <p:sp>
        <p:nvSpPr>
          <p:cNvPr id="3" name="Rectangle 2">
            <a:extLst>
              <a:ext uri="{FF2B5EF4-FFF2-40B4-BE49-F238E27FC236}">
                <a16:creationId xmlns:a16="http://schemas.microsoft.com/office/drawing/2014/main" id="{899ACAE2-F929-7448-A38F-14468F5203FF}"/>
              </a:ext>
            </a:extLst>
          </p:cNvPr>
          <p:cNvSpPr/>
          <p:nvPr/>
        </p:nvSpPr>
        <p:spPr>
          <a:xfrm>
            <a:off x="5312644" y="2076992"/>
            <a:ext cx="287258" cy="307777"/>
          </a:xfrm>
          <a:prstGeom prst="rect">
            <a:avLst/>
          </a:prstGeom>
        </p:spPr>
        <p:txBody>
          <a:bodyPr wrap="none">
            <a:spAutoFit/>
          </a:bodyPr>
          <a:lstStyle/>
          <a:p>
            <a:r>
              <a:rPr lang="en-US" dirty="0">
                <a:latin typeface="Open Sans" panose="020B0604020202020204" charset="0"/>
                <a:ea typeface="Open Sans" panose="020B0604020202020204" charset="0"/>
                <a:cs typeface="Open Sans" panose="020B0604020202020204" charset="0"/>
              </a:rPr>
              <a:t>2</a:t>
            </a:r>
            <a:endParaRPr lang="en-US" dirty="0"/>
          </a:p>
        </p:txBody>
      </p:sp>
      <p:sp>
        <p:nvSpPr>
          <p:cNvPr id="37" name="Rectangle 36">
            <a:extLst>
              <a:ext uri="{FF2B5EF4-FFF2-40B4-BE49-F238E27FC236}">
                <a16:creationId xmlns:a16="http://schemas.microsoft.com/office/drawing/2014/main" id="{3A266C21-D99F-F746-9732-4CF8409C765D}"/>
              </a:ext>
            </a:extLst>
          </p:cNvPr>
          <p:cNvSpPr/>
          <p:nvPr/>
        </p:nvSpPr>
        <p:spPr>
          <a:xfrm>
            <a:off x="7433193" y="2121168"/>
            <a:ext cx="399468" cy="307777"/>
          </a:xfrm>
          <a:prstGeom prst="rect">
            <a:avLst/>
          </a:prstGeom>
        </p:spPr>
        <p:txBody>
          <a:bodyPr wrap="none">
            <a:spAutoFit/>
          </a:bodyPr>
          <a:lstStyle/>
          <a:p>
            <a:r>
              <a:rPr lang="en-US" dirty="0">
                <a:latin typeface="Roboto Mono" panose="020B0604020202020204" charset="0"/>
                <a:ea typeface="Roboto Mono" panose="020B0604020202020204" charset="0"/>
                <a:cs typeface="Times New Roman" pitchFamily="18" charset="0"/>
              </a:rPr>
              <a:t>+∞</a:t>
            </a:r>
            <a:endParaRPr lang="en-US" dirty="0"/>
          </a:p>
        </p:txBody>
      </p:sp>
      <p:cxnSp>
        <p:nvCxnSpPr>
          <p:cNvPr id="38" name="AutoShape 17">
            <a:extLst>
              <a:ext uri="{FF2B5EF4-FFF2-40B4-BE49-F238E27FC236}">
                <a16:creationId xmlns:a16="http://schemas.microsoft.com/office/drawing/2014/main" id="{2450A8C0-4E8A-664B-A615-C2A7BC2430BC}"/>
              </a:ext>
            </a:extLst>
          </p:cNvPr>
          <p:cNvCxnSpPr>
            <a:cxnSpLocks noChangeShapeType="1"/>
          </p:cNvCxnSpPr>
          <p:nvPr/>
        </p:nvCxnSpPr>
        <p:spPr bwMode="auto">
          <a:xfrm>
            <a:off x="8081689" y="2475756"/>
            <a:ext cx="761999" cy="616743"/>
          </a:xfrm>
          <a:prstGeom prst="straightConnector1">
            <a:avLst/>
          </a:prstGeom>
          <a:noFill/>
          <a:ln w="12700">
            <a:solidFill>
              <a:schemeClr val="tx1"/>
            </a:solidFill>
            <a:round/>
            <a:headEnd/>
            <a:tailEnd type="triangle" w="med" len="med"/>
          </a:ln>
        </p:spPr>
      </p:cxnSp>
      <p:cxnSp>
        <p:nvCxnSpPr>
          <p:cNvPr id="39" name="AutoShape 9">
            <a:extLst>
              <a:ext uri="{FF2B5EF4-FFF2-40B4-BE49-F238E27FC236}">
                <a16:creationId xmlns:a16="http://schemas.microsoft.com/office/drawing/2014/main" id="{905AE7B6-A717-654D-B62B-49B9559B3330}"/>
              </a:ext>
            </a:extLst>
          </p:cNvPr>
          <p:cNvCxnSpPr>
            <a:cxnSpLocks noChangeShapeType="1"/>
          </p:cNvCxnSpPr>
          <p:nvPr/>
        </p:nvCxnSpPr>
        <p:spPr bwMode="auto">
          <a:xfrm flipH="1">
            <a:off x="7319691" y="2475756"/>
            <a:ext cx="761998" cy="616746"/>
          </a:xfrm>
          <a:prstGeom prst="straightConnector1">
            <a:avLst/>
          </a:prstGeom>
          <a:noFill/>
          <a:ln w="12700">
            <a:solidFill>
              <a:schemeClr val="tx1"/>
            </a:solidFill>
            <a:round/>
            <a:headEnd/>
            <a:tailEnd type="triangle" w="med" len="med"/>
          </a:ln>
        </p:spPr>
      </p:cxnSp>
      <p:sp>
        <p:nvSpPr>
          <p:cNvPr id="40" name="Rectangle 7">
            <a:extLst>
              <a:ext uri="{FF2B5EF4-FFF2-40B4-BE49-F238E27FC236}">
                <a16:creationId xmlns:a16="http://schemas.microsoft.com/office/drawing/2014/main" id="{4A8DAB8A-F79E-9B45-A20A-C5BAA1874713}"/>
              </a:ext>
            </a:extLst>
          </p:cNvPr>
          <p:cNvSpPr>
            <a:spLocks noChangeArrowheads="1"/>
          </p:cNvSpPr>
          <p:nvPr/>
        </p:nvSpPr>
        <p:spPr bwMode="auto">
          <a:xfrm>
            <a:off x="7889604" y="3142600"/>
            <a:ext cx="384174" cy="330902"/>
          </a:xfrm>
          <a:prstGeom prst="rect">
            <a:avLst/>
          </a:prstGeom>
          <a:solidFill>
            <a:srgbClr val="BD92DE"/>
          </a:solidFill>
          <a:ln w="9525">
            <a:solidFill>
              <a:schemeClr val="tx1"/>
            </a:solidFill>
            <a:miter lim="800000"/>
            <a:headEnd/>
            <a:tailEnd/>
          </a:ln>
        </p:spPr>
        <p:txBody>
          <a:bodyPr wrap="none" anchor="ctr"/>
          <a:lstStyle/>
          <a:p>
            <a:pPr algn="ctr"/>
            <a:endParaRPr lang="en-US" sz="1800" dirty="0">
              <a:latin typeface="Open Sans" panose="020B0604020202020204" charset="0"/>
              <a:ea typeface="Open Sans" panose="020B0604020202020204" charset="0"/>
              <a:cs typeface="Open Sans" panose="020B0604020202020204" charset="0"/>
            </a:endParaRPr>
          </a:p>
        </p:txBody>
      </p:sp>
      <p:sp>
        <p:nvSpPr>
          <p:cNvPr id="41" name="Rectangle 7">
            <a:extLst>
              <a:ext uri="{FF2B5EF4-FFF2-40B4-BE49-F238E27FC236}">
                <a16:creationId xmlns:a16="http://schemas.microsoft.com/office/drawing/2014/main" id="{957AEE23-5ACE-144C-9E01-37A40CE64215}"/>
              </a:ext>
            </a:extLst>
          </p:cNvPr>
          <p:cNvSpPr>
            <a:spLocks noChangeArrowheads="1"/>
          </p:cNvSpPr>
          <p:nvPr/>
        </p:nvSpPr>
        <p:spPr bwMode="auto">
          <a:xfrm>
            <a:off x="8651604" y="3142600"/>
            <a:ext cx="384174" cy="330902"/>
          </a:xfrm>
          <a:prstGeom prst="rect">
            <a:avLst/>
          </a:prstGeom>
          <a:solidFill>
            <a:srgbClr val="BD92DE"/>
          </a:solidFill>
          <a:ln w="9525">
            <a:solidFill>
              <a:schemeClr val="tx1"/>
            </a:solidFill>
            <a:miter lim="800000"/>
            <a:headEnd/>
            <a:tailEnd/>
          </a:ln>
        </p:spPr>
        <p:txBody>
          <a:bodyPr wrap="none" anchor="ctr"/>
          <a:lstStyle/>
          <a:p>
            <a:pPr algn="ctr"/>
            <a:endParaRPr lang="en-US" sz="1800" dirty="0">
              <a:latin typeface="Open Sans" panose="020B0604020202020204" charset="0"/>
              <a:ea typeface="Open Sans" panose="020B0604020202020204" charset="0"/>
              <a:cs typeface="Open Sans" panose="020B0604020202020204" charset="0"/>
            </a:endParaRPr>
          </a:p>
        </p:txBody>
      </p:sp>
      <p:sp>
        <p:nvSpPr>
          <p:cNvPr id="42" name="Rectangle 7">
            <a:extLst>
              <a:ext uri="{FF2B5EF4-FFF2-40B4-BE49-F238E27FC236}">
                <a16:creationId xmlns:a16="http://schemas.microsoft.com/office/drawing/2014/main" id="{FA86C5F5-3658-E340-942D-E30A325A2BB5}"/>
              </a:ext>
            </a:extLst>
          </p:cNvPr>
          <p:cNvSpPr>
            <a:spLocks noChangeArrowheads="1"/>
          </p:cNvSpPr>
          <p:nvPr/>
        </p:nvSpPr>
        <p:spPr bwMode="auto">
          <a:xfrm>
            <a:off x="7127604" y="3142600"/>
            <a:ext cx="384174" cy="330902"/>
          </a:xfrm>
          <a:prstGeom prst="rect">
            <a:avLst/>
          </a:prstGeom>
          <a:solidFill>
            <a:srgbClr val="BD92DE"/>
          </a:solidFill>
          <a:ln w="9525">
            <a:solidFill>
              <a:schemeClr val="tx1"/>
            </a:solidFill>
            <a:miter lim="800000"/>
            <a:headEnd/>
            <a:tailEnd/>
          </a:ln>
        </p:spPr>
        <p:txBody>
          <a:bodyPr wrap="none" anchor="ctr"/>
          <a:lstStyle/>
          <a:p>
            <a:pPr algn="ctr"/>
            <a:endParaRPr lang="en-US" sz="1800" dirty="0">
              <a:latin typeface="Open Sans" panose="020B0604020202020204" charset="0"/>
              <a:ea typeface="Open Sans" panose="020B0604020202020204" charset="0"/>
              <a:cs typeface="Open Sans" panose="020B0604020202020204" charset="0"/>
            </a:endParaRPr>
          </a:p>
        </p:txBody>
      </p:sp>
      <p:cxnSp>
        <p:nvCxnSpPr>
          <p:cNvPr id="43" name="AutoShape 13">
            <a:extLst>
              <a:ext uri="{FF2B5EF4-FFF2-40B4-BE49-F238E27FC236}">
                <a16:creationId xmlns:a16="http://schemas.microsoft.com/office/drawing/2014/main" id="{6EDA6EAC-2B86-B143-9467-5CA8AFA7AA33}"/>
              </a:ext>
            </a:extLst>
          </p:cNvPr>
          <p:cNvCxnSpPr>
            <a:cxnSpLocks noChangeShapeType="1"/>
          </p:cNvCxnSpPr>
          <p:nvPr/>
        </p:nvCxnSpPr>
        <p:spPr bwMode="auto">
          <a:xfrm>
            <a:off x="8081689" y="2475756"/>
            <a:ext cx="1" cy="604837"/>
          </a:xfrm>
          <a:prstGeom prst="straightConnector1">
            <a:avLst/>
          </a:prstGeom>
          <a:noFill/>
          <a:ln w="12700">
            <a:solidFill>
              <a:schemeClr val="tx1"/>
            </a:solidFill>
            <a:round/>
            <a:headEnd/>
            <a:tailEnd type="triangle" w="med" len="med"/>
          </a:ln>
        </p:spPr>
      </p:cxnSp>
    </p:spTree>
    <p:extLst>
      <p:ext uri="{BB962C8B-B14F-4D97-AF65-F5344CB8AC3E}">
        <p14:creationId xmlns:p14="http://schemas.microsoft.com/office/powerpoint/2010/main" val="266078670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72" name="Rounded Rectangle 58">
            <a:extLst>
              <a:ext uri="{FF2B5EF4-FFF2-40B4-BE49-F238E27FC236}">
                <a16:creationId xmlns:a16="http://schemas.microsoft.com/office/drawing/2014/main" id="{EF1F8FB1-77A7-470B-8369-70912ABFE2F7}"/>
              </a:ext>
            </a:extLst>
          </p:cNvPr>
          <p:cNvSpPr/>
          <p:nvPr/>
        </p:nvSpPr>
        <p:spPr>
          <a:xfrm>
            <a:off x="226219" y="3683366"/>
            <a:ext cx="5262559" cy="2187826"/>
          </a:xfrm>
          <a:prstGeom prst="roundRect">
            <a:avLst/>
          </a:prstGeom>
          <a:solidFill>
            <a:srgbClr val="0066CC">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16" name="Content Placeholder 2">
            <a:extLst>
              <a:ext uri="{FF2B5EF4-FFF2-40B4-BE49-F238E27FC236}">
                <a16:creationId xmlns:a16="http://schemas.microsoft.com/office/drawing/2014/main" id="{1A0EBC81-D24D-B942-AB58-A4FD3979981F}"/>
              </a:ext>
            </a:extLst>
          </p:cNvPr>
          <p:cNvSpPr txBox="1">
            <a:spLocks/>
          </p:cNvSpPr>
          <p:nvPr/>
        </p:nvSpPr>
        <p:spPr bwMode="auto">
          <a:xfrm>
            <a:off x="226219" y="3653883"/>
            <a:ext cx="5262559" cy="2247425"/>
          </a:xfrm>
          <a:prstGeom prst="rect">
            <a:avLst/>
          </a:prstGeom>
          <a:noFill/>
          <a:ln w="9525">
            <a:noFill/>
            <a:miter lim="800000"/>
            <a:headEnd/>
            <a:tailEnd/>
          </a:ln>
        </p:spPr>
        <p:txBody>
          <a:bodyPr vert="horz" wrap="square" lIns="68577" tIns="34289" rIns="68577" bIns="34289" numCol="1" anchor="t" anchorCtr="0" compatLnSpc="1">
            <a:prstTxWarp prst="textNoShape">
              <a:avLst/>
            </a:prstTxWarp>
          </a:bodyPr>
          <a:lstStyle/>
          <a:p>
            <a:pPr marL="257162" indent="-257162" defTabSz="685800" eaLnBrk="1" hangingPunct="1">
              <a:lnSpc>
                <a:spcPct val="80000"/>
              </a:lnSpc>
              <a:spcBef>
                <a:spcPts val="900"/>
              </a:spcBef>
              <a:buClr>
                <a:schemeClr val="accent2"/>
              </a:buClr>
              <a:defRPr/>
            </a:pPr>
            <a:endParaRPr lang="en-US" sz="825" kern="0" dirty="0">
              <a:solidFill>
                <a:srgbClr val="00B0F0"/>
              </a:solidFill>
              <a:latin typeface="Roboto Mono" panose="020B0604020202020204" charset="0"/>
              <a:ea typeface="Roboto Mono" panose="020B0604020202020204" charset="0"/>
              <a:cs typeface="+mn-cs"/>
            </a:endParaRPr>
          </a:p>
          <a:p>
            <a:pPr marL="257162" indent="-257162" defTabSz="685800" eaLnBrk="1" hangingPunct="1">
              <a:lnSpc>
                <a:spcPct val="80000"/>
              </a:lnSpc>
              <a:spcBef>
                <a:spcPts val="900"/>
              </a:spcBef>
              <a:buClr>
                <a:schemeClr val="accent2"/>
              </a:buClr>
              <a:defRPr/>
            </a:pPr>
            <a:r>
              <a:rPr lang="en-US" sz="1800" kern="0" dirty="0">
                <a:solidFill>
                  <a:srgbClr val="0070C0"/>
                </a:solidFill>
                <a:latin typeface="Roboto Mono" panose="020B0604020202020204" charset="0"/>
                <a:ea typeface="Roboto Mono" panose="020B0604020202020204" charset="0"/>
                <a:cs typeface="+mn-cs"/>
              </a:rPr>
              <a:t>def max-value(state):</a:t>
            </a:r>
          </a:p>
          <a:p>
            <a:pPr marL="557185" lvl="1" indent="-214303" defTabSz="685800" eaLnBrk="1" hangingPunct="1">
              <a:lnSpc>
                <a:spcPct val="80000"/>
              </a:lnSpc>
              <a:spcBef>
                <a:spcPct val="20000"/>
              </a:spcBef>
              <a:buClr>
                <a:schemeClr val="tx1"/>
              </a:buClr>
              <a:defRPr/>
            </a:pPr>
            <a:r>
              <a:rPr lang="en-US" sz="1800" b="1" dirty="0">
                <a:latin typeface="Roboto Mono" panose="020B0604020202020204" charset="0"/>
                <a:ea typeface="Roboto Mono" panose="020B0604020202020204" charset="0"/>
              </a:rPr>
              <a:t>i</a:t>
            </a:r>
            <a:r>
              <a:rPr lang="en-US" sz="1800" b="1" kern="0" dirty="0">
                <a:latin typeface="Roboto Mono" panose="020B0604020202020204" charset="0"/>
                <a:ea typeface="Roboto Mono" panose="020B0604020202020204" charset="0"/>
              </a:rPr>
              <a:t>f the state is a terminal state:</a:t>
            </a:r>
          </a:p>
          <a:p>
            <a:pPr marL="557185" lvl="1" indent="-214303" defTabSz="685800" eaLnBrk="1" hangingPunct="1">
              <a:lnSpc>
                <a:spcPct val="80000"/>
              </a:lnSpc>
              <a:spcBef>
                <a:spcPct val="20000"/>
              </a:spcBef>
              <a:buClr>
                <a:schemeClr val="tx1"/>
              </a:buClr>
              <a:defRPr/>
            </a:pPr>
            <a:r>
              <a:rPr lang="en-US" sz="1800" b="1" dirty="0">
                <a:latin typeface="Roboto Mono" panose="020B0604020202020204" charset="0"/>
                <a:ea typeface="Roboto Mono" panose="020B0604020202020204" charset="0"/>
              </a:rPr>
              <a:t>		 return the state’s utility</a:t>
            </a:r>
            <a:endParaRPr lang="en-US" sz="1800" b="1" kern="0" dirty="0">
              <a:latin typeface="Roboto Mono" panose="020B0604020202020204" charset="0"/>
              <a:ea typeface="Roboto Mono" panose="020B0604020202020204" charset="0"/>
            </a:endParaRPr>
          </a:p>
          <a:p>
            <a:pPr marL="557185" lvl="1" indent="-214303" defTabSz="685800" eaLnBrk="1" hangingPunct="1">
              <a:lnSpc>
                <a:spcPct val="80000"/>
              </a:lnSpc>
              <a:spcBef>
                <a:spcPct val="20000"/>
              </a:spcBef>
              <a:buClr>
                <a:schemeClr val="tx1"/>
              </a:buClr>
              <a:defRPr/>
            </a:pPr>
            <a:r>
              <a:rPr lang="en-US" sz="1800" kern="0" dirty="0">
                <a:latin typeface="Roboto Mono" panose="020B0604020202020204" charset="0"/>
                <a:ea typeface="Roboto Mono" panose="020B0604020202020204" charset="0"/>
              </a:rPr>
              <a:t>initialize v = </a:t>
            </a:r>
            <a:r>
              <a:rPr lang="en-US" sz="1800" kern="0" dirty="0">
                <a:latin typeface="Roboto Mono" panose="020B0604020202020204" charset="0"/>
                <a:ea typeface="Roboto Mono" panose="020B0604020202020204" charset="0"/>
                <a:cs typeface="Times New Roman" pitchFamily="18" charset="0"/>
              </a:rPr>
              <a:t>-∞</a:t>
            </a:r>
          </a:p>
          <a:p>
            <a:pPr marL="557185" lvl="1" indent="-214303" defTabSz="685800" eaLnBrk="1" hangingPunct="1">
              <a:lnSpc>
                <a:spcPct val="80000"/>
              </a:lnSpc>
              <a:spcBef>
                <a:spcPct val="20000"/>
              </a:spcBef>
              <a:buClr>
                <a:schemeClr val="tx1"/>
              </a:buClr>
              <a:defRPr/>
            </a:pPr>
            <a:r>
              <a:rPr lang="en-US" sz="1800" kern="0" dirty="0">
                <a:latin typeface="Roboto Mono" panose="020B0604020202020204" charset="0"/>
                <a:ea typeface="Roboto Mono" panose="020B0604020202020204" charset="0"/>
              </a:rPr>
              <a:t>for each successor of state:</a:t>
            </a:r>
          </a:p>
          <a:p>
            <a:pPr marL="857207" lvl="2" indent="-171442" defTabSz="685800" eaLnBrk="1" hangingPunct="1">
              <a:lnSpc>
                <a:spcPct val="80000"/>
              </a:lnSpc>
              <a:spcBef>
                <a:spcPct val="20000"/>
              </a:spcBef>
              <a:buClr>
                <a:schemeClr val="accent2"/>
              </a:buClr>
              <a:defRPr/>
            </a:pPr>
            <a:r>
              <a:rPr lang="en-US" sz="1800" kern="0" dirty="0">
                <a:latin typeface="Roboto Mono" panose="020B0604020202020204" charset="0"/>
                <a:ea typeface="Roboto Mono" panose="020B0604020202020204" charset="0"/>
              </a:rPr>
              <a:t>v = max(v, </a:t>
            </a:r>
            <a:r>
              <a:rPr lang="en-US" sz="1800" kern="0" dirty="0">
                <a:solidFill>
                  <a:srgbClr val="C00000"/>
                </a:solidFill>
                <a:latin typeface="Roboto Mono" panose="020B0604020202020204" charset="0"/>
                <a:ea typeface="Roboto Mono" panose="020B0604020202020204" charset="0"/>
              </a:rPr>
              <a:t>min-value(successor)</a:t>
            </a:r>
            <a:r>
              <a:rPr lang="en-US" sz="1800" kern="0" dirty="0">
                <a:latin typeface="Roboto Mono" panose="020B0604020202020204" charset="0"/>
                <a:ea typeface="Roboto Mono" panose="020B0604020202020204" charset="0"/>
              </a:rPr>
              <a:t>)</a:t>
            </a:r>
          </a:p>
          <a:p>
            <a:pPr marL="557185" lvl="1" indent="-214303" defTabSz="685800" eaLnBrk="1" hangingPunct="1">
              <a:lnSpc>
                <a:spcPct val="80000"/>
              </a:lnSpc>
              <a:spcBef>
                <a:spcPct val="20000"/>
              </a:spcBef>
              <a:buClr>
                <a:schemeClr val="tx1"/>
              </a:buClr>
              <a:defRPr/>
            </a:pPr>
            <a:r>
              <a:rPr lang="en-US" sz="1800" kern="0" dirty="0">
                <a:latin typeface="Roboto Mono" panose="020B0604020202020204" charset="0"/>
                <a:ea typeface="Roboto Mono" panose="020B0604020202020204" charset="0"/>
              </a:rPr>
              <a:t>return v</a:t>
            </a:r>
          </a:p>
        </p:txBody>
      </p:sp>
      <p:sp>
        <p:nvSpPr>
          <p:cNvPr id="63" name="Google Shape;63;p2"/>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dirty="0">
                <a:sym typeface="Symbol" pitchFamily="18" charset="2"/>
              </a:rPr>
              <a:t>Minimax Example</a:t>
            </a:r>
            <a:endParaRPr sz="3400" b="1" dirty="0">
              <a:solidFill>
                <a:srgbClr val="370661"/>
              </a:solidFill>
              <a:latin typeface="Open Sans"/>
              <a:ea typeface="Open Sans"/>
              <a:cs typeface="Open Sans"/>
              <a:sym typeface="Open Sans"/>
            </a:endParaRPr>
          </a:p>
        </p:txBody>
      </p:sp>
      <p:sp>
        <p:nvSpPr>
          <p:cNvPr id="34" name="AutoShape 4">
            <a:extLst>
              <a:ext uri="{FF2B5EF4-FFF2-40B4-BE49-F238E27FC236}">
                <a16:creationId xmlns:a16="http://schemas.microsoft.com/office/drawing/2014/main" id="{E736D7FF-BD34-4A88-84A3-1D8F37182FDE}"/>
              </a:ext>
            </a:extLst>
          </p:cNvPr>
          <p:cNvSpPr>
            <a:spLocks noChangeArrowheads="1"/>
          </p:cNvSpPr>
          <p:nvPr/>
        </p:nvSpPr>
        <p:spPr bwMode="auto">
          <a:xfrm>
            <a:off x="5601494" y="1137177"/>
            <a:ext cx="381000" cy="359477"/>
          </a:xfrm>
          <a:prstGeom prst="triangle">
            <a:avLst>
              <a:gd name="adj" fmla="val 50000"/>
            </a:avLst>
          </a:prstGeom>
          <a:solidFill>
            <a:srgbClr val="CCECFF"/>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sp>
        <p:nvSpPr>
          <p:cNvPr id="74" name="Left-Right Arrow 62">
            <a:extLst>
              <a:ext uri="{FF2B5EF4-FFF2-40B4-BE49-F238E27FC236}">
                <a16:creationId xmlns:a16="http://schemas.microsoft.com/office/drawing/2014/main" id="{8162E336-5288-4360-8E22-242E50D27588}"/>
              </a:ext>
            </a:extLst>
          </p:cNvPr>
          <p:cNvSpPr/>
          <p:nvPr/>
        </p:nvSpPr>
        <p:spPr>
          <a:xfrm>
            <a:off x="5503070" y="4337488"/>
            <a:ext cx="742950" cy="514350"/>
          </a:xfrm>
          <a:prstGeom prst="leftRightArrow">
            <a:avLst/>
          </a:prstGeom>
          <a:solidFill>
            <a:srgbClr val="BD92D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75" name="Picture 74" descr="TP_tmp.png">
            <a:extLst>
              <a:ext uri="{FF2B5EF4-FFF2-40B4-BE49-F238E27FC236}">
                <a16:creationId xmlns:a16="http://schemas.microsoft.com/office/drawing/2014/main" id="{38160B1A-2555-4CA1-A742-52F596673E60}"/>
              </a:ext>
            </a:extLst>
          </p:cNvPr>
          <p:cNvPicPr>
            <a:picLocks noChangeAspect="1"/>
          </p:cNvPicPr>
          <p:nvPr>
            <p:custDataLst>
              <p:tags r:id="rId1"/>
            </p:custDataLst>
          </p:nvPr>
        </p:nvPicPr>
        <p:blipFill>
          <a:blip r:embed="rId5" cstate="print"/>
          <a:stretch>
            <a:fillRect/>
          </a:stretch>
        </p:blipFill>
        <p:spPr bwMode="auto">
          <a:xfrm>
            <a:off x="1315244" y="5924915"/>
            <a:ext cx="3143249" cy="491900"/>
          </a:xfrm>
          <a:prstGeom prst="rect">
            <a:avLst/>
          </a:prstGeom>
          <a:noFill/>
          <a:ln/>
          <a:effectLst/>
        </p:spPr>
      </p:pic>
      <p:pic>
        <p:nvPicPr>
          <p:cNvPr id="76" name="Picture 75" descr="TP_tmp.png">
            <a:extLst>
              <a:ext uri="{FF2B5EF4-FFF2-40B4-BE49-F238E27FC236}">
                <a16:creationId xmlns:a16="http://schemas.microsoft.com/office/drawing/2014/main" id="{A30B546D-18AD-4561-86FC-06C44687E357}"/>
              </a:ext>
            </a:extLst>
          </p:cNvPr>
          <p:cNvPicPr>
            <a:picLocks noChangeAspect="1"/>
          </p:cNvPicPr>
          <p:nvPr>
            <p:custDataLst>
              <p:tags r:id="rId2"/>
            </p:custDataLst>
          </p:nvPr>
        </p:nvPicPr>
        <p:blipFill>
          <a:blip r:embed="rId6" cstate="print"/>
          <a:stretch>
            <a:fillRect/>
          </a:stretch>
        </p:blipFill>
        <p:spPr bwMode="auto">
          <a:xfrm>
            <a:off x="7458867" y="5924915"/>
            <a:ext cx="3143251" cy="491900"/>
          </a:xfrm>
          <a:prstGeom prst="rect">
            <a:avLst/>
          </a:prstGeom>
          <a:noFill/>
          <a:ln/>
          <a:effectLst/>
        </p:spPr>
      </p:pic>
      <p:sp>
        <p:nvSpPr>
          <p:cNvPr id="18" name="TextBox 17">
            <a:extLst>
              <a:ext uri="{FF2B5EF4-FFF2-40B4-BE49-F238E27FC236}">
                <a16:creationId xmlns:a16="http://schemas.microsoft.com/office/drawing/2014/main" id="{97FA6B95-38DB-164F-A3BB-D53340EB840C}"/>
              </a:ext>
            </a:extLst>
          </p:cNvPr>
          <p:cNvSpPr txBox="1"/>
          <p:nvPr/>
        </p:nvSpPr>
        <p:spPr>
          <a:xfrm>
            <a:off x="6162805" y="1590805"/>
            <a:ext cx="184731" cy="307777"/>
          </a:xfrm>
          <a:prstGeom prst="rect">
            <a:avLst/>
          </a:prstGeom>
          <a:noFill/>
        </p:spPr>
        <p:txBody>
          <a:bodyPr wrap="none" rtlCol="0">
            <a:spAutoFit/>
          </a:bodyPr>
          <a:lstStyle/>
          <a:p>
            <a:endParaRPr lang="en-US" dirty="0"/>
          </a:p>
        </p:txBody>
      </p:sp>
      <p:sp>
        <p:nvSpPr>
          <p:cNvPr id="117" name="Rounded Rectangle 59">
            <a:extLst>
              <a:ext uri="{FF2B5EF4-FFF2-40B4-BE49-F238E27FC236}">
                <a16:creationId xmlns:a16="http://schemas.microsoft.com/office/drawing/2014/main" id="{D1FC192F-F2B3-DB4F-AA60-EB20B2A00134}"/>
              </a:ext>
            </a:extLst>
          </p:cNvPr>
          <p:cNvSpPr/>
          <p:nvPr/>
        </p:nvSpPr>
        <p:spPr>
          <a:xfrm>
            <a:off x="6260312" y="3693618"/>
            <a:ext cx="5262561" cy="2169928"/>
          </a:xfrm>
          <a:prstGeom prst="roundRect">
            <a:avLst/>
          </a:prstGeom>
          <a:solidFill>
            <a:srgbClr val="F6D7D9"/>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18" name="Content Placeholder 2">
            <a:extLst>
              <a:ext uri="{FF2B5EF4-FFF2-40B4-BE49-F238E27FC236}">
                <a16:creationId xmlns:a16="http://schemas.microsoft.com/office/drawing/2014/main" id="{0E2FAB55-9DBB-204F-8914-720EA7BBC647}"/>
              </a:ext>
            </a:extLst>
          </p:cNvPr>
          <p:cNvSpPr txBox="1">
            <a:spLocks/>
          </p:cNvSpPr>
          <p:nvPr/>
        </p:nvSpPr>
        <p:spPr bwMode="auto">
          <a:xfrm>
            <a:off x="6317463" y="3896818"/>
            <a:ext cx="5205410" cy="1974374"/>
          </a:xfrm>
          <a:prstGeom prst="rect">
            <a:avLst/>
          </a:prstGeom>
          <a:noFill/>
          <a:ln w="9525">
            <a:noFill/>
            <a:miter lim="800000"/>
            <a:headEnd/>
            <a:tailEnd/>
          </a:ln>
        </p:spPr>
        <p:txBody>
          <a:bodyPr vert="horz" wrap="square" lIns="68577" tIns="34289" rIns="68577" bIns="34289" numCol="1" anchor="t" anchorCtr="0" compatLnSpc="1">
            <a:prstTxWarp prst="textNoShape">
              <a:avLst/>
            </a:prstTxWarp>
          </a:bodyPr>
          <a:lstStyle/>
          <a:p>
            <a:pPr marL="257162" indent="-257162" defTabSz="685800" eaLnBrk="1" hangingPunct="1">
              <a:lnSpc>
                <a:spcPct val="80000"/>
              </a:lnSpc>
              <a:spcBef>
                <a:spcPts val="900"/>
              </a:spcBef>
              <a:buClr>
                <a:schemeClr val="accent2"/>
              </a:buClr>
              <a:defRPr/>
            </a:pPr>
            <a:r>
              <a:rPr lang="en-US" sz="1800" kern="0" dirty="0">
                <a:solidFill>
                  <a:srgbClr val="C00000"/>
                </a:solidFill>
                <a:latin typeface="Roboto Mono" panose="020B0604020202020204" charset="0"/>
                <a:ea typeface="Roboto Mono" panose="020B0604020202020204" charset="0"/>
                <a:cs typeface="+mn-cs"/>
              </a:rPr>
              <a:t>def min-value(state):</a:t>
            </a:r>
          </a:p>
          <a:p>
            <a:pPr marL="557185" lvl="1" indent="-214303" defTabSz="685800" eaLnBrk="1" hangingPunct="1">
              <a:lnSpc>
                <a:spcPct val="80000"/>
              </a:lnSpc>
              <a:spcBef>
                <a:spcPct val="20000"/>
              </a:spcBef>
              <a:buClr>
                <a:schemeClr val="tx1"/>
              </a:buClr>
              <a:defRPr/>
            </a:pPr>
            <a:r>
              <a:rPr lang="en-US" sz="1800" dirty="0">
                <a:latin typeface="Roboto Mono" panose="020B0604020202020204" charset="0"/>
                <a:ea typeface="Roboto Mono" panose="020B0604020202020204" charset="0"/>
              </a:rPr>
              <a:t>i</a:t>
            </a:r>
            <a:r>
              <a:rPr lang="en-US" sz="1800" kern="0" dirty="0">
                <a:latin typeface="Roboto Mono" panose="020B0604020202020204" charset="0"/>
                <a:ea typeface="Roboto Mono" panose="020B0604020202020204" charset="0"/>
              </a:rPr>
              <a:t>f the state is a terminal state:</a:t>
            </a:r>
          </a:p>
          <a:p>
            <a:pPr marL="557185" lvl="1" indent="-214303" defTabSz="685800" eaLnBrk="1" hangingPunct="1">
              <a:lnSpc>
                <a:spcPct val="80000"/>
              </a:lnSpc>
              <a:spcBef>
                <a:spcPct val="20000"/>
              </a:spcBef>
              <a:buClr>
                <a:schemeClr val="tx1"/>
              </a:buClr>
              <a:defRPr/>
            </a:pPr>
            <a:r>
              <a:rPr lang="en-US" sz="1800" dirty="0">
                <a:latin typeface="Roboto Mono" panose="020B0604020202020204" charset="0"/>
                <a:ea typeface="Roboto Mono" panose="020B0604020202020204" charset="0"/>
              </a:rPr>
              <a:t>		 return the state’s utility</a:t>
            </a:r>
            <a:endParaRPr lang="en-US" sz="1800" kern="0" dirty="0">
              <a:latin typeface="Roboto Mono" panose="020B0604020202020204" charset="0"/>
              <a:ea typeface="Roboto Mono" panose="020B0604020202020204" charset="0"/>
            </a:endParaRPr>
          </a:p>
          <a:p>
            <a:pPr marL="557185" lvl="1" indent="-214303" defTabSz="685800" eaLnBrk="1" hangingPunct="1">
              <a:lnSpc>
                <a:spcPct val="80000"/>
              </a:lnSpc>
              <a:spcBef>
                <a:spcPct val="20000"/>
              </a:spcBef>
              <a:buClr>
                <a:schemeClr val="tx1"/>
              </a:buClr>
              <a:defRPr/>
            </a:pPr>
            <a:r>
              <a:rPr lang="en-US" sz="1800" kern="0" dirty="0">
                <a:latin typeface="Roboto Mono" panose="020B0604020202020204" charset="0"/>
                <a:ea typeface="Roboto Mono" panose="020B0604020202020204" charset="0"/>
              </a:rPr>
              <a:t>initialize v = </a:t>
            </a:r>
            <a:r>
              <a:rPr lang="en-US" sz="1800" kern="0" dirty="0">
                <a:latin typeface="Roboto Mono" panose="020B0604020202020204" charset="0"/>
                <a:ea typeface="Roboto Mono" panose="020B0604020202020204" charset="0"/>
                <a:cs typeface="Times New Roman" pitchFamily="18" charset="0"/>
              </a:rPr>
              <a:t>+∞</a:t>
            </a:r>
          </a:p>
          <a:p>
            <a:pPr marL="557185" lvl="1" indent="-214303" defTabSz="685800" eaLnBrk="1" hangingPunct="1">
              <a:lnSpc>
                <a:spcPct val="80000"/>
              </a:lnSpc>
              <a:spcBef>
                <a:spcPct val="20000"/>
              </a:spcBef>
              <a:buClr>
                <a:schemeClr val="tx1"/>
              </a:buClr>
              <a:defRPr/>
            </a:pPr>
            <a:r>
              <a:rPr lang="en-US" sz="1800" kern="0" dirty="0">
                <a:latin typeface="Roboto Mono" panose="020B0604020202020204" charset="0"/>
                <a:ea typeface="Roboto Mono" panose="020B0604020202020204" charset="0"/>
              </a:rPr>
              <a:t>for each successor of state:</a:t>
            </a:r>
          </a:p>
          <a:p>
            <a:pPr marL="857207" lvl="2" indent="-171442" defTabSz="685800" eaLnBrk="1" hangingPunct="1">
              <a:lnSpc>
                <a:spcPct val="80000"/>
              </a:lnSpc>
              <a:spcBef>
                <a:spcPct val="20000"/>
              </a:spcBef>
              <a:buClr>
                <a:schemeClr val="accent2"/>
              </a:buClr>
              <a:defRPr/>
            </a:pPr>
            <a:r>
              <a:rPr lang="en-US" sz="1800" kern="0" dirty="0">
                <a:latin typeface="Roboto Mono" panose="020B0604020202020204" charset="0"/>
                <a:ea typeface="Roboto Mono" panose="020B0604020202020204" charset="0"/>
              </a:rPr>
              <a:t>v = min(v, </a:t>
            </a:r>
            <a:r>
              <a:rPr lang="en-US" sz="1800" kern="0" dirty="0">
                <a:solidFill>
                  <a:srgbClr val="0070C0"/>
                </a:solidFill>
                <a:latin typeface="Roboto Mono" panose="020B0604020202020204" charset="0"/>
                <a:ea typeface="Roboto Mono" panose="020B0604020202020204" charset="0"/>
              </a:rPr>
              <a:t>max-value(successor)</a:t>
            </a:r>
            <a:r>
              <a:rPr lang="en-US" sz="1800" kern="0" dirty="0">
                <a:latin typeface="Roboto Mono" panose="020B0604020202020204" charset="0"/>
                <a:ea typeface="Roboto Mono" panose="020B0604020202020204" charset="0"/>
              </a:rPr>
              <a:t>)</a:t>
            </a:r>
          </a:p>
          <a:p>
            <a:pPr marL="557185" lvl="1" indent="-214303" defTabSz="685800" eaLnBrk="1" hangingPunct="1">
              <a:lnSpc>
                <a:spcPct val="80000"/>
              </a:lnSpc>
              <a:spcBef>
                <a:spcPct val="20000"/>
              </a:spcBef>
              <a:buClr>
                <a:schemeClr val="tx1"/>
              </a:buClr>
              <a:defRPr/>
            </a:pPr>
            <a:r>
              <a:rPr lang="en-US" sz="1800" kern="0" dirty="0">
                <a:latin typeface="Roboto Mono" panose="020B0604020202020204" charset="0"/>
                <a:ea typeface="Roboto Mono" panose="020B0604020202020204" charset="0"/>
              </a:rPr>
              <a:t>return v</a:t>
            </a:r>
          </a:p>
        </p:txBody>
      </p:sp>
      <p:sp>
        <p:nvSpPr>
          <p:cNvPr id="55" name="Rectangle 54">
            <a:extLst>
              <a:ext uri="{FF2B5EF4-FFF2-40B4-BE49-F238E27FC236}">
                <a16:creationId xmlns:a16="http://schemas.microsoft.com/office/drawing/2014/main" id="{57B21973-64B2-0742-8D01-54B4212A8EE6}"/>
              </a:ext>
            </a:extLst>
          </p:cNvPr>
          <p:cNvSpPr/>
          <p:nvPr/>
        </p:nvSpPr>
        <p:spPr>
          <a:xfrm>
            <a:off x="6246020" y="3560429"/>
            <a:ext cx="5856770" cy="2811394"/>
          </a:xfrm>
          <a:prstGeom prst="rect">
            <a:avLst/>
          </a:prstGeom>
          <a:solidFill>
            <a:schemeClr val="bg1">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AutoShape 6">
            <a:extLst>
              <a:ext uri="{FF2B5EF4-FFF2-40B4-BE49-F238E27FC236}">
                <a16:creationId xmlns:a16="http://schemas.microsoft.com/office/drawing/2014/main" id="{05349203-CB67-5C4A-B0EC-246ED83E1B0A}"/>
              </a:ext>
            </a:extLst>
          </p:cNvPr>
          <p:cNvSpPr>
            <a:spLocks noChangeArrowheads="1"/>
          </p:cNvSpPr>
          <p:nvPr/>
        </p:nvSpPr>
        <p:spPr bwMode="auto">
          <a:xfrm flipV="1">
            <a:off x="3315494" y="2103965"/>
            <a:ext cx="381000" cy="330902"/>
          </a:xfrm>
          <a:prstGeom prst="triangle">
            <a:avLst>
              <a:gd name="adj" fmla="val 50000"/>
            </a:avLst>
          </a:prstGeom>
          <a:solidFill>
            <a:srgbClr val="FF9A99"/>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cxnSp>
        <p:nvCxnSpPr>
          <p:cNvPr id="15" name="AutoShape 7">
            <a:extLst>
              <a:ext uri="{FF2B5EF4-FFF2-40B4-BE49-F238E27FC236}">
                <a16:creationId xmlns:a16="http://schemas.microsoft.com/office/drawing/2014/main" id="{C6C3AF7C-5779-ED49-8CCE-0B7DB7D74164}"/>
              </a:ext>
            </a:extLst>
          </p:cNvPr>
          <p:cNvCxnSpPr>
            <a:cxnSpLocks noChangeShapeType="1"/>
            <a:endCxn id="14" idx="3"/>
          </p:cNvCxnSpPr>
          <p:nvPr/>
        </p:nvCxnSpPr>
        <p:spPr bwMode="auto">
          <a:xfrm flipH="1">
            <a:off x="3505994" y="1496654"/>
            <a:ext cx="2286000" cy="607311"/>
          </a:xfrm>
          <a:prstGeom prst="straightConnector1">
            <a:avLst/>
          </a:prstGeom>
          <a:noFill/>
          <a:ln w="12700">
            <a:solidFill>
              <a:schemeClr val="tx1"/>
            </a:solidFill>
            <a:round/>
            <a:headEnd/>
            <a:tailEnd type="triangle" w="med" len="med"/>
          </a:ln>
        </p:spPr>
      </p:cxnSp>
      <p:sp>
        <p:nvSpPr>
          <p:cNvPr id="16" name="AutoShape 20">
            <a:extLst>
              <a:ext uri="{FF2B5EF4-FFF2-40B4-BE49-F238E27FC236}">
                <a16:creationId xmlns:a16="http://schemas.microsoft.com/office/drawing/2014/main" id="{6C65CC3C-F8B4-774F-9011-5FAFD965A4F2}"/>
              </a:ext>
            </a:extLst>
          </p:cNvPr>
          <p:cNvSpPr>
            <a:spLocks noChangeArrowheads="1"/>
          </p:cNvSpPr>
          <p:nvPr/>
        </p:nvSpPr>
        <p:spPr bwMode="auto">
          <a:xfrm flipV="1">
            <a:off x="5601494" y="2103965"/>
            <a:ext cx="381000" cy="318998"/>
          </a:xfrm>
          <a:prstGeom prst="triangle">
            <a:avLst>
              <a:gd name="adj" fmla="val 50000"/>
            </a:avLst>
          </a:prstGeom>
          <a:solidFill>
            <a:srgbClr val="FF9A99"/>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sp>
        <p:nvSpPr>
          <p:cNvPr id="17" name="AutoShape 26">
            <a:extLst>
              <a:ext uri="{FF2B5EF4-FFF2-40B4-BE49-F238E27FC236}">
                <a16:creationId xmlns:a16="http://schemas.microsoft.com/office/drawing/2014/main" id="{A457A0C3-CD44-6740-8065-68055CB3C4BB}"/>
              </a:ext>
            </a:extLst>
          </p:cNvPr>
          <p:cNvSpPr>
            <a:spLocks noChangeArrowheads="1"/>
          </p:cNvSpPr>
          <p:nvPr/>
        </p:nvSpPr>
        <p:spPr bwMode="auto">
          <a:xfrm flipV="1">
            <a:off x="7887493" y="2103965"/>
            <a:ext cx="381000" cy="330902"/>
          </a:xfrm>
          <a:prstGeom prst="triangle">
            <a:avLst>
              <a:gd name="adj" fmla="val 50000"/>
            </a:avLst>
          </a:prstGeom>
          <a:solidFill>
            <a:srgbClr val="FF9A99"/>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cxnSp>
        <p:nvCxnSpPr>
          <p:cNvPr id="19" name="AutoShape 27">
            <a:extLst>
              <a:ext uri="{FF2B5EF4-FFF2-40B4-BE49-F238E27FC236}">
                <a16:creationId xmlns:a16="http://schemas.microsoft.com/office/drawing/2014/main" id="{C7CC236B-543C-D942-8659-0352BFC5A796}"/>
              </a:ext>
            </a:extLst>
          </p:cNvPr>
          <p:cNvCxnSpPr>
            <a:cxnSpLocks noChangeShapeType="1"/>
          </p:cNvCxnSpPr>
          <p:nvPr/>
        </p:nvCxnSpPr>
        <p:spPr bwMode="auto">
          <a:xfrm>
            <a:off x="5791994" y="1496654"/>
            <a:ext cx="2285999" cy="607311"/>
          </a:xfrm>
          <a:prstGeom prst="straightConnector1">
            <a:avLst/>
          </a:prstGeom>
          <a:noFill/>
          <a:ln w="12700">
            <a:solidFill>
              <a:schemeClr val="tx1"/>
            </a:solidFill>
            <a:round/>
            <a:headEnd/>
            <a:tailEnd type="triangle" w="med" len="med"/>
          </a:ln>
        </p:spPr>
      </p:cxnSp>
      <p:cxnSp>
        <p:nvCxnSpPr>
          <p:cNvPr id="20" name="AutoShape 21">
            <a:extLst>
              <a:ext uri="{FF2B5EF4-FFF2-40B4-BE49-F238E27FC236}">
                <a16:creationId xmlns:a16="http://schemas.microsoft.com/office/drawing/2014/main" id="{D9CEADC8-9233-8445-892F-C26556BA5645}"/>
              </a:ext>
            </a:extLst>
          </p:cNvPr>
          <p:cNvCxnSpPr>
            <a:cxnSpLocks noChangeShapeType="1"/>
          </p:cNvCxnSpPr>
          <p:nvPr/>
        </p:nvCxnSpPr>
        <p:spPr bwMode="auto">
          <a:xfrm>
            <a:off x="5791994" y="1496654"/>
            <a:ext cx="0" cy="607311"/>
          </a:xfrm>
          <a:prstGeom prst="straightConnector1">
            <a:avLst/>
          </a:prstGeom>
          <a:noFill/>
          <a:ln w="12700">
            <a:solidFill>
              <a:schemeClr val="tx1"/>
            </a:solidFill>
            <a:round/>
            <a:headEnd/>
            <a:tailEnd type="triangle" w="med" len="med"/>
          </a:ln>
        </p:spPr>
      </p:cxnSp>
      <p:cxnSp>
        <p:nvCxnSpPr>
          <p:cNvPr id="22" name="AutoShape 17">
            <a:extLst>
              <a:ext uri="{FF2B5EF4-FFF2-40B4-BE49-F238E27FC236}">
                <a16:creationId xmlns:a16="http://schemas.microsoft.com/office/drawing/2014/main" id="{3905C521-00EC-7547-A286-2F50E926FA6E}"/>
              </a:ext>
            </a:extLst>
          </p:cNvPr>
          <p:cNvCxnSpPr>
            <a:cxnSpLocks noChangeShapeType="1"/>
          </p:cNvCxnSpPr>
          <p:nvPr/>
        </p:nvCxnSpPr>
        <p:spPr bwMode="auto">
          <a:xfrm>
            <a:off x="3505994" y="2434867"/>
            <a:ext cx="761999" cy="616743"/>
          </a:xfrm>
          <a:prstGeom prst="straightConnector1">
            <a:avLst/>
          </a:prstGeom>
          <a:noFill/>
          <a:ln w="12700">
            <a:solidFill>
              <a:schemeClr val="tx1"/>
            </a:solidFill>
            <a:round/>
            <a:headEnd/>
            <a:tailEnd type="triangle" w="med" len="med"/>
          </a:ln>
        </p:spPr>
      </p:cxnSp>
      <p:cxnSp>
        <p:nvCxnSpPr>
          <p:cNvPr id="23" name="AutoShape 9">
            <a:extLst>
              <a:ext uri="{FF2B5EF4-FFF2-40B4-BE49-F238E27FC236}">
                <a16:creationId xmlns:a16="http://schemas.microsoft.com/office/drawing/2014/main" id="{2406BD59-3DEA-714A-9355-A9254C7411CB}"/>
              </a:ext>
            </a:extLst>
          </p:cNvPr>
          <p:cNvCxnSpPr>
            <a:cxnSpLocks noChangeShapeType="1"/>
          </p:cNvCxnSpPr>
          <p:nvPr/>
        </p:nvCxnSpPr>
        <p:spPr bwMode="auto">
          <a:xfrm flipH="1">
            <a:off x="2743996" y="2434867"/>
            <a:ext cx="761998" cy="616746"/>
          </a:xfrm>
          <a:prstGeom prst="straightConnector1">
            <a:avLst/>
          </a:prstGeom>
          <a:noFill/>
          <a:ln w="12700">
            <a:solidFill>
              <a:schemeClr val="tx1"/>
            </a:solidFill>
            <a:round/>
            <a:headEnd/>
            <a:tailEnd type="triangle" w="med" len="med"/>
          </a:ln>
        </p:spPr>
      </p:cxnSp>
      <p:sp>
        <p:nvSpPr>
          <p:cNvPr id="24" name="Rectangle 7">
            <a:extLst>
              <a:ext uri="{FF2B5EF4-FFF2-40B4-BE49-F238E27FC236}">
                <a16:creationId xmlns:a16="http://schemas.microsoft.com/office/drawing/2014/main" id="{DC90F633-5E86-2D46-BEA4-7F279854AC24}"/>
              </a:ext>
            </a:extLst>
          </p:cNvPr>
          <p:cNvSpPr>
            <a:spLocks noChangeArrowheads="1"/>
          </p:cNvSpPr>
          <p:nvPr/>
        </p:nvSpPr>
        <p:spPr bwMode="auto">
          <a:xfrm>
            <a:off x="3313909" y="3101711"/>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8</a:t>
            </a:r>
          </a:p>
        </p:txBody>
      </p:sp>
      <p:sp>
        <p:nvSpPr>
          <p:cNvPr id="25" name="Rectangle 7">
            <a:extLst>
              <a:ext uri="{FF2B5EF4-FFF2-40B4-BE49-F238E27FC236}">
                <a16:creationId xmlns:a16="http://schemas.microsoft.com/office/drawing/2014/main" id="{4A8D2FD8-AAAE-8941-98D1-3B5D3C53449B}"/>
              </a:ext>
            </a:extLst>
          </p:cNvPr>
          <p:cNvSpPr>
            <a:spLocks noChangeArrowheads="1"/>
          </p:cNvSpPr>
          <p:nvPr/>
        </p:nvSpPr>
        <p:spPr bwMode="auto">
          <a:xfrm>
            <a:off x="4075909" y="3101711"/>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12</a:t>
            </a:r>
          </a:p>
        </p:txBody>
      </p:sp>
      <p:sp>
        <p:nvSpPr>
          <p:cNvPr id="26" name="Rectangle 7">
            <a:extLst>
              <a:ext uri="{FF2B5EF4-FFF2-40B4-BE49-F238E27FC236}">
                <a16:creationId xmlns:a16="http://schemas.microsoft.com/office/drawing/2014/main" id="{8CFEC7EC-3381-6B42-B374-924BB123DD9D}"/>
              </a:ext>
            </a:extLst>
          </p:cNvPr>
          <p:cNvSpPr>
            <a:spLocks noChangeArrowheads="1"/>
          </p:cNvSpPr>
          <p:nvPr/>
        </p:nvSpPr>
        <p:spPr bwMode="auto">
          <a:xfrm>
            <a:off x="2551909" y="3101711"/>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3</a:t>
            </a:r>
          </a:p>
        </p:txBody>
      </p:sp>
      <p:cxnSp>
        <p:nvCxnSpPr>
          <p:cNvPr id="27" name="AutoShape 13">
            <a:extLst>
              <a:ext uri="{FF2B5EF4-FFF2-40B4-BE49-F238E27FC236}">
                <a16:creationId xmlns:a16="http://schemas.microsoft.com/office/drawing/2014/main" id="{D84C5290-A15F-FD48-A9DF-48DCD9312DA2}"/>
              </a:ext>
            </a:extLst>
          </p:cNvPr>
          <p:cNvCxnSpPr>
            <a:cxnSpLocks noChangeShapeType="1"/>
          </p:cNvCxnSpPr>
          <p:nvPr/>
        </p:nvCxnSpPr>
        <p:spPr bwMode="auto">
          <a:xfrm>
            <a:off x="3505994" y="2434867"/>
            <a:ext cx="1" cy="604837"/>
          </a:xfrm>
          <a:prstGeom prst="straightConnector1">
            <a:avLst/>
          </a:prstGeom>
          <a:noFill/>
          <a:ln w="12700">
            <a:solidFill>
              <a:schemeClr val="tx1"/>
            </a:solidFill>
            <a:round/>
            <a:headEnd/>
            <a:tailEnd type="triangle" w="med" len="med"/>
          </a:ln>
        </p:spPr>
      </p:cxnSp>
      <p:sp>
        <p:nvSpPr>
          <p:cNvPr id="2" name="Rectangle 1">
            <a:extLst>
              <a:ext uri="{FF2B5EF4-FFF2-40B4-BE49-F238E27FC236}">
                <a16:creationId xmlns:a16="http://schemas.microsoft.com/office/drawing/2014/main" id="{017492CB-DE08-9D44-903D-AFBF313FB495}"/>
              </a:ext>
            </a:extLst>
          </p:cNvPr>
          <p:cNvSpPr/>
          <p:nvPr/>
        </p:nvSpPr>
        <p:spPr>
          <a:xfrm>
            <a:off x="2932986" y="2076992"/>
            <a:ext cx="287258" cy="307777"/>
          </a:xfrm>
          <a:prstGeom prst="rect">
            <a:avLst/>
          </a:prstGeom>
        </p:spPr>
        <p:txBody>
          <a:bodyPr wrap="none">
            <a:spAutoFit/>
          </a:bodyPr>
          <a:lstStyle/>
          <a:p>
            <a:pPr algn="ctr"/>
            <a:r>
              <a:rPr lang="en-US" dirty="0">
                <a:latin typeface="Open Sans" panose="020B0604020202020204" charset="0"/>
                <a:ea typeface="Open Sans" panose="020B0604020202020204" charset="0"/>
                <a:cs typeface="Open Sans" panose="020B0604020202020204" charset="0"/>
              </a:rPr>
              <a:t>3</a:t>
            </a:r>
          </a:p>
        </p:txBody>
      </p:sp>
      <p:sp>
        <p:nvSpPr>
          <p:cNvPr id="28" name="Rectangle 27">
            <a:extLst>
              <a:ext uri="{FF2B5EF4-FFF2-40B4-BE49-F238E27FC236}">
                <a16:creationId xmlns:a16="http://schemas.microsoft.com/office/drawing/2014/main" id="{8F79DF5E-42C8-D943-9296-920EFA174DA8}"/>
              </a:ext>
            </a:extLst>
          </p:cNvPr>
          <p:cNvSpPr/>
          <p:nvPr/>
        </p:nvSpPr>
        <p:spPr>
          <a:xfrm>
            <a:off x="5314236" y="1137177"/>
            <a:ext cx="287258" cy="307777"/>
          </a:xfrm>
          <a:prstGeom prst="rect">
            <a:avLst/>
          </a:prstGeom>
        </p:spPr>
        <p:txBody>
          <a:bodyPr wrap="none">
            <a:spAutoFit/>
          </a:bodyPr>
          <a:lstStyle/>
          <a:p>
            <a:pPr algn="ctr"/>
            <a:r>
              <a:rPr lang="en-US" dirty="0">
                <a:latin typeface="Open Sans" panose="020B0604020202020204" charset="0"/>
                <a:ea typeface="Open Sans" panose="020B0604020202020204" charset="0"/>
                <a:cs typeface="Open Sans" panose="020B0604020202020204" charset="0"/>
              </a:rPr>
              <a:t>3</a:t>
            </a:r>
          </a:p>
        </p:txBody>
      </p:sp>
      <p:cxnSp>
        <p:nvCxnSpPr>
          <p:cNvPr id="30" name="AutoShape 17">
            <a:extLst>
              <a:ext uri="{FF2B5EF4-FFF2-40B4-BE49-F238E27FC236}">
                <a16:creationId xmlns:a16="http://schemas.microsoft.com/office/drawing/2014/main" id="{FD64EC14-5D6B-E542-9094-49F4B12E8EAB}"/>
              </a:ext>
            </a:extLst>
          </p:cNvPr>
          <p:cNvCxnSpPr>
            <a:cxnSpLocks noChangeShapeType="1"/>
          </p:cNvCxnSpPr>
          <p:nvPr/>
        </p:nvCxnSpPr>
        <p:spPr bwMode="auto">
          <a:xfrm>
            <a:off x="5791987" y="2446021"/>
            <a:ext cx="761999" cy="616743"/>
          </a:xfrm>
          <a:prstGeom prst="straightConnector1">
            <a:avLst/>
          </a:prstGeom>
          <a:noFill/>
          <a:ln w="12700">
            <a:solidFill>
              <a:schemeClr val="tx1"/>
            </a:solidFill>
            <a:round/>
            <a:headEnd/>
            <a:tailEnd type="triangle" w="med" len="med"/>
          </a:ln>
        </p:spPr>
      </p:cxnSp>
      <p:cxnSp>
        <p:nvCxnSpPr>
          <p:cNvPr id="31" name="AutoShape 9">
            <a:extLst>
              <a:ext uri="{FF2B5EF4-FFF2-40B4-BE49-F238E27FC236}">
                <a16:creationId xmlns:a16="http://schemas.microsoft.com/office/drawing/2014/main" id="{58063A8E-CAC7-444E-A6B4-B8F666F47522}"/>
              </a:ext>
            </a:extLst>
          </p:cNvPr>
          <p:cNvCxnSpPr>
            <a:cxnSpLocks noChangeShapeType="1"/>
          </p:cNvCxnSpPr>
          <p:nvPr/>
        </p:nvCxnSpPr>
        <p:spPr bwMode="auto">
          <a:xfrm flipH="1">
            <a:off x="5029989" y="2446021"/>
            <a:ext cx="761998" cy="616746"/>
          </a:xfrm>
          <a:prstGeom prst="straightConnector1">
            <a:avLst/>
          </a:prstGeom>
          <a:noFill/>
          <a:ln w="12700">
            <a:solidFill>
              <a:schemeClr val="tx1"/>
            </a:solidFill>
            <a:round/>
            <a:headEnd/>
            <a:tailEnd type="triangle" w="med" len="med"/>
          </a:ln>
        </p:spPr>
      </p:cxnSp>
      <p:sp>
        <p:nvSpPr>
          <p:cNvPr id="32" name="Rectangle 7">
            <a:extLst>
              <a:ext uri="{FF2B5EF4-FFF2-40B4-BE49-F238E27FC236}">
                <a16:creationId xmlns:a16="http://schemas.microsoft.com/office/drawing/2014/main" id="{3F2AFCAB-E24A-C24D-81CC-632B8C607D60}"/>
              </a:ext>
            </a:extLst>
          </p:cNvPr>
          <p:cNvSpPr>
            <a:spLocks noChangeArrowheads="1"/>
          </p:cNvSpPr>
          <p:nvPr/>
        </p:nvSpPr>
        <p:spPr bwMode="auto">
          <a:xfrm>
            <a:off x="5599902" y="3112865"/>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4</a:t>
            </a:r>
          </a:p>
        </p:txBody>
      </p:sp>
      <p:sp>
        <p:nvSpPr>
          <p:cNvPr id="33" name="Rectangle 7">
            <a:extLst>
              <a:ext uri="{FF2B5EF4-FFF2-40B4-BE49-F238E27FC236}">
                <a16:creationId xmlns:a16="http://schemas.microsoft.com/office/drawing/2014/main" id="{3F5A2AC6-92B6-9646-9701-0CB78E2A0664}"/>
              </a:ext>
            </a:extLst>
          </p:cNvPr>
          <p:cNvSpPr>
            <a:spLocks noChangeArrowheads="1"/>
          </p:cNvSpPr>
          <p:nvPr/>
        </p:nvSpPr>
        <p:spPr bwMode="auto">
          <a:xfrm>
            <a:off x="6361902" y="3112865"/>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6</a:t>
            </a:r>
          </a:p>
        </p:txBody>
      </p:sp>
      <p:sp>
        <p:nvSpPr>
          <p:cNvPr id="35" name="Rectangle 7">
            <a:extLst>
              <a:ext uri="{FF2B5EF4-FFF2-40B4-BE49-F238E27FC236}">
                <a16:creationId xmlns:a16="http://schemas.microsoft.com/office/drawing/2014/main" id="{2240DC77-1B6F-DC42-BDB7-A9C274EAEB97}"/>
              </a:ext>
            </a:extLst>
          </p:cNvPr>
          <p:cNvSpPr>
            <a:spLocks noChangeArrowheads="1"/>
          </p:cNvSpPr>
          <p:nvPr/>
        </p:nvSpPr>
        <p:spPr bwMode="auto">
          <a:xfrm>
            <a:off x="4837902" y="3112865"/>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2</a:t>
            </a:r>
          </a:p>
        </p:txBody>
      </p:sp>
      <p:cxnSp>
        <p:nvCxnSpPr>
          <p:cNvPr id="36" name="AutoShape 13">
            <a:extLst>
              <a:ext uri="{FF2B5EF4-FFF2-40B4-BE49-F238E27FC236}">
                <a16:creationId xmlns:a16="http://schemas.microsoft.com/office/drawing/2014/main" id="{079C1C4B-0596-2F4E-A2D9-68BC53160ABF}"/>
              </a:ext>
            </a:extLst>
          </p:cNvPr>
          <p:cNvCxnSpPr>
            <a:cxnSpLocks noChangeShapeType="1"/>
          </p:cNvCxnSpPr>
          <p:nvPr/>
        </p:nvCxnSpPr>
        <p:spPr bwMode="auto">
          <a:xfrm>
            <a:off x="5791987" y="2446021"/>
            <a:ext cx="1" cy="604837"/>
          </a:xfrm>
          <a:prstGeom prst="straightConnector1">
            <a:avLst/>
          </a:prstGeom>
          <a:noFill/>
          <a:ln w="12700">
            <a:solidFill>
              <a:schemeClr val="tx1"/>
            </a:solidFill>
            <a:round/>
            <a:headEnd/>
            <a:tailEnd type="triangle" w="med" len="med"/>
          </a:ln>
        </p:spPr>
      </p:cxnSp>
      <p:sp>
        <p:nvSpPr>
          <p:cNvPr id="3" name="Rectangle 2">
            <a:extLst>
              <a:ext uri="{FF2B5EF4-FFF2-40B4-BE49-F238E27FC236}">
                <a16:creationId xmlns:a16="http://schemas.microsoft.com/office/drawing/2014/main" id="{899ACAE2-F929-7448-A38F-14468F5203FF}"/>
              </a:ext>
            </a:extLst>
          </p:cNvPr>
          <p:cNvSpPr/>
          <p:nvPr/>
        </p:nvSpPr>
        <p:spPr>
          <a:xfrm>
            <a:off x="5312644" y="2076992"/>
            <a:ext cx="287258" cy="307777"/>
          </a:xfrm>
          <a:prstGeom prst="rect">
            <a:avLst/>
          </a:prstGeom>
        </p:spPr>
        <p:txBody>
          <a:bodyPr wrap="none">
            <a:spAutoFit/>
          </a:bodyPr>
          <a:lstStyle/>
          <a:p>
            <a:r>
              <a:rPr lang="en-US" dirty="0">
                <a:latin typeface="Open Sans" panose="020B0604020202020204" charset="0"/>
                <a:ea typeface="Open Sans" panose="020B0604020202020204" charset="0"/>
                <a:cs typeface="Open Sans" panose="020B0604020202020204" charset="0"/>
              </a:rPr>
              <a:t>2</a:t>
            </a:r>
            <a:endParaRPr lang="en-US" dirty="0"/>
          </a:p>
        </p:txBody>
      </p:sp>
      <p:sp>
        <p:nvSpPr>
          <p:cNvPr id="37" name="Rectangle 36">
            <a:extLst>
              <a:ext uri="{FF2B5EF4-FFF2-40B4-BE49-F238E27FC236}">
                <a16:creationId xmlns:a16="http://schemas.microsoft.com/office/drawing/2014/main" id="{3A266C21-D99F-F746-9732-4CF8409C765D}"/>
              </a:ext>
            </a:extLst>
          </p:cNvPr>
          <p:cNvSpPr/>
          <p:nvPr/>
        </p:nvSpPr>
        <p:spPr>
          <a:xfrm>
            <a:off x="7433193" y="2121168"/>
            <a:ext cx="399468" cy="307777"/>
          </a:xfrm>
          <a:prstGeom prst="rect">
            <a:avLst/>
          </a:prstGeom>
        </p:spPr>
        <p:txBody>
          <a:bodyPr wrap="none">
            <a:spAutoFit/>
          </a:bodyPr>
          <a:lstStyle/>
          <a:p>
            <a:r>
              <a:rPr lang="en-US" dirty="0">
                <a:latin typeface="Roboto Mono" panose="020B0604020202020204" charset="0"/>
                <a:ea typeface="Roboto Mono" panose="020B0604020202020204" charset="0"/>
                <a:cs typeface="Times New Roman" pitchFamily="18" charset="0"/>
              </a:rPr>
              <a:t>+∞</a:t>
            </a:r>
            <a:endParaRPr lang="en-US" dirty="0"/>
          </a:p>
        </p:txBody>
      </p:sp>
      <p:cxnSp>
        <p:nvCxnSpPr>
          <p:cNvPr id="38" name="AutoShape 17">
            <a:extLst>
              <a:ext uri="{FF2B5EF4-FFF2-40B4-BE49-F238E27FC236}">
                <a16:creationId xmlns:a16="http://schemas.microsoft.com/office/drawing/2014/main" id="{2450A8C0-4E8A-664B-A615-C2A7BC2430BC}"/>
              </a:ext>
            </a:extLst>
          </p:cNvPr>
          <p:cNvCxnSpPr>
            <a:cxnSpLocks noChangeShapeType="1"/>
          </p:cNvCxnSpPr>
          <p:nvPr/>
        </p:nvCxnSpPr>
        <p:spPr bwMode="auto">
          <a:xfrm>
            <a:off x="8081689" y="2475756"/>
            <a:ext cx="761999" cy="616743"/>
          </a:xfrm>
          <a:prstGeom prst="straightConnector1">
            <a:avLst/>
          </a:prstGeom>
          <a:noFill/>
          <a:ln w="12700">
            <a:solidFill>
              <a:schemeClr val="tx1"/>
            </a:solidFill>
            <a:round/>
            <a:headEnd/>
            <a:tailEnd type="triangle" w="med" len="med"/>
          </a:ln>
        </p:spPr>
      </p:cxnSp>
      <p:cxnSp>
        <p:nvCxnSpPr>
          <p:cNvPr id="39" name="AutoShape 9">
            <a:extLst>
              <a:ext uri="{FF2B5EF4-FFF2-40B4-BE49-F238E27FC236}">
                <a16:creationId xmlns:a16="http://schemas.microsoft.com/office/drawing/2014/main" id="{905AE7B6-A717-654D-B62B-49B9559B3330}"/>
              </a:ext>
            </a:extLst>
          </p:cNvPr>
          <p:cNvCxnSpPr>
            <a:cxnSpLocks noChangeShapeType="1"/>
          </p:cNvCxnSpPr>
          <p:nvPr/>
        </p:nvCxnSpPr>
        <p:spPr bwMode="auto">
          <a:xfrm flipH="1">
            <a:off x="7319691" y="2475756"/>
            <a:ext cx="761998" cy="616746"/>
          </a:xfrm>
          <a:prstGeom prst="straightConnector1">
            <a:avLst/>
          </a:prstGeom>
          <a:noFill/>
          <a:ln w="12700">
            <a:solidFill>
              <a:schemeClr val="tx1"/>
            </a:solidFill>
            <a:round/>
            <a:headEnd/>
            <a:tailEnd type="triangle" w="med" len="med"/>
          </a:ln>
        </p:spPr>
      </p:cxnSp>
      <p:sp>
        <p:nvSpPr>
          <p:cNvPr id="40" name="Rectangle 7">
            <a:extLst>
              <a:ext uri="{FF2B5EF4-FFF2-40B4-BE49-F238E27FC236}">
                <a16:creationId xmlns:a16="http://schemas.microsoft.com/office/drawing/2014/main" id="{4A8DAB8A-F79E-9B45-A20A-C5BAA1874713}"/>
              </a:ext>
            </a:extLst>
          </p:cNvPr>
          <p:cNvSpPr>
            <a:spLocks noChangeArrowheads="1"/>
          </p:cNvSpPr>
          <p:nvPr/>
        </p:nvSpPr>
        <p:spPr bwMode="auto">
          <a:xfrm>
            <a:off x="7889604" y="3142600"/>
            <a:ext cx="384174" cy="330902"/>
          </a:xfrm>
          <a:prstGeom prst="rect">
            <a:avLst/>
          </a:prstGeom>
          <a:solidFill>
            <a:srgbClr val="BD92DE"/>
          </a:solidFill>
          <a:ln w="9525">
            <a:solidFill>
              <a:schemeClr val="tx1"/>
            </a:solidFill>
            <a:miter lim="800000"/>
            <a:headEnd/>
            <a:tailEnd/>
          </a:ln>
        </p:spPr>
        <p:txBody>
          <a:bodyPr wrap="none" anchor="ctr"/>
          <a:lstStyle/>
          <a:p>
            <a:pPr algn="ctr"/>
            <a:endParaRPr lang="en-US" sz="1800" dirty="0">
              <a:latin typeface="Open Sans" panose="020B0604020202020204" charset="0"/>
              <a:ea typeface="Open Sans" panose="020B0604020202020204" charset="0"/>
              <a:cs typeface="Open Sans" panose="020B0604020202020204" charset="0"/>
            </a:endParaRPr>
          </a:p>
        </p:txBody>
      </p:sp>
      <p:sp>
        <p:nvSpPr>
          <p:cNvPr id="41" name="Rectangle 7">
            <a:extLst>
              <a:ext uri="{FF2B5EF4-FFF2-40B4-BE49-F238E27FC236}">
                <a16:creationId xmlns:a16="http://schemas.microsoft.com/office/drawing/2014/main" id="{957AEE23-5ACE-144C-9E01-37A40CE64215}"/>
              </a:ext>
            </a:extLst>
          </p:cNvPr>
          <p:cNvSpPr>
            <a:spLocks noChangeArrowheads="1"/>
          </p:cNvSpPr>
          <p:nvPr/>
        </p:nvSpPr>
        <p:spPr bwMode="auto">
          <a:xfrm>
            <a:off x="8651604" y="3142600"/>
            <a:ext cx="384174" cy="330902"/>
          </a:xfrm>
          <a:prstGeom prst="rect">
            <a:avLst/>
          </a:prstGeom>
          <a:solidFill>
            <a:srgbClr val="BD92DE"/>
          </a:solidFill>
          <a:ln w="9525">
            <a:solidFill>
              <a:schemeClr val="tx1"/>
            </a:solidFill>
            <a:miter lim="800000"/>
            <a:headEnd/>
            <a:tailEnd/>
          </a:ln>
        </p:spPr>
        <p:txBody>
          <a:bodyPr wrap="none" anchor="ctr"/>
          <a:lstStyle/>
          <a:p>
            <a:pPr algn="ctr"/>
            <a:endParaRPr lang="en-US" sz="1800" dirty="0">
              <a:latin typeface="Open Sans" panose="020B0604020202020204" charset="0"/>
              <a:ea typeface="Open Sans" panose="020B0604020202020204" charset="0"/>
              <a:cs typeface="Open Sans" panose="020B0604020202020204" charset="0"/>
            </a:endParaRPr>
          </a:p>
        </p:txBody>
      </p:sp>
      <p:sp>
        <p:nvSpPr>
          <p:cNvPr id="42" name="Rectangle 7">
            <a:extLst>
              <a:ext uri="{FF2B5EF4-FFF2-40B4-BE49-F238E27FC236}">
                <a16:creationId xmlns:a16="http://schemas.microsoft.com/office/drawing/2014/main" id="{FA86C5F5-3658-E340-942D-E30A325A2BB5}"/>
              </a:ext>
            </a:extLst>
          </p:cNvPr>
          <p:cNvSpPr>
            <a:spLocks noChangeArrowheads="1"/>
          </p:cNvSpPr>
          <p:nvPr/>
        </p:nvSpPr>
        <p:spPr bwMode="auto">
          <a:xfrm>
            <a:off x="7127604" y="3142600"/>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14</a:t>
            </a:r>
          </a:p>
        </p:txBody>
      </p:sp>
      <p:cxnSp>
        <p:nvCxnSpPr>
          <p:cNvPr id="43" name="AutoShape 13">
            <a:extLst>
              <a:ext uri="{FF2B5EF4-FFF2-40B4-BE49-F238E27FC236}">
                <a16:creationId xmlns:a16="http://schemas.microsoft.com/office/drawing/2014/main" id="{6EDA6EAC-2B86-B143-9467-5CA8AFA7AA33}"/>
              </a:ext>
            </a:extLst>
          </p:cNvPr>
          <p:cNvCxnSpPr>
            <a:cxnSpLocks noChangeShapeType="1"/>
          </p:cNvCxnSpPr>
          <p:nvPr/>
        </p:nvCxnSpPr>
        <p:spPr bwMode="auto">
          <a:xfrm>
            <a:off x="8081689" y="2475756"/>
            <a:ext cx="1" cy="604837"/>
          </a:xfrm>
          <a:prstGeom prst="straightConnector1">
            <a:avLst/>
          </a:prstGeom>
          <a:noFill/>
          <a:ln w="12700">
            <a:solidFill>
              <a:schemeClr val="tx1"/>
            </a:solidFill>
            <a:round/>
            <a:headEnd/>
            <a:tailEnd type="triangle" w="med" len="med"/>
          </a:ln>
        </p:spPr>
      </p:cxnSp>
    </p:spTree>
    <p:extLst>
      <p:ext uri="{BB962C8B-B14F-4D97-AF65-F5344CB8AC3E}">
        <p14:creationId xmlns:p14="http://schemas.microsoft.com/office/powerpoint/2010/main" val="259223679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116" name="Content Placeholder 2">
            <a:extLst>
              <a:ext uri="{FF2B5EF4-FFF2-40B4-BE49-F238E27FC236}">
                <a16:creationId xmlns:a16="http://schemas.microsoft.com/office/drawing/2014/main" id="{1A0EBC81-D24D-B942-AB58-A4FD3979981F}"/>
              </a:ext>
            </a:extLst>
          </p:cNvPr>
          <p:cNvSpPr txBox="1">
            <a:spLocks/>
          </p:cNvSpPr>
          <p:nvPr/>
        </p:nvSpPr>
        <p:spPr bwMode="auto">
          <a:xfrm>
            <a:off x="226219" y="3653883"/>
            <a:ext cx="5262559" cy="2247425"/>
          </a:xfrm>
          <a:prstGeom prst="rect">
            <a:avLst/>
          </a:prstGeom>
          <a:noFill/>
          <a:ln w="9525">
            <a:noFill/>
            <a:miter lim="800000"/>
            <a:headEnd/>
            <a:tailEnd/>
          </a:ln>
        </p:spPr>
        <p:txBody>
          <a:bodyPr vert="horz" wrap="square" lIns="68577" tIns="34289" rIns="68577" bIns="34289" numCol="1" anchor="t" anchorCtr="0" compatLnSpc="1">
            <a:prstTxWarp prst="textNoShape">
              <a:avLst/>
            </a:prstTxWarp>
          </a:bodyPr>
          <a:lstStyle/>
          <a:p>
            <a:pPr marL="257162" indent="-257162" defTabSz="685800" eaLnBrk="1" hangingPunct="1">
              <a:lnSpc>
                <a:spcPct val="80000"/>
              </a:lnSpc>
              <a:spcBef>
                <a:spcPts val="900"/>
              </a:spcBef>
              <a:buClr>
                <a:schemeClr val="accent2"/>
              </a:buClr>
              <a:defRPr/>
            </a:pPr>
            <a:endParaRPr lang="en-US" sz="825" kern="0" dirty="0">
              <a:solidFill>
                <a:srgbClr val="00B0F0"/>
              </a:solidFill>
              <a:latin typeface="Roboto Mono" panose="020B0604020202020204" charset="0"/>
              <a:ea typeface="Roboto Mono" panose="020B0604020202020204" charset="0"/>
              <a:cs typeface="+mn-cs"/>
            </a:endParaRPr>
          </a:p>
          <a:p>
            <a:pPr marL="257162" indent="-257162" defTabSz="685800" eaLnBrk="1" hangingPunct="1">
              <a:lnSpc>
                <a:spcPct val="80000"/>
              </a:lnSpc>
              <a:spcBef>
                <a:spcPts val="900"/>
              </a:spcBef>
              <a:buClr>
                <a:schemeClr val="accent2"/>
              </a:buClr>
              <a:defRPr/>
            </a:pPr>
            <a:r>
              <a:rPr lang="en-US" sz="1800" kern="0" dirty="0">
                <a:solidFill>
                  <a:srgbClr val="0070C0"/>
                </a:solidFill>
                <a:latin typeface="Roboto Mono" panose="020B0604020202020204" charset="0"/>
                <a:ea typeface="Roboto Mono" panose="020B0604020202020204" charset="0"/>
                <a:cs typeface="+mn-cs"/>
              </a:rPr>
              <a:t>def max-value(state):</a:t>
            </a:r>
          </a:p>
          <a:p>
            <a:pPr marL="557185" lvl="1" indent="-214303" defTabSz="685800" eaLnBrk="1" hangingPunct="1">
              <a:lnSpc>
                <a:spcPct val="80000"/>
              </a:lnSpc>
              <a:spcBef>
                <a:spcPct val="20000"/>
              </a:spcBef>
              <a:buClr>
                <a:schemeClr val="tx1"/>
              </a:buClr>
              <a:defRPr/>
            </a:pPr>
            <a:r>
              <a:rPr lang="en-US" sz="1800" dirty="0">
                <a:latin typeface="Roboto Mono" panose="020B0604020202020204" charset="0"/>
                <a:ea typeface="Roboto Mono" panose="020B0604020202020204" charset="0"/>
              </a:rPr>
              <a:t>i</a:t>
            </a:r>
            <a:r>
              <a:rPr lang="en-US" sz="1800" kern="0" dirty="0">
                <a:latin typeface="Roboto Mono" panose="020B0604020202020204" charset="0"/>
                <a:ea typeface="Roboto Mono" panose="020B0604020202020204" charset="0"/>
              </a:rPr>
              <a:t>f the state is a terminal state:</a:t>
            </a:r>
          </a:p>
          <a:p>
            <a:pPr marL="557185" lvl="1" indent="-214303" defTabSz="685800" eaLnBrk="1" hangingPunct="1">
              <a:lnSpc>
                <a:spcPct val="80000"/>
              </a:lnSpc>
              <a:spcBef>
                <a:spcPct val="20000"/>
              </a:spcBef>
              <a:buClr>
                <a:schemeClr val="tx1"/>
              </a:buClr>
              <a:defRPr/>
            </a:pPr>
            <a:r>
              <a:rPr lang="en-US" sz="1800" dirty="0">
                <a:latin typeface="Roboto Mono" panose="020B0604020202020204" charset="0"/>
                <a:ea typeface="Roboto Mono" panose="020B0604020202020204" charset="0"/>
              </a:rPr>
              <a:t>		 return the state’s utility</a:t>
            </a:r>
            <a:endParaRPr lang="en-US" sz="1800" kern="0" dirty="0">
              <a:latin typeface="Roboto Mono" panose="020B0604020202020204" charset="0"/>
              <a:ea typeface="Roboto Mono" panose="020B0604020202020204" charset="0"/>
            </a:endParaRPr>
          </a:p>
          <a:p>
            <a:pPr marL="557185" lvl="1" indent="-214303" defTabSz="685800" eaLnBrk="1" hangingPunct="1">
              <a:lnSpc>
                <a:spcPct val="80000"/>
              </a:lnSpc>
              <a:spcBef>
                <a:spcPct val="20000"/>
              </a:spcBef>
              <a:buClr>
                <a:schemeClr val="tx1"/>
              </a:buClr>
              <a:defRPr/>
            </a:pPr>
            <a:r>
              <a:rPr lang="en-US" sz="1800" kern="0" dirty="0">
                <a:latin typeface="Roboto Mono" panose="020B0604020202020204" charset="0"/>
                <a:ea typeface="Roboto Mono" panose="020B0604020202020204" charset="0"/>
              </a:rPr>
              <a:t>initialize v = </a:t>
            </a:r>
            <a:r>
              <a:rPr lang="en-US" sz="1800" kern="0" dirty="0">
                <a:latin typeface="Roboto Mono" panose="020B0604020202020204" charset="0"/>
                <a:ea typeface="Roboto Mono" panose="020B0604020202020204" charset="0"/>
                <a:cs typeface="Times New Roman" pitchFamily="18" charset="0"/>
              </a:rPr>
              <a:t>-∞</a:t>
            </a:r>
          </a:p>
          <a:p>
            <a:pPr marL="557185" lvl="1" indent="-214303" defTabSz="685800" eaLnBrk="1" hangingPunct="1">
              <a:lnSpc>
                <a:spcPct val="80000"/>
              </a:lnSpc>
              <a:spcBef>
                <a:spcPct val="20000"/>
              </a:spcBef>
              <a:buClr>
                <a:schemeClr val="tx1"/>
              </a:buClr>
              <a:defRPr/>
            </a:pPr>
            <a:r>
              <a:rPr lang="en-US" sz="1800" kern="0" dirty="0">
                <a:latin typeface="Roboto Mono" panose="020B0604020202020204" charset="0"/>
                <a:ea typeface="Roboto Mono" panose="020B0604020202020204" charset="0"/>
              </a:rPr>
              <a:t>for each successor of state:</a:t>
            </a:r>
          </a:p>
          <a:p>
            <a:pPr marL="857207" lvl="2" indent="-171442" defTabSz="685800" eaLnBrk="1" hangingPunct="1">
              <a:lnSpc>
                <a:spcPct val="80000"/>
              </a:lnSpc>
              <a:spcBef>
                <a:spcPct val="20000"/>
              </a:spcBef>
              <a:buClr>
                <a:schemeClr val="accent2"/>
              </a:buClr>
              <a:defRPr/>
            </a:pPr>
            <a:r>
              <a:rPr lang="en-US" sz="1800" kern="0" dirty="0">
                <a:latin typeface="Roboto Mono" panose="020B0604020202020204" charset="0"/>
                <a:ea typeface="Roboto Mono" panose="020B0604020202020204" charset="0"/>
              </a:rPr>
              <a:t>v = max(v, </a:t>
            </a:r>
            <a:r>
              <a:rPr lang="en-US" sz="1800" kern="0" dirty="0">
                <a:solidFill>
                  <a:srgbClr val="C00000"/>
                </a:solidFill>
                <a:latin typeface="Roboto Mono" panose="020B0604020202020204" charset="0"/>
                <a:ea typeface="Roboto Mono" panose="020B0604020202020204" charset="0"/>
              </a:rPr>
              <a:t>min-value(successor)</a:t>
            </a:r>
            <a:r>
              <a:rPr lang="en-US" sz="1800" kern="0" dirty="0">
                <a:latin typeface="Roboto Mono" panose="020B0604020202020204" charset="0"/>
                <a:ea typeface="Roboto Mono" panose="020B0604020202020204" charset="0"/>
              </a:rPr>
              <a:t>)</a:t>
            </a:r>
          </a:p>
          <a:p>
            <a:pPr marL="557185" lvl="1" indent="-214303" defTabSz="685800" eaLnBrk="1" hangingPunct="1">
              <a:lnSpc>
                <a:spcPct val="80000"/>
              </a:lnSpc>
              <a:spcBef>
                <a:spcPct val="20000"/>
              </a:spcBef>
              <a:buClr>
                <a:schemeClr val="tx1"/>
              </a:buClr>
              <a:defRPr/>
            </a:pPr>
            <a:r>
              <a:rPr lang="en-US" sz="1800" kern="0" dirty="0">
                <a:latin typeface="Roboto Mono" panose="020B0604020202020204" charset="0"/>
                <a:ea typeface="Roboto Mono" panose="020B0604020202020204" charset="0"/>
              </a:rPr>
              <a:t>return v</a:t>
            </a:r>
          </a:p>
        </p:txBody>
      </p:sp>
      <p:sp>
        <p:nvSpPr>
          <p:cNvPr id="63" name="Google Shape;63;p2"/>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dirty="0">
                <a:sym typeface="Symbol" pitchFamily="18" charset="2"/>
              </a:rPr>
              <a:t>Minimax Example</a:t>
            </a:r>
            <a:endParaRPr sz="3400" b="1" dirty="0">
              <a:solidFill>
                <a:srgbClr val="370661"/>
              </a:solidFill>
              <a:latin typeface="Open Sans"/>
              <a:ea typeface="Open Sans"/>
              <a:cs typeface="Open Sans"/>
              <a:sym typeface="Open Sans"/>
            </a:endParaRPr>
          </a:p>
        </p:txBody>
      </p:sp>
      <p:sp>
        <p:nvSpPr>
          <p:cNvPr id="34" name="AutoShape 4">
            <a:extLst>
              <a:ext uri="{FF2B5EF4-FFF2-40B4-BE49-F238E27FC236}">
                <a16:creationId xmlns:a16="http://schemas.microsoft.com/office/drawing/2014/main" id="{E736D7FF-BD34-4A88-84A3-1D8F37182FDE}"/>
              </a:ext>
            </a:extLst>
          </p:cNvPr>
          <p:cNvSpPr>
            <a:spLocks noChangeArrowheads="1"/>
          </p:cNvSpPr>
          <p:nvPr/>
        </p:nvSpPr>
        <p:spPr bwMode="auto">
          <a:xfrm>
            <a:off x="5601494" y="1137177"/>
            <a:ext cx="381000" cy="359477"/>
          </a:xfrm>
          <a:prstGeom prst="triangle">
            <a:avLst>
              <a:gd name="adj" fmla="val 50000"/>
            </a:avLst>
          </a:prstGeom>
          <a:solidFill>
            <a:srgbClr val="CCECFF"/>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sp>
        <p:nvSpPr>
          <p:cNvPr id="72" name="Rounded Rectangle 58">
            <a:extLst>
              <a:ext uri="{FF2B5EF4-FFF2-40B4-BE49-F238E27FC236}">
                <a16:creationId xmlns:a16="http://schemas.microsoft.com/office/drawing/2014/main" id="{EF1F8FB1-77A7-470B-8369-70912ABFE2F7}"/>
              </a:ext>
            </a:extLst>
          </p:cNvPr>
          <p:cNvSpPr/>
          <p:nvPr/>
        </p:nvSpPr>
        <p:spPr>
          <a:xfrm>
            <a:off x="226219" y="3683366"/>
            <a:ext cx="5262559" cy="2187826"/>
          </a:xfrm>
          <a:prstGeom prst="roundRect">
            <a:avLst/>
          </a:prstGeom>
          <a:solidFill>
            <a:srgbClr val="0066CC">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74" name="Left-Right Arrow 62">
            <a:extLst>
              <a:ext uri="{FF2B5EF4-FFF2-40B4-BE49-F238E27FC236}">
                <a16:creationId xmlns:a16="http://schemas.microsoft.com/office/drawing/2014/main" id="{8162E336-5288-4360-8E22-242E50D27588}"/>
              </a:ext>
            </a:extLst>
          </p:cNvPr>
          <p:cNvSpPr/>
          <p:nvPr/>
        </p:nvSpPr>
        <p:spPr>
          <a:xfrm>
            <a:off x="5503070" y="4337488"/>
            <a:ext cx="742950" cy="514350"/>
          </a:xfrm>
          <a:prstGeom prst="leftRightArrow">
            <a:avLst/>
          </a:prstGeom>
          <a:solidFill>
            <a:srgbClr val="BD92D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75" name="Picture 74" descr="TP_tmp.png">
            <a:extLst>
              <a:ext uri="{FF2B5EF4-FFF2-40B4-BE49-F238E27FC236}">
                <a16:creationId xmlns:a16="http://schemas.microsoft.com/office/drawing/2014/main" id="{38160B1A-2555-4CA1-A742-52F596673E60}"/>
              </a:ext>
            </a:extLst>
          </p:cNvPr>
          <p:cNvPicPr>
            <a:picLocks noChangeAspect="1"/>
          </p:cNvPicPr>
          <p:nvPr>
            <p:custDataLst>
              <p:tags r:id="rId1"/>
            </p:custDataLst>
          </p:nvPr>
        </p:nvPicPr>
        <p:blipFill>
          <a:blip r:embed="rId5" cstate="print"/>
          <a:stretch>
            <a:fillRect/>
          </a:stretch>
        </p:blipFill>
        <p:spPr bwMode="auto">
          <a:xfrm>
            <a:off x="1315244" y="5924915"/>
            <a:ext cx="3143249" cy="491900"/>
          </a:xfrm>
          <a:prstGeom prst="rect">
            <a:avLst/>
          </a:prstGeom>
          <a:noFill/>
          <a:ln/>
          <a:effectLst/>
        </p:spPr>
      </p:pic>
      <p:pic>
        <p:nvPicPr>
          <p:cNvPr id="76" name="Picture 75" descr="TP_tmp.png">
            <a:extLst>
              <a:ext uri="{FF2B5EF4-FFF2-40B4-BE49-F238E27FC236}">
                <a16:creationId xmlns:a16="http://schemas.microsoft.com/office/drawing/2014/main" id="{A30B546D-18AD-4561-86FC-06C44687E357}"/>
              </a:ext>
            </a:extLst>
          </p:cNvPr>
          <p:cNvPicPr>
            <a:picLocks noChangeAspect="1"/>
          </p:cNvPicPr>
          <p:nvPr>
            <p:custDataLst>
              <p:tags r:id="rId2"/>
            </p:custDataLst>
          </p:nvPr>
        </p:nvPicPr>
        <p:blipFill>
          <a:blip r:embed="rId6" cstate="print"/>
          <a:stretch>
            <a:fillRect/>
          </a:stretch>
        </p:blipFill>
        <p:spPr bwMode="auto">
          <a:xfrm>
            <a:off x="7458867" y="5924915"/>
            <a:ext cx="3143251" cy="491900"/>
          </a:xfrm>
          <a:prstGeom prst="rect">
            <a:avLst/>
          </a:prstGeom>
          <a:noFill/>
          <a:ln/>
          <a:effectLst/>
        </p:spPr>
      </p:pic>
      <p:sp>
        <p:nvSpPr>
          <p:cNvPr id="18" name="TextBox 17">
            <a:extLst>
              <a:ext uri="{FF2B5EF4-FFF2-40B4-BE49-F238E27FC236}">
                <a16:creationId xmlns:a16="http://schemas.microsoft.com/office/drawing/2014/main" id="{97FA6B95-38DB-164F-A3BB-D53340EB840C}"/>
              </a:ext>
            </a:extLst>
          </p:cNvPr>
          <p:cNvSpPr txBox="1"/>
          <p:nvPr/>
        </p:nvSpPr>
        <p:spPr>
          <a:xfrm>
            <a:off x="6162805" y="1590805"/>
            <a:ext cx="184731" cy="307777"/>
          </a:xfrm>
          <a:prstGeom prst="rect">
            <a:avLst/>
          </a:prstGeom>
          <a:noFill/>
        </p:spPr>
        <p:txBody>
          <a:bodyPr wrap="none" rtlCol="0">
            <a:spAutoFit/>
          </a:bodyPr>
          <a:lstStyle/>
          <a:p>
            <a:endParaRPr lang="en-US" dirty="0"/>
          </a:p>
        </p:txBody>
      </p:sp>
      <p:sp>
        <p:nvSpPr>
          <p:cNvPr id="117" name="Rounded Rectangle 59">
            <a:extLst>
              <a:ext uri="{FF2B5EF4-FFF2-40B4-BE49-F238E27FC236}">
                <a16:creationId xmlns:a16="http://schemas.microsoft.com/office/drawing/2014/main" id="{D1FC192F-F2B3-DB4F-AA60-EB20B2A00134}"/>
              </a:ext>
            </a:extLst>
          </p:cNvPr>
          <p:cNvSpPr/>
          <p:nvPr/>
        </p:nvSpPr>
        <p:spPr>
          <a:xfrm>
            <a:off x="6260312" y="3693618"/>
            <a:ext cx="5262561" cy="2169928"/>
          </a:xfrm>
          <a:prstGeom prst="roundRect">
            <a:avLst/>
          </a:prstGeom>
          <a:solidFill>
            <a:srgbClr val="F6D7D9"/>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18" name="Content Placeholder 2">
            <a:extLst>
              <a:ext uri="{FF2B5EF4-FFF2-40B4-BE49-F238E27FC236}">
                <a16:creationId xmlns:a16="http://schemas.microsoft.com/office/drawing/2014/main" id="{0E2FAB55-9DBB-204F-8914-720EA7BBC647}"/>
              </a:ext>
            </a:extLst>
          </p:cNvPr>
          <p:cNvSpPr txBox="1">
            <a:spLocks/>
          </p:cNvSpPr>
          <p:nvPr/>
        </p:nvSpPr>
        <p:spPr bwMode="auto">
          <a:xfrm>
            <a:off x="6317463" y="3896818"/>
            <a:ext cx="5205410" cy="1974374"/>
          </a:xfrm>
          <a:prstGeom prst="rect">
            <a:avLst/>
          </a:prstGeom>
          <a:noFill/>
          <a:ln w="9525">
            <a:noFill/>
            <a:miter lim="800000"/>
            <a:headEnd/>
            <a:tailEnd/>
          </a:ln>
        </p:spPr>
        <p:txBody>
          <a:bodyPr vert="horz" wrap="square" lIns="68577" tIns="34289" rIns="68577" bIns="34289" numCol="1" anchor="t" anchorCtr="0" compatLnSpc="1">
            <a:prstTxWarp prst="textNoShape">
              <a:avLst/>
            </a:prstTxWarp>
          </a:bodyPr>
          <a:lstStyle/>
          <a:p>
            <a:pPr marL="257162" indent="-257162" defTabSz="685800" eaLnBrk="1" hangingPunct="1">
              <a:lnSpc>
                <a:spcPct val="80000"/>
              </a:lnSpc>
              <a:spcBef>
                <a:spcPts val="900"/>
              </a:spcBef>
              <a:buClr>
                <a:schemeClr val="accent2"/>
              </a:buClr>
              <a:defRPr/>
            </a:pPr>
            <a:r>
              <a:rPr lang="en-US" sz="1800" kern="0" dirty="0">
                <a:solidFill>
                  <a:srgbClr val="C00000"/>
                </a:solidFill>
                <a:latin typeface="Roboto Mono" panose="020B0604020202020204" charset="0"/>
                <a:ea typeface="Roboto Mono" panose="020B0604020202020204" charset="0"/>
                <a:cs typeface="+mn-cs"/>
              </a:rPr>
              <a:t>def min-value(state):</a:t>
            </a:r>
          </a:p>
          <a:p>
            <a:pPr marL="557185" lvl="1" indent="-214303" defTabSz="685800" eaLnBrk="1" hangingPunct="1">
              <a:lnSpc>
                <a:spcPct val="80000"/>
              </a:lnSpc>
              <a:spcBef>
                <a:spcPct val="20000"/>
              </a:spcBef>
              <a:buClr>
                <a:schemeClr val="tx1"/>
              </a:buClr>
              <a:defRPr/>
            </a:pPr>
            <a:r>
              <a:rPr lang="en-US" sz="1800" dirty="0">
                <a:latin typeface="Roboto Mono" panose="020B0604020202020204" charset="0"/>
                <a:ea typeface="Roboto Mono" panose="020B0604020202020204" charset="0"/>
              </a:rPr>
              <a:t>i</a:t>
            </a:r>
            <a:r>
              <a:rPr lang="en-US" sz="1800" kern="0" dirty="0">
                <a:latin typeface="Roboto Mono" panose="020B0604020202020204" charset="0"/>
                <a:ea typeface="Roboto Mono" panose="020B0604020202020204" charset="0"/>
              </a:rPr>
              <a:t>f the state is a terminal state:</a:t>
            </a:r>
          </a:p>
          <a:p>
            <a:pPr marL="557185" lvl="1" indent="-214303" defTabSz="685800" eaLnBrk="1" hangingPunct="1">
              <a:lnSpc>
                <a:spcPct val="80000"/>
              </a:lnSpc>
              <a:spcBef>
                <a:spcPct val="20000"/>
              </a:spcBef>
              <a:buClr>
                <a:schemeClr val="tx1"/>
              </a:buClr>
              <a:defRPr/>
            </a:pPr>
            <a:r>
              <a:rPr lang="en-US" sz="1800" dirty="0">
                <a:latin typeface="Roboto Mono" panose="020B0604020202020204" charset="0"/>
                <a:ea typeface="Roboto Mono" panose="020B0604020202020204" charset="0"/>
              </a:rPr>
              <a:t>		 return the state’s utility</a:t>
            </a:r>
            <a:endParaRPr lang="en-US" sz="1800" kern="0" dirty="0">
              <a:latin typeface="Roboto Mono" panose="020B0604020202020204" charset="0"/>
              <a:ea typeface="Roboto Mono" panose="020B0604020202020204" charset="0"/>
            </a:endParaRPr>
          </a:p>
          <a:p>
            <a:pPr marL="557185" lvl="1" indent="-214303" defTabSz="685800" eaLnBrk="1" hangingPunct="1">
              <a:lnSpc>
                <a:spcPct val="80000"/>
              </a:lnSpc>
              <a:spcBef>
                <a:spcPct val="20000"/>
              </a:spcBef>
              <a:buClr>
                <a:schemeClr val="tx1"/>
              </a:buClr>
              <a:defRPr/>
            </a:pPr>
            <a:r>
              <a:rPr lang="en-US" sz="1800" kern="0" dirty="0">
                <a:latin typeface="Roboto Mono" panose="020B0604020202020204" charset="0"/>
                <a:ea typeface="Roboto Mono" panose="020B0604020202020204" charset="0"/>
              </a:rPr>
              <a:t>initialize v = </a:t>
            </a:r>
            <a:r>
              <a:rPr lang="en-US" sz="1800" kern="0" dirty="0">
                <a:latin typeface="Roboto Mono" panose="020B0604020202020204" charset="0"/>
                <a:ea typeface="Roboto Mono" panose="020B0604020202020204" charset="0"/>
                <a:cs typeface="Times New Roman" pitchFamily="18" charset="0"/>
              </a:rPr>
              <a:t>+∞</a:t>
            </a:r>
          </a:p>
          <a:p>
            <a:pPr marL="557185" lvl="1" indent="-214303" defTabSz="685800" eaLnBrk="1" hangingPunct="1">
              <a:lnSpc>
                <a:spcPct val="80000"/>
              </a:lnSpc>
              <a:spcBef>
                <a:spcPct val="20000"/>
              </a:spcBef>
              <a:buClr>
                <a:schemeClr val="tx1"/>
              </a:buClr>
              <a:defRPr/>
            </a:pPr>
            <a:r>
              <a:rPr lang="en-US" sz="1800" kern="0" dirty="0">
                <a:latin typeface="Roboto Mono" panose="020B0604020202020204" charset="0"/>
                <a:ea typeface="Roboto Mono" panose="020B0604020202020204" charset="0"/>
              </a:rPr>
              <a:t>for each successor of state:</a:t>
            </a:r>
          </a:p>
          <a:p>
            <a:pPr marL="857207" lvl="2" indent="-171442" defTabSz="685800" eaLnBrk="1" hangingPunct="1">
              <a:lnSpc>
                <a:spcPct val="80000"/>
              </a:lnSpc>
              <a:spcBef>
                <a:spcPct val="20000"/>
              </a:spcBef>
              <a:buClr>
                <a:schemeClr val="accent2"/>
              </a:buClr>
              <a:defRPr/>
            </a:pPr>
            <a:r>
              <a:rPr lang="en-US" sz="1800" b="1" kern="0" dirty="0">
                <a:latin typeface="Roboto Mono" panose="020B0604020202020204" charset="0"/>
                <a:ea typeface="Roboto Mono" panose="020B0604020202020204" charset="0"/>
              </a:rPr>
              <a:t>v = min(v, </a:t>
            </a:r>
            <a:r>
              <a:rPr lang="en-US" sz="1800" b="1" kern="0" dirty="0">
                <a:solidFill>
                  <a:srgbClr val="0070C0"/>
                </a:solidFill>
                <a:latin typeface="Roboto Mono" panose="020B0604020202020204" charset="0"/>
                <a:ea typeface="Roboto Mono" panose="020B0604020202020204" charset="0"/>
              </a:rPr>
              <a:t>max-value(successor)</a:t>
            </a:r>
            <a:r>
              <a:rPr lang="en-US" sz="1800" b="1" kern="0" dirty="0">
                <a:latin typeface="Roboto Mono" panose="020B0604020202020204" charset="0"/>
                <a:ea typeface="Roboto Mono" panose="020B0604020202020204" charset="0"/>
              </a:rPr>
              <a:t>)</a:t>
            </a:r>
          </a:p>
          <a:p>
            <a:pPr marL="557185" lvl="1" indent="-214303" defTabSz="685800" eaLnBrk="1" hangingPunct="1">
              <a:lnSpc>
                <a:spcPct val="80000"/>
              </a:lnSpc>
              <a:spcBef>
                <a:spcPct val="20000"/>
              </a:spcBef>
              <a:buClr>
                <a:schemeClr val="tx1"/>
              </a:buClr>
              <a:defRPr/>
            </a:pPr>
            <a:r>
              <a:rPr lang="en-US" sz="1800" kern="0" dirty="0">
                <a:latin typeface="Roboto Mono" panose="020B0604020202020204" charset="0"/>
                <a:ea typeface="Roboto Mono" panose="020B0604020202020204" charset="0"/>
              </a:rPr>
              <a:t>return v</a:t>
            </a:r>
          </a:p>
        </p:txBody>
      </p:sp>
      <p:sp>
        <p:nvSpPr>
          <p:cNvPr id="55" name="Rectangle 54">
            <a:extLst>
              <a:ext uri="{FF2B5EF4-FFF2-40B4-BE49-F238E27FC236}">
                <a16:creationId xmlns:a16="http://schemas.microsoft.com/office/drawing/2014/main" id="{57B21973-64B2-0742-8D01-54B4212A8EE6}"/>
              </a:ext>
            </a:extLst>
          </p:cNvPr>
          <p:cNvSpPr/>
          <p:nvPr/>
        </p:nvSpPr>
        <p:spPr>
          <a:xfrm>
            <a:off x="-353700" y="3653883"/>
            <a:ext cx="5856770" cy="2811394"/>
          </a:xfrm>
          <a:prstGeom prst="rect">
            <a:avLst/>
          </a:prstGeom>
          <a:solidFill>
            <a:schemeClr val="bg1">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AutoShape 6">
            <a:extLst>
              <a:ext uri="{FF2B5EF4-FFF2-40B4-BE49-F238E27FC236}">
                <a16:creationId xmlns:a16="http://schemas.microsoft.com/office/drawing/2014/main" id="{05349203-CB67-5C4A-B0EC-246ED83E1B0A}"/>
              </a:ext>
            </a:extLst>
          </p:cNvPr>
          <p:cNvSpPr>
            <a:spLocks noChangeArrowheads="1"/>
          </p:cNvSpPr>
          <p:nvPr/>
        </p:nvSpPr>
        <p:spPr bwMode="auto">
          <a:xfrm flipV="1">
            <a:off x="3315494" y="2103965"/>
            <a:ext cx="381000" cy="330902"/>
          </a:xfrm>
          <a:prstGeom prst="triangle">
            <a:avLst>
              <a:gd name="adj" fmla="val 50000"/>
            </a:avLst>
          </a:prstGeom>
          <a:solidFill>
            <a:srgbClr val="FF9A99"/>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cxnSp>
        <p:nvCxnSpPr>
          <p:cNvPr id="15" name="AutoShape 7">
            <a:extLst>
              <a:ext uri="{FF2B5EF4-FFF2-40B4-BE49-F238E27FC236}">
                <a16:creationId xmlns:a16="http://schemas.microsoft.com/office/drawing/2014/main" id="{C6C3AF7C-5779-ED49-8CCE-0B7DB7D74164}"/>
              </a:ext>
            </a:extLst>
          </p:cNvPr>
          <p:cNvCxnSpPr>
            <a:cxnSpLocks noChangeShapeType="1"/>
            <a:endCxn id="14" idx="3"/>
          </p:cNvCxnSpPr>
          <p:nvPr/>
        </p:nvCxnSpPr>
        <p:spPr bwMode="auto">
          <a:xfrm flipH="1">
            <a:off x="3505994" y="1496654"/>
            <a:ext cx="2286000" cy="607311"/>
          </a:xfrm>
          <a:prstGeom prst="straightConnector1">
            <a:avLst/>
          </a:prstGeom>
          <a:noFill/>
          <a:ln w="12700">
            <a:solidFill>
              <a:schemeClr val="tx1"/>
            </a:solidFill>
            <a:round/>
            <a:headEnd/>
            <a:tailEnd type="triangle" w="med" len="med"/>
          </a:ln>
        </p:spPr>
      </p:cxnSp>
      <p:sp>
        <p:nvSpPr>
          <p:cNvPr id="16" name="AutoShape 20">
            <a:extLst>
              <a:ext uri="{FF2B5EF4-FFF2-40B4-BE49-F238E27FC236}">
                <a16:creationId xmlns:a16="http://schemas.microsoft.com/office/drawing/2014/main" id="{6C65CC3C-F8B4-774F-9011-5FAFD965A4F2}"/>
              </a:ext>
            </a:extLst>
          </p:cNvPr>
          <p:cNvSpPr>
            <a:spLocks noChangeArrowheads="1"/>
          </p:cNvSpPr>
          <p:nvPr/>
        </p:nvSpPr>
        <p:spPr bwMode="auto">
          <a:xfrm flipV="1">
            <a:off x="5601494" y="2103965"/>
            <a:ext cx="381000" cy="318998"/>
          </a:xfrm>
          <a:prstGeom prst="triangle">
            <a:avLst>
              <a:gd name="adj" fmla="val 50000"/>
            </a:avLst>
          </a:prstGeom>
          <a:solidFill>
            <a:srgbClr val="FF9A99"/>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sp>
        <p:nvSpPr>
          <p:cNvPr id="17" name="AutoShape 26">
            <a:extLst>
              <a:ext uri="{FF2B5EF4-FFF2-40B4-BE49-F238E27FC236}">
                <a16:creationId xmlns:a16="http://schemas.microsoft.com/office/drawing/2014/main" id="{A457A0C3-CD44-6740-8065-68055CB3C4BB}"/>
              </a:ext>
            </a:extLst>
          </p:cNvPr>
          <p:cNvSpPr>
            <a:spLocks noChangeArrowheads="1"/>
          </p:cNvSpPr>
          <p:nvPr/>
        </p:nvSpPr>
        <p:spPr bwMode="auto">
          <a:xfrm flipV="1">
            <a:off x="7887493" y="2103965"/>
            <a:ext cx="381000" cy="330902"/>
          </a:xfrm>
          <a:prstGeom prst="triangle">
            <a:avLst>
              <a:gd name="adj" fmla="val 50000"/>
            </a:avLst>
          </a:prstGeom>
          <a:solidFill>
            <a:srgbClr val="FF9A99"/>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cxnSp>
        <p:nvCxnSpPr>
          <p:cNvPr id="19" name="AutoShape 27">
            <a:extLst>
              <a:ext uri="{FF2B5EF4-FFF2-40B4-BE49-F238E27FC236}">
                <a16:creationId xmlns:a16="http://schemas.microsoft.com/office/drawing/2014/main" id="{C7CC236B-543C-D942-8659-0352BFC5A796}"/>
              </a:ext>
            </a:extLst>
          </p:cNvPr>
          <p:cNvCxnSpPr>
            <a:cxnSpLocks noChangeShapeType="1"/>
          </p:cNvCxnSpPr>
          <p:nvPr/>
        </p:nvCxnSpPr>
        <p:spPr bwMode="auto">
          <a:xfrm>
            <a:off x="5791994" y="1496654"/>
            <a:ext cx="2285999" cy="607311"/>
          </a:xfrm>
          <a:prstGeom prst="straightConnector1">
            <a:avLst/>
          </a:prstGeom>
          <a:noFill/>
          <a:ln w="12700">
            <a:solidFill>
              <a:schemeClr val="tx1"/>
            </a:solidFill>
            <a:round/>
            <a:headEnd/>
            <a:tailEnd type="triangle" w="med" len="med"/>
          </a:ln>
        </p:spPr>
      </p:cxnSp>
      <p:cxnSp>
        <p:nvCxnSpPr>
          <p:cNvPr id="20" name="AutoShape 21">
            <a:extLst>
              <a:ext uri="{FF2B5EF4-FFF2-40B4-BE49-F238E27FC236}">
                <a16:creationId xmlns:a16="http://schemas.microsoft.com/office/drawing/2014/main" id="{D9CEADC8-9233-8445-892F-C26556BA5645}"/>
              </a:ext>
            </a:extLst>
          </p:cNvPr>
          <p:cNvCxnSpPr>
            <a:cxnSpLocks noChangeShapeType="1"/>
          </p:cNvCxnSpPr>
          <p:nvPr/>
        </p:nvCxnSpPr>
        <p:spPr bwMode="auto">
          <a:xfrm>
            <a:off x="5791994" y="1496654"/>
            <a:ext cx="0" cy="607311"/>
          </a:xfrm>
          <a:prstGeom prst="straightConnector1">
            <a:avLst/>
          </a:prstGeom>
          <a:noFill/>
          <a:ln w="12700">
            <a:solidFill>
              <a:schemeClr val="tx1"/>
            </a:solidFill>
            <a:round/>
            <a:headEnd/>
            <a:tailEnd type="triangle" w="med" len="med"/>
          </a:ln>
        </p:spPr>
      </p:cxnSp>
      <p:cxnSp>
        <p:nvCxnSpPr>
          <p:cNvPr id="22" name="AutoShape 17">
            <a:extLst>
              <a:ext uri="{FF2B5EF4-FFF2-40B4-BE49-F238E27FC236}">
                <a16:creationId xmlns:a16="http://schemas.microsoft.com/office/drawing/2014/main" id="{3905C521-00EC-7547-A286-2F50E926FA6E}"/>
              </a:ext>
            </a:extLst>
          </p:cNvPr>
          <p:cNvCxnSpPr>
            <a:cxnSpLocks noChangeShapeType="1"/>
          </p:cNvCxnSpPr>
          <p:nvPr/>
        </p:nvCxnSpPr>
        <p:spPr bwMode="auto">
          <a:xfrm>
            <a:off x="3505994" y="2434867"/>
            <a:ext cx="761999" cy="616743"/>
          </a:xfrm>
          <a:prstGeom prst="straightConnector1">
            <a:avLst/>
          </a:prstGeom>
          <a:noFill/>
          <a:ln w="12700">
            <a:solidFill>
              <a:schemeClr val="tx1"/>
            </a:solidFill>
            <a:round/>
            <a:headEnd/>
            <a:tailEnd type="triangle" w="med" len="med"/>
          </a:ln>
        </p:spPr>
      </p:cxnSp>
      <p:cxnSp>
        <p:nvCxnSpPr>
          <p:cNvPr id="23" name="AutoShape 9">
            <a:extLst>
              <a:ext uri="{FF2B5EF4-FFF2-40B4-BE49-F238E27FC236}">
                <a16:creationId xmlns:a16="http://schemas.microsoft.com/office/drawing/2014/main" id="{2406BD59-3DEA-714A-9355-A9254C7411CB}"/>
              </a:ext>
            </a:extLst>
          </p:cNvPr>
          <p:cNvCxnSpPr>
            <a:cxnSpLocks noChangeShapeType="1"/>
          </p:cNvCxnSpPr>
          <p:nvPr/>
        </p:nvCxnSpPr>
        <p:spPr bwMode="auto">
          <a:xfrm flipH="1">
            <a:off x="2743996" y="2434867"/>
            <a:ext cx="761998" cy="616746"/>
          </a:xfrm>
          <a:prstGeom prst="straightConnector1">
            <a:avLst/>
          </a:prstGeom>
          <a:noFill/>
          <a:ln w="12700">
            <a:solidFill>
              <a:schemeClr val="tx1"/>
            </a:solidFill>
            <a:round/>
            <a:headEnd/>
            <a:tailEnd type="triangle" w="med" len="med"/>
          </a:ln>
        </p:spPr>
      </p:cxnSp>
      <p:sp>
        <p:nvSpPr>
          <p:cNvPr id="24" name="Rectangle 7">
            <a:extLst>
              <a:ext uri="{FF2B5EF4-FFF2-40B4-BE49-F238E27FC236}">
                <a16:creationId xmlns:a16="http://schemas.microsoft.com/office/drawing/2014/main" id="{DC90F633-5E86-2D46-BEA4-7F279854AC24}"/>
              </a:ext>
            </a:extLst>
          </p:cNvPr>
          <p:cNvSpPr>
            <a:spLocks noChangeArrowheads="1"/>
          </p:cNvSpPr>
          <p:nvPr/>
        </p:nvSpPr>
        <p:spPr bwMode="auto">
          <a:xfrm>
            <a:off x="3313909" y="3101711"/>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8</a:t>
            </a:r>
          </a:p>
        </p:txBody>
      </p:sp>
      <p:sp>
        <p:nvSpPr>
          <p:cNvPr id="25" name="Rectangle 7">
            <a:extLst>
              <a:ext uri="{FF2B5EF4-FFF2-40B4-BE49-F238E27FC236}">
                <a16:creationId xmlns:a16="http://schemas.microsoft.com/office/drawing/2014/main" id="{4A8D2FD8-AAAE-8941-98D1-3B5D3C53449B}"/>
              </a:ext>
            </a:extLst>
          </p:cNvPr>
          <p:cNvSpPr>
            <a:spLocks noChangeArrowheads="1"/>
          </p:cNvSpPr>
          <p:nvPr/>
        </p:nvSpPr>
        <p:spPr bwMode="auto">
          <a:xfrm>
            <a:off x="4075909" y="3101711"/>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12</a:t>
            </a:r>
          </a:p>
        </p:txBody>
      </p:sp>
      <p:sp>
        <p:nvSpPr>
          <p:cNvPr id="26" name="Rectangle 7">
            <a:extLst>
              <a:ext uri="{FF2B5EF4-FFF2-40B4-BE49-F238E27FC236}">
                <a16:creationId xmlns:a16="http://schemas.microsoft.com/office/drawing/2014/main" id="{8CFEC7EC-3381-6B42-B374-924BB123DD9D}"/>
              </a:ext>
            </a:extLst>
          </p:cNvPr>
          <p:cNvSpPr>
            <a:spLocks noChangeArrowheads="1"/>
          </p:cNvSpPr>
          <p:nvPr/>
        </p:nvSpPr>
        <p:spPr bwMode="auto">
          <a:xfrm>
            <a:off x="2551909" y="3101711"/>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3</a:t>
            </a:r>
          </a:p>
        </p:txBody>
      </p:sp>
      <p:cxnSp>
        <p:nvCxnSpPr>
          <p:cNvPr id="27" name="AutoShape 13">
            <a:extLst>
              <a:ext uri="{FF2B5EF4-FFF2-40B4-BE49-F238E27FC236}">
                <a16:creationId xmlns:a16="http://schemas.microsoft.com/office/drawing/2014/main" id="{D84C5290-A15F-FD48-A9DF-48DCD9312DA2}"/>
              </a:ext>
            </a:extLst>
          </p:cNvPr>
          <p:cNvCxnSpPr>
            <a:cxnSpLocks noChangeShapeType="1"/>
          </p:cNvCxnSpPr>
          <p:nvPr/>
        </p:nvCxnSpPr>
        <p:spPr bwMode="auto">
          <a:xfrm>
            <a:off x="3505994" y="2434867"/>
            <a:ext cx="1" cy="604837"/>
          </a:xfrm>
          <a:prstGeom prst="straightConnector1">
            <a:avLst/>
          </a:prstGeom>
          <a:noFill/>
          <a:ln w="12700">
            <a:solidFill>
              <a:schemeClr val="tx1"/>
            </a:solidFill>
            <a:round/>
            <a:headEnd/>
            <a:tailEnd type="triangle" w="med" len="med"/>
          </a:ln>
        </p:spPr>
      </p:cxnSp>
      <p:sp>
        <p:nvSpPr>
          <p:cNvPr id="2" name="Rectangle 1">
            <a:extLst>
              <a:ext uri="{FF2B5EF4-FFF2-40B4-BE49-F238E27FC236}">
                <a16:creationId xmlns:a16="http://schemas.microsoft.com/office/drawing/2014/main" id="{017492CB-DE08-9D44-903D-AFBF313FB495}"/>
              </a:ext>
            </a:extLst>
          </p:cNvPr>
          <p:cNvSpPr/>
          <p:nvPr/>
        </p:nvSpPr>
        <p:spPr>
          <a:xfrm>
            <a:off x="2932986" y="2076992"/>
            <a:ext cx="287258" cy="307777"/>
          </a:xfrm>
          <a:prstGeom prst="rect">
            <a:avLst/>
          </a:prstGeom>
        </p:spPr>
        <p:txBody>
          <a:bodyPr wrap="none">
            <a:spAutoFit/>
          </a:bodyPr>
          <a:lstStyle/>
          <a:p>
            <a:pPr algn="ctr"/>
            <a:r>
              <a:rPr lang="en-US" dirty="0">
                <a:latin typeface="Open Sans" panose="020B0604020202020204" charset="0"/>
                <a:ea typeface="Open Sans" panose="020B0604020202020204" charset="0"/>
                <a:cs typeface="Open Sans" panose="020B0604020202020204" charset="0"/>
              </a:rPr>
              <a:t>3</a:t>
            </a:r>
          </a:p>
        </p:txBody>
      </p:sp>
      <p:sp>
        <p:nvSpPr>
          <p:cNvPr id="28" name="Rectangle 27">
            <a:extLst>
              <a:ext uri="{FF2B5EF4-FFF2-40B4-BE49-F238E27FC236}">
                <a16:creationId xmlns:a16="http://schemas.microsoft.com/office/drawing/2014/main" id="{8F79DF5E-42C8-D943-9296-920EFA174DA8}"/>
              </a:ext>
            </a:extLst>
          </p:cNvPr>
          <p:cNvSpPr/>
          <p:nvPr/>
        </p:nvSpPr>
        <p:spPr>
          <a:xfrm>
            <a:off x="5314236" y="1137177"/>
            <a:ext cx="287258" cy="307777"/>
          </a:xfrm>
          <a:prstGeom prst="rect">
            <a:avLst/>
          </a:prstGeom>
        </p:spPr>
        <p:txBody>
          <a:bodyPr wrap="none">
            <a:spAutoFit/>
          </a:bodyPr>
          <a:lstStyle/>
          <a:p>
            <a:pPr algn="ctr"/>
            <a:r>
              <a:rPr lang="en-US" dirty="0">
                <a:latin typeface="Open Sans" panose="020B0604020202020204" charset="0"/>
                <a:ea typeface="Open Sans" panose="020B0604020202020204" charset="0"/>
                <a:cs typeface="Open Sans" panose="020B0604020202020204" charset="0"/>
              </a:rPr>
              <a:t>3</a:t>
            </a:r>
          </a:p>
        </p:txBody>
      </p:sp>
      <p:cxnSp>
        <p:nvCxnSpPr>
          <p:cNvPr id="30" name="AutoShape 17">
            <a:extLst>
              <a:ext uri="{FF2B5EF4-FFF2-40B4-BE49-F238E27FC236}">
                <a16:creationId xmlns:a16="http://schemas.microsoft.com/office/drawing/2014/main" id="{FD64EC14-5D6B-E542-9094-49F4B12E8EAB}"/>
              </a:ext>
            </a:extLst>
          </p:cNvPr>
          <p:cNvCxnSpPr>
            <a:cxnSpLocks noChangeShapeType="1"/>
          </p:cNvCxnSpPr>
          <p:nvPr/>
        </p:nvCxnSpPr>
        <p:spPr bwMode="auto">
          <a:xfrm>
            <a:off x="5791987" y="2446021"/>
            <a:ext cx="761999" cy="616743"/>
          </a:xfrm>
          <a:prstGeom prst="straightConnector1">
            <a:avLst/>
          </a:prstGeom>
          <a:noFill/>
          <a:ln w="12700">
            <a:solidFill>
              <a:schemeClr val="tx1"/>
            </a:solidFill>
            <a:round/>
            <a:headEnd/>
            <a:tailEnd type="triangle" w="med" len="med"/>
          </a:ln>
        </p:spPr>
      </p:cxnSp>
      <p:cxnSp>
        <p:nvCxnSpPr>
          <p:cNvPr id="31" name="AutoShape 9">
            <a:extLst>
              <a:ext uri="{FF2B5EF4-FFF2-40B4-BE49-F238E27FC236}">
                <a16:creationId xmlns:a16="http://schemas.microsoft.com/office/drawing/2014/main" id="{58063A8E-CAC7-444E-A6B4-B8F666F47522}"/>
              </a:ext>
            </a:extLst>
          </p:cNvPr>
          <p:cNvCxnSpPr>
            <a:cxnSpLocks noChangeShapeType="1"/>
          </p:cNvCxnSpPr>
          <p:nvPr/>
        </p:nvCxnSpPr>
        <p:spPr bwMode="auto">
          <a:xfrm flipH="1">
            <a:off x="5029989" y="2446021"/>
            <a:ext cx="761998" cy="616746"/>
          </a:xfrm>
          <a:prstGeom prst="straightConnector1">
            <a:avLst/>
          </a:prstGeom>
          <a:noFill/>
          <a:ln w="12700">
            <a:solidFill>
              <a:schemeClr val="tx1"/>
            </a:solidFill>
            <a:round/>
            <a:headEnd/>
            <a:tailEnd type="triangle" w="med" len="med"/>
          </a:ln>
        </p:spPr>
      </p:cxnSp>
      <p:sp>
        <p:nvSpPr>
          <p:cNvPr id="32" name="Rectangle 7">
            <a:extLst>
              <a:ext uri="{FF2B5EF4-FFF2-40B4-BE49-F238E27FC236}">
                <a16:creationId xmlns:a16="http://schemas.microsoft.com/office/drawing/2014/main" id="{3F2AFCAB-E24A-C24D-81CC-632B8C607D60}"/>
              </a:ext>
            </a:extLst>
          </p:cNvPr>
          <p:cNvSpPr>
            <a:spLocks noChangeArrowheads="1"/>
          </p:cNvSpPr>
          <p:nvPr/>
        </p:nvSpPr>
        <p:spPr bwMode="auto">
          <a:xfrm>
            <a:off x="5599902" y="3112865"/>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4</a:t>
            </a:r>
          </a:p>
        </p:txBody>
      </p:sp>
      <p:sp>
        <p:nvSpPr>
          <p:cNvPr id="33" name="Rectangle 7">
            <a:extLst>
              <a:ext uri="{FF2B5EF4-FFF2-40B4-BE49-F238E27FC236}">
                <a16:creationId xmlns:a16="http://schemas.microsoft.com/office/drawing/2014/main" id="{3F5A2AC6-92B6-9646-9701-0CB78E2A0664}"/>
              </a:ext>
            </a:extLst>
          </p:cNvPr>
          <p:cNvSpPr>
            <a:spLocks noChangeArrowheads="1"/>
          </p:cNvSpPr>
          <p:nvPr/>
        </p:nvSpPr>
        <p:spPr bwMode="auto">
          <a:xfrm>
            <a:off x="6361902" y="3112865"/>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6</a:t>
            </a:r>
          </a:p>
        </p:txBody>
      </p:sp>
      <p:sp>
        <p:nvSpPr>
          <p:cNvPr id="35" name="Rectangle 7">
            <a:extLst>
              <a:ext uri="{FF2B5EF4-FFF2-40B4-BE49-F238E27FC236}">
                <a16:creationId xmlns:a16="http://schemas.microsoft.com/office/drawing/2014/main" id="{2240DC77-1B6F-DC42-BDB7-A9C274EAEB97}"/>
              </a:ext>
            </a:extLst>
          </p:cNvPr>
          <p:cNvSpPr>
            <a:spLocks noChangeArrowheads="1"/>
          </p:cNvSpPr>
          <p:nvPr/>
        </p:nvSpPr>
        <p:spPr bwMode="auto">
          <a:xfrm>
            <a:off x="4837902" y="3112865"/>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2</a:t>
            </a:r>
          </a:p>
        </p:txBody>
      </p:sp>
      <p:cxnSp>
        <p:nvCxnSpPr>
          <p:cNvPr id="36" name="AutoShape 13">
            <a:extLst>
              <a:ext uri="{FF2B5EF4-FFF2-40B4-BE49-F238E27FC236}">
                <a16:creationId xmlns:a16="http://schemas.microsoft.com/office/drawing/2014/main" id="{079C1C4B-0596-2F4E-A2D9-68BC53160ABF}"/>
              </a:ext>
            </a:extLst>
          </p:cNvPr>
          <p:cNvCxnSpPr>
            <a:cxnSpLocks noChangeShapeType="1"/>
          </p:cNvCxnSpPr>
          <p:nvPr/>
        </p:nvCxnSpPr>
        <p:spPr bwMode="auto">
          <a:xfrm>
            <a:off x="5791987" y="2446021"/>
            <a:ext cx="1" cy="604837"/>
          </a:xfrm>
          <a:prstGeom prst="straightConnector1">
            <a:avLst/>
          </a:prstGeom>
          <a:noFill/>
          <a:ln w="12700">
            <a:solidFill>
              <a:schemeClr val="tx1"/>
            </a:solidFill>
            <a:round/>
            <a:headEnd/>
            <a:tailEnd type="triangle" w="med" len="med"/>
          </a:ln>
        </p:spPr>
      </p:cxnSp>
      <p:sp>
        <p:nvSpPr>
          <p:cNvPr id="3" name="Rectangle 2">
            <a:extLst>
              <a:ext uri="{FF2B5EF4-FFF2-40B4-BE49-F238E27FC236}">
                <a16:creationId xmlns:a16="http://schemas.microsoft.com/office/drawing/2014/main" id="{899ACAE2-F929-7448-A38F-14468F5203FF}"/>
              </a:ext>
            </a:extLst>
          </p:cNvPr>
          <p:cNvSpPr/>
          <p:nvPr/>
        </p:nvSpPr>
        <p:spPr>
          <a:xfrm>
            <a:off x="5312644" y="2076992"/>
            <a:ext cx="287258" cy="307777"/>
          </a:xfrm>
          <a:prstGeom prst="rect">
            <a:avLst/>
          </a:prstGeom>
        </p:spPr>
        <p:txBody>
          <a:bodyPr wrap="none">
            <a:spAutoFit/>
          </a:bodyPr>
          <a:lstStyle/>
          <a:p>
            <a:r>
              <a:rPr lang="en-US" dirty="0">
                <a:latin typeface="Open Sans" panose="020B0604020202020204" charset="0"/>
                <a:ea typeface="Open Sans" panose="020B0604020202020204" charset="0"/>
                <a:cs typeface="Open Sans" panose="020B0604020202020204" charset="0"/>
              </a:rPr>
              <a:t>2</a:t>
            </a:r>
            <a:endParaRPr lang="en-US" dirty="0"/>
          </a:p>
        </p:txBody>
      </p:sp>
      <p:sp>
        <p:nvSpPr>
          <p:cNvPr id="37" name="Rectangle 36">
            <a:extLst>
              <a:ext uri="{FF2B5EF4-FFF2-40B4-BE49-F238E27FC236}">
                <a16:creationId xmlns:a16="http://schemas.microsoft.com/office/drawing/2014/main" id="{3A266C21-D99F-F746-9732-4CF8409C765D}"/>
              </a:ext>
            </a:extLst>
          </p:cNvPr>
          <p:cNvSpPr/>
          <p:nvPr/>
        </p:nvSpPr>
        <p:spPr>
          <a:xfrm>
            <a:off x="7433193" y="2121168"/>
            <a:ext cx="399468" cy="307777"/>
          </a:xfrm>
          <a:prstGeom prst="rect">
            <a:avLst/>
          </a:prstGeom>
        </p:spPr>
        <p:txBody>
          <a:bodyPr wrap="none">
            <a:spAutoFit/>
          </a:bodyPr>
          <a:lstStyle/>
          <a:p>
            <a:r>
              <a:rPr lang="en-US" b="1" dirty="0">
                <a:latin typeface="Roboto Mono" panose="020B0604020202020204" charset="0"/>
                <a:ea typeface="Roboto Mono" panose="020B0604020202020204" charset="0"/>
                <a:cs typeface="Times New Roman" pitchFamily="18" charset="0"/>
              </a:rPr>
              <a:t>14</a:t>
            </a:r>
            <a:endParaRPr lang="en-US" b="1" dirty="0"/>
          </a:p>
        </p:txBody>
      </p:sp>
      <p:cxnSp>
        <p:nvCxnSpPr>
          <p:cNvPr id="38" name="AutoShape 17">
            <a:extLst>
              <a:ext uri="{FF2B5EF4-FFF2-40B4-BE49-F238E27FC236}">
                <a16:creationId xmlns:a16="http://schemas.microsoft.com/office/drawing/2014/main" id="{2450A8C0-4E8A-664B-A615-C2A7BC2430BC}"/>
              </a:ext>
            </a:extLst>
          </p:cNvPr>
          <p:cNvCxnSpPr>
            <a:cxnSpLocks noChangeShapeType="1"/>
          </p:cNvCxnSpPr>
          <p:nvPr/>
        </p:nvCxnSpPr>
        <p:spPr bwMode="auto">
          <a:xfrm>
            <a:off x="8081689" y="2475756"/>
            <a:ext cx="761999" cy="616743"/>
          </a:xfrm>
          <a:prstGeom prst="straightConnector1">
            <a:avLst/>
          </a:prstGeom>
          <a:noFill/>
          <a:ln w="12700">
            <a:solidFill>
              <a:schemeClr val="tx1"/>
            </a:solidFill>
            <a:round/>
            <a:headEnd/>
            <a:tailEnd type="triangle" w="med" len="med"/>
          </a:ln>
        </p:spPr>
      </p:cxnSp>
      <p:cxnSp>
        <p:nvCxnSpPr>
          <p:cNvPr id="39" name="AutoShape 9">
            <a:extLst>
              <a:ext uri="{FF2B5EF4-FFF2-40B4-BE49-F238E27FC236}">
                <a16:creationId xmlns:a16="http://schemas.microsoft.com/office/drawing/2014/main" id="{905AE7B6-A717-654D-B62B-49B9559B3330}"/>
              </a:ext>
            </a:extLst>
          </p:cNvPr>
          <p:cNvCxnSpPr>
            <a:cxnSpLocks noChangeShapeType="1"/>
          </p:cNvCxnSpPr>
          <p:nvPr/>
        </p:nvCxnSpPr>
        <p:spPr bwMode="auto">
          <a:xfrm flipH="1">
            <a:off x="7319691" y="2475756"/>
            <a:ext cx="761998" cy="616746"/>
          </a:xfrm>
          <a:prstGeom prst="straightConnector1">
            <a:avLst/>
          </a:prstGeom>
          <a:noFill/>
          <a:ln w="12700">
            <a:solidFill>
              <a:schemeClr val="tx1"/>
            </a:solidFill>
            <a:round/>
            <a:headEnd/>
            <a:tailEnd type="triangle" w="med" len="med"/>
          </a:ln>
        </p:spPr>
      </p:cxnSp>
      <p:sp>
        <p:nvSpPr>
          <p:cNvPr id="40" name="Rectangle 7">
            <a:extLst>
              <a:ext uri="{FF2B5EF4-FFF2-40B4-BE49-F238E27FC236}">
                <a16:creationId xmlns:a16="http://schemas.microsoft.com/office/drawing/2014/main" id="{4A8DAB8A-F79E-9B45-A20A-C5BAA1874713}"/>
              </a:ext>
            </a:extLst>
          </p:cNvPr>
          <p:cNvSpPr>
            <a:spLocks noChangeArrowheads="1"/>
          </p:cNvSpPr>
          <p:nvPr/>
        </p:nvSpPr>
        <p:spPr bwMode="auto">
          <a:xfrm>
            <a:off x="7889604" y="3142600"/>
            <a:ext cx="384174" cy="330902"/>
          </a:xfrm>
          <a:prstGeom prst="rect">
            <a:avLst/>
          </a:prstGeom>
          <a:solidFill>
            <a:srgbClr val="BD92DE"/>
          </a:solidFill>
          <a:ln w="9525">
            <a:solidFill>
              <a:schemeClr val="tx1"/>
            </a:solidFill>
            <a:miter lim="800000"/>
            <a:headEnd/>
            <a:tailEnd/>
          </a:ln>
        </p:spPr>
        <p:txBody>
          <a:bodyPr wrap="none" anchor="ctr"/>
          <a:lstStyle/>
          <a:p>
            <a:pPr algn="ctr"/>
            <a:endParaRPr lang="en-US" sz="1800" dirty="0">
              <a:latin typeface="Open Sans" panose="020B0604020202020204" charset="0"/>
              <a:ea typeface="Open Sans" panose="020B0604020202020204" charset="0"/>
              <a:cs typeface="Open Sans" panose="020B0604020202020204" charset="0"/>
            </a:endParaRPr>
          </a:p>
        </p:txBody>
      </p:sp>
      <p:sp>
        <p:nvSpPr>
          <p:cNvPr id="41" name="Rectangle 7">
            <a:extLst>
              <a:ext uri="{FF2B5EF4-FFF2-40B4-BE49-F238E27FC236}">
                <a16:creationId xmlns:a16="http://schemas.microsoft.com/office/drawing/2014/main" id="{957AEE23-5ACE-144C-9E01-37A40CE64215}"/>
              </a:ext>
            </a:extLst>
          </p:cNvPr>
          <p:cNvSpPr>
            <a:spLocks noChangeArrowheads="1"/>
          </p:cNvSpPr>
          <p:nvPr/>
        </p:nvSpPr>
        <p:spPr bwMode="auto">
          <a:xfrm>
            <a:off x="8651604" y="3142600"/>
            <a:ext cx="384174" cy="330902"/>
          </a:xfrm>
          <a:prstGeom prst="rect">
            <a:avLst/>
          </a:prstGeom>
          <a:solidFill>
            <a:srgbClr val="BD92DE"/>
          </a:solidFill>
          <a:ln w="9525">
            <a:solidFill>
              <a:schemeClr val="tx1"/>
            </a:solidFill>
            <a:miter lim="800000"/>
            <a:headEnd/>
            <a:tailEnd/>
          </a:ln>
        </p:spPr>
        <p:txBody>
          <a:bodyPr wrap="none" anchor="ctr"/>
          <a:lstStyle/>
          <a:p>
            <a:pPr algn="ctr"/>
            <a:endParaRPr lang="en-US" sz="1800" dirty="0">
              <a:latin typeface="Open Sans" panose="020B0604020202020204" charset="0"/>
              <a:ea typeface="Open Sans" panose="020B0604020202020204" charset="0"/>
              <a:cs typeface="Open Sans" panose="020B0604020202020204" charset="0"/>
            </a:endParaRPr>
          </a:p>
        </p:txBody>
      </p:sp>
      <p:sp>
        <p:nvSpPr>
          <p:cNvPr id="42" name="Rectangle 7">
            <a:extLst>
              <a:ext uri="{FF2B5EF4-FFF2-40B4-BE49-F238E27FC236}">
                <a16:creationId xmlns:a16="http://schemas.microsoft.com/office/drawing/2014/main" id="{FA86C5F5-3658-E340-942D-E30A325A2BB5}"/>
              </a:ext>
            </a:extLst>
          </p:cNvPr>
          <p:cNvSpPr>
            <a:spLocks noChangeArrowheads="1"/>
          </p:cNvSpPr>
          <p:nvPr/>
        </p:nvSpPr>
        <p:spPr bwMode="auto">
          <a:xfrm>
            <a:off x="7127604" y="3142600"/>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14</a:t>
            </a:r>
          </a:p>
        </p:txBody>
      </p:sp>
      <p:cxnSp>
        <p:nvCxnSpPr>
          <p:cNvPr id="43" name="AutoShape 13">
            <a:extLst>
              <a:ext uri="{FF2B5EF4-FFF2-40B4-BE49-F238E27FC236}">
                <a16:creationId xmlns:a16="http://schemas.microsoft.com/office/drawing/2014/main" id="{6EDA6EAC-2B86-B143-9467-5CA8AFA7AA33}"/>
              </a:ext>
            </a:extLst>
          </p:cNvPr>
          <p:cNvCxnSpPr>
            <a:cxnSpLocks noChangeShapeType="1"/>
          </p:cNvCxnSpPr>
          <p:nvPr/>
        </p:nvCxnSpPr>
        <p:spPr bwMode="auto">
          <a:xfrm>
            <a:off x="8081689" y="2475756"/>
            <a:ext cx="1" cy="604837"/>
          </a:xfrm>
          <a:prstGeom prst="straightConnector1">
            <a:avLst/>
          </a:prstGeom>
          <a:noFill/>
          <a:ln w="12700">
            <a:solidFill>
              <a:schemeClr val="tx1"/>
            </a:solidFill>
            <a:round/>
            <a:headEnd/>
            <a:tailEnd type="triangle" w="med" len="med"/>
          </a:ln>
        </p:spPr>
      </p:cxnSp>
    </p:spTree>
    <p:extLst>
      <p:ext uri="{BB962C8B-B14F-4D97-AF65-F5344CB8AC3E}">
        <p14:creationId xmlns:p14="http://schemas.microsoft.com/office/powerpoint/2010/main" val="301919972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72" name="Rounded Rectangle 58">
            <a:extLst>
              <a:ext uri="{FF2B5EF4-FFF2-40B4-BE49-F238E27FC236}">
                <a16:creationId xmlns:a16="http://schemas.microsoft.com/office/drawing/2014/main" id="{EF1F8FB1-77A7-470B-8369-70912ABFE2F7}"/>
              </a:ext>
            </a:extLst>
          </p:cNvPr>
          <p:cNvSpPr/>
          <p:nvPr/>
        </p:nvSpPr>
        <p:spPr>
          <a:xfrm>
            <a:off x="226219" y="3683366"/>
            <a:ext cx="5262559" cy="2187826"/>
          </a:xfrm>
          <a:prstGeom prst="roundRect">
            <a:avLst/>
          </a:prstGeom>
          <a:solidFill>
            <a:srgbClr val="0066CC">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16" name="Content Placeholder 2">
            <a:extLst>
              <a:ext uri="{FF2B5EF4-FFF2-40B4-BE49-F238E27FC236}">
                <a16:creationId xmlns:a16="http://schemas.microsoft.com/office/drawing/2014/main" id="{1A0EBC81-D24D-B942-AB58-A4FD3979981F}"/>
              </a:ext>
            </a:extLst>
          </p:cNvPr>
          <p:cNvSpPr txBox="1">
            <a:spLocks/>
          </p:cNvSpPr>
          <p:nvPr/>
        </p:nvSpPr>
        <p:spPr bwMode="auto">
          <a:xfrm>
            <a:off x="226219" y="3653883"/>
            <a:ext cx="5262559" cy="2247425"/>
          </a:xfrm>
          <a:prstGeom prst="rect">
            <a:avLst/>
          </a:prstGeom>
          <a:noFill/>
          <a:ln w="9525">
            <a:noFill/>
            <a:miter lim="800000"/>
            <a:headEnd/>
            <a:tailEnd/>
          </a:ln>
        </p:spPr>
        <p:txBody>
          <a:bodyPr vert="horz" wrap="square" lIns="68577" tIns="34289" rIns="68577" bIns="34289" numCol="1" anchor="t" anchorCtr="0" compatLnSpc="1">
            <a:prstTxWarp prst="textNoShape">
              <a:avLst/>
            </a:prstTxWarp>
          </a:bodyPr>
          <a:lstStyle/>
          <a:p>
            <a:pPr marL="257162" indent="-257162" defTabSz="685800" eaLnBrk="1" hangingPunct="1">
              <a:lnSpc>
                <a:spcPct val="80000"/>
              </a:lnSpc>
              <a:spcBef>
                <a:spcPts val="900"/>
              </a:spcBef>
              <a:buClr>
                <a:schemeClr val="accent2"/>
              </a:buClr>
              <a:defRPr/>
            </a:pPr>
            <a:endParaRPr lang="en-US" sz="825" kern="0" dirty="0">
              <a:solidFill>
                <a:srgbClr val="00B0F0"/>
              </a:solidFill>
              <a:latin typeface="Roboto Mono" panose="020B0604020202020204" charset="0"/>
              <a:ea typeface="Roboto Mono" panose="020B0604020202020204" charset="0"/>
              <a:cs typeface="+mn-cs"/>
            </a:endParaRPr>
          </a:p>
          <a:p>
            <a:pPr marL="257162" indent="-257162" defTabSz="685800" eaLnBrk="1" hangingPunct="1">
              <a:lnSpc>
                <a:spcPct val="80000"/>
              </a:lnSpc>
              <a:spcBef>
                <a:spcPts val="900"/>
              </a:spcBef>
              <a:buClr>
                <a:schemeClr val="accent2"/>
              </a:buClr>
              <a:defRPr/>
            </a:pPr>
            <a:r>
              <a:rPr lang="en-US" sz="1800" kern="0" dirty="0">
                <a:solidFill>
                  <a:srgbClr val="0070C0"/>
                </a:solidFill>
                <a:latin typeface="Roboto Mono" panose="020B0604020202020204" charset="0"/>
                <a:ea typeface="Roboto Mono" panose="020B0604020202020204" charset="0"/>
                <a:cs typeface="+mn-cs"/>
              </a:rPr>
              <a:t>def max-value(state):</a:t>
            </a:r>
          </a:p>
          <a:p>
            <a:pPr marL="557185" lvl="1" indent="-214303" defTabSz="685800" eaLnBrk="1" hangingPunct="1">
              <a:lnSpc>
                <a:spcPct val="80000"/>
              </a:lnSpc>
              <a:spcBef>
                <a:spcPct val="20000"/>
              </a:spcBef>
              <a:buClr>
                <a:schemeClr val="tx1"/>
              </a:buClr>
              <a:defRPr/>
            </a:pPr>
            <a:r>
              <a:rPr lang="en-US" sz="1800" b="1" dirty="0">
                <a:latin typeface="Roboto Mono" panose="020B0604020202020204" charset="0"/>
                <a:ea typeface="Roboto Mono" panose="020B0604020202020204" charset="0"/>
              </a:rPr>
              <a:t>i</a:t>
            </a:r>
            <a:r>
              <a:rPr lang="en-US" sz="1800" b="1" kern="0" dirty="0">
                <a:latin typeface="Roboto Mono" panose="020B0604020202020204" charset="0"/>
                <a:ea typeface="Roboto Mono" panose="020B0604020202020204" charset="0"/>
              </a:rPr>
              <a:t>f the state is a terminal state:</a:t>
            </a:r>
          </a:p>
          <a:p>
            <a:pPr marL="557185" lvl="1" indent="-214303" defTabSz="685800" eaLnBrk="1" hangingPunct="1">
              <a:lnSpc>
                <a:spcPct val="80000"/>
              </a:lnSpc>
              <a:spcBef>
                <a:spcPct val="20000"/>
              </a:spcBef>
              <a:buClr>
                <a:schemeClr val="tx1"/>
              </a:buClr>
              <a:defRPr/>
            </a:pPr>
            <a:r>
              <a:rPr lang="en-US" sz="1800" b="1" dirty="0">
                <a:latin typeface="Roboto Mono" panose="020B0604020202020204" charset="0"/>
                <a:ea typeface="Roboto Mono" panose="020B0604020202020204" charset="0"/>
              </a:rPr>
              <a:t>		 return the state’s utility</a:t>
            </a:r>
            <a:endParaRPr lang="en-US" sz="1800" b="1" kern="0" dirty="0">
              <a:latin typeface="Roboto Mono" panose="020B0604020202020204" charset="0"/>
              <a:ea typeface="Roboto Mono" panose="020B0604020202020204" charset="0"/>
            </a:endParaRPr>
          </a:p>
          <a:p>
            <a:pPr marL="557185" lvl="1" indent="-214303" defTabSz="685800" eaLnBrk="1" hangingPunct="1">
              <a:lnSpc>
                <a:spcPct val="80000"/>
              </a:lnSpc>
              <a:spcBef>
                <a:spcPct val="20000"/>
              </a:spcBef>
              <a:buClr>
                <a:schemeClr val="tx1"/>
              </a:buClr>
              <a:defRPr/>
            </a:pPr>
            <a:r>
              <a:rPr lang="en-US" sz="1800" kern="0" dirty="0">
                <a:latin typeface="Roboto Mono" panose="020B0604020202020204" charset="0"/>
                <a:ea typeface="Roboto Mono" panose="020B0604020202020204" charset="0"/>
              </a:rPr>
              <a:t>initialize v = </a:t>
            </a:r>
            <a:r>
              <a:rPr lang="en-US" sz="1800" kern="0" dirty="0">
                <a:latin typeface="Roboto Mono" panose="020B0604020202020204" charset="0"/>
                <a:ea typeface="Roboto Mono" panose="020B0604020202020204" charset="0"/>
                <a:cs typeface="Times New Roman" pitchFamily="18" charset="0"/>
              </a:rPr>
              <a:t>-∞</a:t>
            </a:r>
          </a:p>
          <a:p>
            <a:pPr marL="557185" lvl="1" indent="-214303" defTabSz="685800" eaLnBrk="1" hangingPunct="1">
              <a:lnSpc>
                <a:spcPct val="80000"/>
              </a:lnSpc>
              <a:spcBef>
                <a:spcPct val="20000"/>
              </a:spcBef>
              <a:buClr>
                <a:schemeClr val="tx1"/>
              </a:buClr>
              <a:defRPr/>
            </a:pPr>
            <a:r>
              <a:rPr lang="en-US" sz="1800" kern="0" dirty="0">
                <a:latin typeface="Roboto Mono" panose="020B0604020202020204" charset="0"/>
                <a:ea typeface="Roboto Mono" panose="020B0604020202020204" charset="0"/>
              </a:rPr>
              <a:t>for each successor of state:</a:t>
            </a:r>
          </a:p>
          <a:p>
            <a:pPr marL="857207" lvl="2" indent="-171442" defTabSz="685800" eaLnBrk="1" hangingPunct="1">
              <a:lnSpc>
                <a:spcPct val="80000"/>
              </a:lnSpc>
              <a:spcBef>
                <a:spcPct val="20000"/>
              </a:spcBef>
              <a:buClr>
                <a:schemeClr val="accent2"/>
              </a:buClr>
              <a:defRPr/>
            </a:pPr>
            <a:r>
              <a:rPr lang="en-US" sz="1800" kern="0" dirty="0">
                <a:latin typeface="Roboto Mono" panose="020B0604020202020204" charset="0"/>
                <a:ea typeface="Roboto Mono" panose="020B0604020202020204" charset="0"/>
              </a:rPr>
              <a:t>v = max(v, </a:t>
            </a:r>
            <a:r>
              <a:rPr lang="en-US" sz="1800" kern="0" dirty="0">
                <a:solidFill>
                  <a:srgbClr val="C00000"/>
                </a:solidFill>
                <a:latin typeface="Roboto Mono" panose="020B0604020202020204" charset="0"/>
                <a:ea typeface="Roboto Mono" panose="020B0604020202020204" charset="0"/>
              </a:rPr>
              <a:t>min-value(successor)</a:t>
            </a:r>
            <a:r>
              <a:rPr lang="en-US" sz="1800" kern="0" dirty="0">
                <a:latin typeface="Roboto Mono" panose="020B0604020202020204" charset="0"/>
                <a:ea typeface="Roboto Mono" panose="020B0604020202020204" charset="0"/>
              </a:rPr>
              <a:t>)</a:t>
            </a:r>
          </a:p>
          <a:p>
            <a:pPr marL="557185" lvl="1" indent="-214303" defTabSz="685800" eaLnBrk="1" hangingPunct="1">
              <a:lnSpc>
                <a:spcPct val="80000"/>
              </a:lnSpc>
              <a:spcBef>
                <a:spcPct val="20000"/>
              </a:spcBef>
              <a:buClr>
                <a:schemeClr val="tx1"/>
              </a:buClr>
              <a:defRPr/>
            </a:pPr>
            <a:r>
              <a:rPr lang="en-US" sz="1800" kern="0" dirty="0">
                <a:latin typeface="Roboto Mono" panose="020B0604020202020204" charset="0"/>
                <a:ea typeface="Roboto Mono" panose="020B0604020202020204" charset="0"/>
              </a:rPr>
              <a:t>return v</a:t>
            </a:r>
          </a:p>
        </p:txBody>
      </p:sp>
      <p:sp>
        <p:nvSpPr>
          <p:cNvPr id="63" name="Google Shape;63;p2"/>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dirty="0">
                <a:sym typeface="Symbol" pitchFamily="18" charset="2"/>
              </a:rPr>
              <a:t>Minimax Example</a:t>
            </a:r>
            <a:endParaRPr sz="3400" b="1" dirty="0">
              <a:solidFill>
                <a:srgbClr val="370661"/>
              </a:solidFill>
              <a:latin typeface="Open Sans"/>
              <a:ea typeface="Open Sans"/>
              <a:cs typeface="Open Sans"/>
              <a:sym typeface="Open Sans"/>
            </a:endParaRPr>
          </a:p>
        </p:txBody>
      </p:sp>
      <p:sp>
        <p:nvSpPr>
          <p:cNvPr id="34" name="AutoShape 4">
            <a:extLst>
              <a:ext uri="{FF2B5EF4-FFF2-40B4-BE49-F238E27FC236}">
                <a16:creationId xmlns:a16="http://schemas.microsoft.com/office/drawing/2014/main" id="{E736D7FF-BD34-4A88-84A3-1D8F37182FDE}"/>
              </a:ext>
            </a:extLst>
          </p:cNvPr>
          <p:cNvSpPr>
            <a:spLocks noChangeArrowheads="1"/>
          </p:cNvSpPr>
          <p:nvPr/>
        </p:nvSpPr>
        <p:spPr bwMode="auto">
          <a:xfrm>
            <a:off x="5601494" y="1137177"/>
            <a:ext cx="381000" cy="359477"/>
          </a:xfrm>
          <a:prstGeom prst="triangle">
            <a:avLst>
              <a:gd name="adj" fmla="val 50000"/>
            </a:avLst>
          </a:prstGeom>
          <a:solidFill>
            <a:srgbClr val="CCECFF"/>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sp>
        <p:nvSpPr>
          <p:cNvPr id="74" name="Left-Right Arrow 62">
            <a:extLst>
              <a:ext uri="{FF2B5EF4-FFF2-40B4-BE49-F238E27FC236}">
                <a16:creationId xmlns:a16="http://schemas.microsoft.com/office/drawing/2014/main" id="{8162E336-5288-4360-8E22-242E50D27588}"/>
              </a:ext>
            </a:extLst>
          </p:cNvPr>
          <p:cNvSpPr/>
          <p:nvPr/>
        </p:nvSpPr>
        <p:spPr>
          <a:xfrm>
            <a:off x="5503070" y="4337488"/>
            <a:ext cx="742950" cy="514350"/>
          </a:xfrm>
          <a:prstGeom prst="leftRightArrow">
            <a:avLst/>
          </a:prstGeom>
          <a:solidFill>
            <a:srgbClr val="BD92D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75" name="Picture 74" descr="TP_tmp.png">
            <a:extLst>
              <a:ext uri="{FF2B5EF4-FFF2-40B4-BE49-F238E27FC236}">
                <a16:creationId xmlns:a16="http://schemas.microsoft.com/office/drawing/2014/main" id="{38160B1A-2555-4CA1-A742-52F596673E60}"/>
              </a:ext>
            </a:extLst>
          </p:cNvPr>
          <p:cNvPicPr>
            <a:picLocks noChangeAspect="1"/>
          </p:cNvPicPr>
          <p:nvPr>
            <p:custDataLst>
              <p:tags r:id="rId1"/>
            </p:custDataLst>
          </p:nvPr>
        </p:nvPicPr>
        <p:blipFill>
          <a:blip r:embed="rId5" cstate="print"/>
          <a:stretch>
            <a:fillRect/>
          </a:stretch>
        </p:blipFill>
        <p:spPr bwMode="auto">
          <a:xfrm>
            <a:off x="1315244" y="5924915"/>
            <a:ext cx="3143249" cy="491900"/>
          </a:xfrm>
          <a:prstGeom prst="rect">
            <a:avLst/>
          </a:prstGeom>
          <a:noFill/>
          <a:ln/>
          <a:effectLst/>
        </p:spPr>
      </p:pic>
      <p:pic>
        <p:nvPicPr>
          <p:cNvPr id="76" name="Picture 75" descr="TP_tmp.png">
            <a:extLst>
              <a:ext uri="{FF2B5EF4-FFF2-40B4-BE49-F238E27FC236}">
                <a16:creationId xmlns:a16="http://schemas.microsoft.com/office/drawing/2014/main" id="{A30B546D-18AD-4561-86FC-06C44687E357}"/>
              </a:ext>
            </a:extLst>
          </p:cNvPr>
          <p:cNvPicPr>
            <a:picLocks noChangeAspect="1"/>
          </p:cNvPicPr>
          <p:nvPr>
            <p:custDataLst>
              <p:tags r:id="rId2"/>
            </p:custDataLst>
          </p:nvPr>
        </p:nvPicPr>
        <p:blipFill>
          <a:blip r:embed="rId6" cstate="print"/>
          <a:stretch>
            <a:fillRect/>
          </a:stretch>
        </p:blipFill>
        <p:spPr bwMode="auto">
          <a:xfrm>
            <a:off x="7458867" y="5924915"/>
            <a:ext cx="3143251" cy="491900"/>
          </a:xfrm>
          <a:prstGeom prst="rect">
            <a:avLst/>
          </a:prstGeom>
          <a:noFill/>
          <a:ln/>
          <a:effectLst/>
        </p:spPr>
      </p:pic>
      <p:sp>
        <p:nvSpPr>
          <p:cNvPr id="18" name="TextBox 17">
            <a:extLst>
              <a:ext uri="{FF2B5EF4-FFF2-40B4-BE49-F238E27FC236}">
                <a16:creationId xmlns:a16="http://schemas.microsoft.com/office/drawing/2014/main" id="{97FA6B95-38DB-164F-A3BB-D53340EB840C}"/>
              </a:ext>
            </a:extLst>
          </p:cNvPr>
          <p:cNvSpPr txBox="1"/>
          <p:nvPr/>
        </p:nvSpPr>
        <p:spPr>
          <a:xfrm>
            <a:off x="6162805" y="1590805"/>
            <a:ext cx="184731" cy="307777"/>
          </a:xfrm>
          <a:prstGeom prst="rect">
            <a:avLst/>
          </a:prstGeom>
          <a:noFill/>
        </p:spPr>
        <p:txBody>
          <a:bodyPr wrap="none" rtlCol="0">
            <a:spAutoFit/>
          </a:bodyPr>
          <a:lstStyle/>
          <a:p>
            <a:endParaRPr lang="en-US" dirty="0"/>
          </a:p>
        </p:txBody>
      </p:sp>
      <p:sp>
        <p:nvSpPr>
          <p:cNvPr id="117" name="Rounded Rectangle 59">
            <a:extLst>
              <a:ext uri="{FF2B5EF4-FFF2-40B4-BE49-F238E27FC236}">
                <a16:creationId xmlns:a16="http://schemas.microsoft.com/office/drawing/2014/main" id="{D1FC192F-F2B3-DB4F-AA60-EB20B2A00134}"/>
              </a:ext>
            </a:extLst>
          </p:cNvPr>
          <p:cNvSpPr/>
          <p:nvPr/>
        </p:nvSpPr>
        <p:spPr>
          <a:xfrm>
            <a:off x="6260312" y="3693618"/>
            <a:ext cx="5262561" cy="2169928"/>
          </a:xfrm>
          <a:prstGeom prst="roundRect">
            <a:avLst/>
          </a:prstGeom>
          <a:solidFill>
            <a:srgbClr val="F6D7D9"/>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18" name="Content Placeholder 2">
            <a:extLst>
              <a:ext uri="{FF2B5EF4-FFF2-40B4-BE49-F238E27FC236}">
                <a16:creationId xmlns:a16="http://schemas.microsoft.com/office/drawing/2014/main" id="{0E2FAB55-9DBB-204F-8914-720EA7BBC647}"/>
              </a:ext>
            </a:extLst>
          </p:cNvPr>
          <p:cNvSpPr txBox="1">
            <a:spLocks/>
          </p:cNvSpPr>
          <p:nvPr/>
        </p:nvSpPr>
        <p:spPr bwMode="auto">
          <a:xfrm>
            <a:off x="6317463" y="3896818"/>
            <a:ext cx="5205410" cy="1974374"/>
          </a:xfrm>
          <a:prstGeom prst="rect">
            <a:avLst/>
          </a:prstGeom>
          <a:noFill/>
          <a:ln w="9525">
            <a:noFill/>
            <a:miter lim="800000"/>
            <a:headEnd/>
            <a:tailEnd/>
          </a:ln>
        </p:spPr>
        <p:txBody>
          <a:bodyPr vert="horz" wrap="square" lIns="68577" tIns="34289" rIns="68577" bIns="34289" numCol="1" anchor="t" anchorCtr="0" compatLnSpc="1">
            <a:prstTxWarp prst="textNoShape">
              <a:avLst/>
            </a:prstTxWarp>
          </a:bodyPr>
          <a:lstStyle/>
          <a:p>
            <a:pPr marL="257162" indent="-257162" defTabSz="685800" eaLnBrk="1" hangingPunct="1">
              <a:lnSpc>
                <a:spcPct val="80000"/>
              </a:lnSpc>
              <a:spcBef>
                <a:spcPts val="900"/>
              </a:spcBef>
              <a:buClr>
                <a:schemeClr val="accent2"/>
              </a:buClr>
              <a:defRPr/>
            </a:pPr>
            <a:r>
              <a:rPr lang="en-US" sz="1800" kern="0" dirty="0">
                <a:solidFill>
                  <a:srgbClr val="C00000"/>
                </a:solidFill>
                <a:latin typeface="Roboto Mono" panose="020B0604020202020204" charset="0"/>
                <a:ea typeface="Roboto Mono" panose="020B0604020202020204" charset="0"/>
                <a:cs typeface="+mn-cs"/>
              </a:rPr>
              <a:t>def min-value(state):</a:t>
            </a:r>
          </a:p>
          <a:p>
            <a:pPr marL="557185" lvl="1" indent="-214303" defTabSz="685800" eaLnBrk="1" hangingPunct="1">
              <a:lnSpc>
                <a:spcPct val="80000"/>
              </a:lnSpc>
              <a:spcBef>
                <a:spcPct val="20000"/>
              </a:spcBef>
              <a:buClr>
                <a:schemeClr val="tx1"/>
              </a:buClr>
              <a:defRPr/>
            </a:pPr>
            <a:r>
              <a:rPr lang="en-US" sz="1800" dirty="0">
                <a:latin typeface="Roboto Mono" panose="020B0604020202020204" charset="0"/>
                <a:ea typeface="Roboto Mono" panose="020B0604020202020204" charset="0"/>
              </a:rPr>
              <a:t>i</a:t>
            </a:r>
            <a:r>
              <a:rPr lang="en-US" sz="1800" kern="0" dirty="0">
                <a:latin typeface="Roboto Mono" panose="020B0604020202020204" charset="0"/>
                <a:ea typeface="Roboto Mono" panose="020B0604020202020204" charset="0"/>
              </a:rPr>
              <a:t>f the state is a terminal state:</a:t>
            </a:r>
          </a:p>
          <a:p>
            <a:pPr marL="557185" lvl="1" indent="-214303" defTabSz="685800" eaLnBrk="1" hangingPunct="1">
              <a:lnSpc>
                <a:spcPct val="80000"/>
              </a:lnSpc>
              <a:spcBef>
                <a:spcPct val="20000"/>
              </a:spcBef>
              <a:buClr>
                <a:schemeClr val="tx1"/>
              </a:buClr>
              <a:defRPr/>
            </a:pPr>
            <a:r>
              <a:rPr lang="en-US" sz="1800" dirty="0">
                <a:latin typeface="Roboto Mono" panose="020B0604020202020204" charset="0"/>
                <a:ea typeface="Roboto Mono" panose="020B0604020202020204" charset="0"/>
              </a:rPr>
              <a:t>		 return the state’s utility</a:t>
            </a:r>
            <a:endParaRPr lang="en-US" sz="1800" kern="0" dirty="0">
              <a:latin typeface="Roboto Mono" panose="020B0604020202020204" charset="0"/>
              <a:ea typeface="Roboto Mono" panose="020B0604020202020204" charset="0"/>
            </a:endParaRPr>
          </a:p>
          <a:p>
            <a:pPr marL="557185" lvl="1" indent="-214303" defTabSz="685800" eaLnBrk="1" hangingPunct="1">
              <a:lnSpc>
                <a:spcPct val="80000"/>
              </a:lnSpc>
              <a:spcBef>
                <a:spcPct val="20000"/>
              </a:spcBef>
              <a:buClr>
                <a:schemeClr val="tx1"/>
              </a:buClr>
              <a:defRPr/>
            </a:pPr>
            <a:r>
              <a:rPr lang="en-US" sz="1800" kern="0" dirty="0">
                <a:latin typeface="Roboto Mono" panose="020B0604020202020204" charset="0"/>
                <a:ea typeface="Roboto Mono" panose="020B0604020202020204" charset="0"/>
              </a:rPr>
              <a:t>initialize v = </a:t>
            </a:r>
            <a:r>
              <a:rPr lang="en-US" sz="1800" kern="0" dirty="0">
                <a:latin typeface="Roboto Mono" panose="020B0604020202020204" charset="0"/>
                <a:ea typeface="Roboto Mono" panose="020B0604020202020204" charset="0"/>
                <a:cs typeface="Times New Roman" pitchFamily="18" charset="0"/>
              </a:rPr>
              <a:t>+∞</a:t>
            </a:r>
          </a:p>
          <a:p>
            <a:pPr marL="557185" lvl="1" indent="-214303" defTabSz="685800" eaLnBrk="1" hangingPunct="1">
              <a:lnSpc>
                <a:spcPct val="80000"/>
              </a:lnSpc>
              <a:spcBef>
                <a:spcPct val="20000"/>
              </a:spcBef>
              <a:buClr>
                <a:schemeClr val="tx1"/>
              </a:buClr>
              <a:defRPr/>
            </a:pPr>
            <a:r>
              <a:rPr lang="en-US" sz="1800" kern="0" dirty="0">
                <a:latin typeface="Roboto Mono" panose="020B0604020202020204" charset="0"/>
                <a:ea typeface="Roboto Mono" panose="020B0604020202020204" charset="0"/>
              </a:rPr>
              <a:t>for each successor of state:</a:t>
            </a:r>
          </a:p>
          <a:p>
            <a:pPr marL="857207" lvl="2" indent="-171442" defTabSz="685800" eaLnBrk="1" hangingPunct="1">
              <a:lnSpc>
                <a:spcPct val="80000"/>
              </a:lnSpc>
              <a:spcBef>
                <a:spcPct val="20000"/>
              </a:spcBef>
              <a:buClr>
                <a:schemeClr val="accent2"/>
              </a:buClr>
              <a:defRPr/>
            </a:pPr>
            <a:r>
              <a:rPr lang="en-US" sz="1800" kern="0" dirty="0">
                <a:latin typeface="Roboto Mono" panose="020B0604020202020204" charset="0"/>
                <a:ea typeface="Roboto Mono" panose="020B0604020202020204" charset="0"/>
              </a:rPr>
              <a:t>v = min(v, </a:t>
            </a:r>
            <a:r>
              <a:rPr lang="en-US" sz="1800" kern="0" dirty="0">
                <a:solidFill>
                  <a:srgbClr val="0070C0"/>
                </a:solidFill>
                <a:latin typeface="Roboto Mono" panose="020B0604020202020204" charset="0"/>
                <a:ea typeface="Roboto Mono" panose="020B0604020202020204" charset="0"/>
              </a:rPr>
              <a:t>max-value(successor)</a:t>
            </a:r>
            <a:r>
              <a:rPr lang="en-US" sz="1800" kern="0" dirty="0">
                <a:latin typeface="Roboto Mono" panose="020B0604020202020204" charset="0"/>
                <a:ea typeface="Roboto Mono" panose="020B0604020202020204" charset="0"/>
              </a:rPr>
              <a:t>)</a:t>
            </a:r>
          </a:p>
          <a:p>
            <a:pPr marL="557185" lvl="1" indent="-214303" defTabSz="685800" eaLnBrk="1" hangingPunct="1">
              <a:lnSpc>
                <a:spcPct val="80000"/>
              </a:lnSpc>
              <a:spcBef>
                <a:spcPct val="20000"/>
              </a:spcBef>
              <a:buClr>
                <a:schemeClr val="tx1"/>
              </a:buClr>
              <a:defRPr/>
            </a:pPr>
            <a:r>
              <a:rPr lang="en-US" sz="1800" kern="0" dirty="0">
                <a:latin typeface="Roboto Mono" panose="020B0604020202020204" charset="0"/>
                <a:ea typeface="Roboto Mono" panose="020B0604020202020204" charset="0"/>
              </a:rPr>
              <a:t>return v</a:t>
            </a:r>
          </a:p>
        </p:txBody>
      </p:sp>
      <p:sp>
        <p:nvSpPr>
          <p:cNvPr id="55" name="Rectangle 54">
            <a:extLst>
              <a:ext uri="{FF2B5EF4-FFF2-40B4-BE49-F238E27FC236}">
                <a16:creationId xmlns:a16="http://schemas.microsoft.com/office/drawing/2014/main" id="{57B21973-64B2-0742-8D01-54B4212A8EE6}"/>
              </a:ext>
            </a:extLst>
          </p:cNvPr>
          <p:cNvSpPr/>
          <p:nvPr/>
        </p:nvSpPr>
        <p:spPr>
          <a:xfrm>
            <a:off x="6246020" y="3560429"/>
            <a:ext cx="5856770" cy="2811394"/>
          </a:xfrm>
          <a:prstGeom prst="rect">
            <a:avLst/>
          </a:prstGeom>
          <a:solidFill>
            <a:schemeClr val="bg1">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AutoShape 6">
            <a:extLst>
              <a:ext uri="{FF2B5EF4-FFF2-40B4-BE49-F238E27FC236}">
                <a16:creationId xmlns:a16="http://schemas.microsoft.com/office/drawing/2014/main" id="{05349203-CB67-5C4A-B0EC-246ED83E1B0A}"/>
              </a:ext>
            </a:extLst>
          </p:cNvPr>
          <p:cNvSpPr>
            <a:spLocks noChangeArrowheads="1"/>
          </p:cNvSpPr>
          <p:nvPr/>
        </p:nvSpPr>
        <p:spPr bwMode="auto">
          <a:xfrm flipV="1">
            <a:off x="3315494" y="2103965"/>
            <a:ext cx="381000" cy="330902"/>
          </a:xfrm>
          <a:prstGeom prst="triangle">
            <a:avLst>
              <a:gd name="adj" fmla="val 50000"/>
            </a:avLst>
          </a:prstGeom>
          <a:solidFill>
            <a:srgbClr val="FF9A99"/>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cxnSp>
        <p:nvCxnSpPr>
          <p:cNvPr id="15" name="AutoShape 7">
            <a:extLst>
              <a:ext uri="{FF2B5EF4-FFF2-40B4-BE49-F238E27FC236}">
                <a16:creationId xmlns:a16="http://schemas.microsoft.com/office/drawing/2014/main" id="{C6C3AF7C-5779-ED49-8CCE-0B7DB7D74164}"/>
              </a:ext>
            </a:extLst>
          </p:cNvPr>
          <p:cNvCxnSpPr>
            <a:cxnSpLocks noChangeShapeType="1"/>
            <a:endCxn id="14" idx="3"/>
          </p:cNvCxnSpPr>
          <p:nvPr/>
        </p:nvCxnSpPr>
        <p:spPr bwMode="auto">
          <a:xfrm flipH="1">
            <a:off x="3505994" y="1496654"/>
            <a:ext cx="2286000" cy="607311"/>
          </a:xfrm>
          <a:prstGeom prst="straightConnector1">
            <a:avLst/>
          </a:prstGeom>
          <a:noFill/>
          <a:ln w="12700">
            <a:solidFill>
              <a:schemeClr val="tx1"/>
            </a:solidFill>
            <a:round/>
            <a:headEnd/>
            <a:tailEnd type="triangle" w="med" len="med"/>
          </a:ln>
        </p:spPr>
      </p:cxnSp>
      <p:sp>
        <p:nvSpPr>
          <p:cNvPr id="16" name="AutoShape 20">
            <a:extLst>
              <a:ext uri="{FF2B5EF4-FFF2-40B4-BE49-F238E27FC236}">
                <a16:creationId xmlns:a16="http://schemas.microsoft.com/office/drawing/2014/main" id="{6C65CC3C-F8B4-774F-9011-5FAFD965A4F2}"/>
              </a:ext>
            </a:extLst>
          </p:cNvPr>
          <p:cNvSpPr>
            <a:spLocks noChangeArrowheads="1"/>
          </p:cNvSpPr>
          <p:nvPr/>
        </p:nvSpPr>
        <p:spPr bwMode="auto">
          <a:xfrm flipV="1">
            <a:off x="5601494" y="2103965"/>
            <a:ext cx="381000" cy="318998"/>
          </a:xfrm>
          <a:prstGeom prst="triangle">
            <a:avLst>
              <a:gd name="adj" fmla="val 50000"/>
            </a:avLst>
          </a:prstGeom>
          <a:solidFill>
            <a:srgbClr val="FF9A99"/>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sp>
        <p:nvSpPr>
          <p:cNvPr id="17" name="AutoShape 26">
            <a:extLst>
              <a:ext uri="{FF2B5EF4-FFF2-40B4-BE49-F238E27FC236}">
                <a16:creationId xmlns:a16="http://schemas.microsoft.com/office/drawing/2014/main" id="{A457A0C3-CD44-6740-8065-68055CB3C4BB}"/>
              </a:ext>
            </a:extLst>
          </p:cNvPr>
          <p:cNvSpPr>
            <a:spLocks noChangeArrowheads="1"/>
          </p:cNvSpPr>
          <p:nvPr/>
        </p:nvSpPr>
        <p:spPr bwMode="auto">
          <a:xfrm flipV="1">
            <a:off x="7887493" y="2103965"/>
            <a:ext cx="381000" cy="330902"/>
          </a:xfrm>
          <a:prstGeom prst="triangle">
            <a:avLst>
              <a:gd name="adj" fmla="val 50000"/>
            </a:avLst>
          </a:prstGeom>
          <a:solidFill>
            <a:srgbClr val="FF9A99"/>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cxnSp>
        <p:nvCxnSpPr>
          <p:cNvPr id="19" name="AutoShape 27">
            <a:extLst>
              <a:ext uri="{FF2B5EF4-FFF2-40B4-BE49-F238E27FC236}">
                <a16:creationId xmlns:a16="http://schemas.microsoft.com/office/drawing/2014/main" id="{C7CC236B-543C-D942-8659-0352BFC5A796}"/>
              </a:ext>
            </a:extLst>
          </p:cNvPr>
          <p:cNvCxnSpPr>
            <a:cxnSpLocks noChangeShapeType="1"/>
          </p:cNvCxnSpPr>
          <p:nvPr/>
        </p:nvCxnSpPr>
        <p:spPr bwMode="auto">
          <a:xfrm>
            <a:off x="5791994" y="1496654"/>
            <a:ext cx="2285999" cy="607311"/>
          </a:xfrm>
          <a:prstGeom prst="straightConnector1">
            <a:avLst/>
          </a:prstGeom>
          <a:noFill/>
          <a:ln w="12700">
            <a:solidFill>
              <a:schemeClr val="tx1"/>
            </a:solidFill>
            <a:round/>
            <a:headEnd/>
            <a:tailEnd type="triangle" w="med" len="med"/>
          </a:ln>
        </p:spPr>
      </p:cxnSp>
      <p:cxnSp>
        <p:nvCxnSpPr>
          <p:cNvPr id="20" name="AutoShape 21">
            <a:extLst>
              <a:ext uri="{FF2B5EF4-FFF2-40B4-BE49-F238E27FC236}">
                <a16:creationId xmlns:a16="http://schemas.microsoft.com/office/drawing/2014/main" id="{D9CEADC8-9233-8445-892F-C26556BA5645}"/>
              </a:ext>
            </a:extLst>
          </p:cNvPr>
          <p:cNvCxnSpPr>
            <a:cxnSpLocks noChangeShapeType="1"/>
          </p:cNvCxnSpPr>
          <p:nvPr/>
        </p:nvCxnSpPr>
        <p:spPr bwMode="auto">
          <a:xfrm>
            <a:off x="5791994" y="1496654"/>
            <a:ext cx="0" cy="607311"/>
          </a:xfrm>
          <a:prstGeom prst="straightConnector1">
            <a:avLst/>
          </a:prstGeom>
          <a:noFill/>
          <a:ln w="12700">
            <a:solidFill>
              <a:schemeClr val="tx1"/>
            </a:solidFill>
            <a:round/>
            <a:headEnd/>
            <a:tailEnd type="triangle" w="med" len="med"/>
          </a:ln>
        </p:spPr>
      </p:cxnSp>
      <p:cxnSp>
        <p:nvCxnSpPr>
          <p:cNvPr id="22" name="AutoShape 17">
            <a:extLst>
              <a:ext uri="{FF2B5EF4-FFF2-40B4-BE49-F238E27FC236}">
                <a16:creationId xmlns:a16="http://schemas.microsoft.com/office/drawing/2014/main" id="{3905C521-00EC-7547-A286-2F50E926FA6E}"/>
              </a:ext>
            </a:extLst>
          </p:cNvPr>
          <p:cNvCxnSpPr>
            <a:cxnSpLocks noChangeShapeType="1"/>
          </p:cNvCxnSpPr>
          <p:nvPr/>
        </p:nvCxnSpPr>
        <p:spPr bwMode="auto">
          <a:xfrm>
            <a:off x="3505994" y="2434867"/>
            <a:ext cx="761999" cy="616743"/>
          </a:xfrm>
          <a:prstGeom prst="straightConnector1">
            <a:avLst/>
          </a:prstGeom>
          <a:noFill/>
          <a:ln w="12700">
            <a:solidFill>
              <a:schemeClr val="tx1"/>
            </a:solidFill>
            <a:round/>
            <a:headEnd/>
            <a:tailEnd type="triangle" w="med" len="med"/>
          </a:ln>
        </p:spPr>
      </p:cxnSp>
      <p:cxnSp>
        <p:nvCxnSpPr>
          <p:cNvPr id="23" name="AutoShape 9">
            <a:extLst>
              <a:ext uri="{FF2B5EF4-FFF2-40B4-BE49-F238E27FC236}">
                <a16:creationId xmlns:a16="http://schemas.microsoft.com/office/drawing/2014/main" id="{2406BD59-3DEA-714A-9355-A9254C7411CB}"/>
              </a:ext>
            </a:extLst>
          </p:cNvPr>
          <p:cNvCxnSpPr>
            <a:cxnSpLocks noChangeShapeType="1"/>
          </p:cNvCxnSpPr>
          <p:nvPr/>
        </p:nvCxnSpPr>
        <p:spPr bwMode="auto">
          <a:xfrm flipH="1">
            <a:off x="2743996" y="2434867"/>
            <a:ext cx="761998" cy="616746"/>
          </a:xfrm>
          <a:prstGeom prst="straightConnector1">
            <a:avLst/>
          </a:prstGeom>
          <a:noFill/>
          <a:ln w="12700">
            <a:solidFill>
              <a:schemeClr val="tx1"/>
            </a:solidFill>
            <a:round/>
            <a:headEnd/>
            <a:tailEnd type="triangle" w="med" len="med"/>
          </a:ln>
        </p:spPr>
      </p:cxnSp>
      <p:sp>
        <p:nvSpPr>
          <p:cNvPr id="24" name="Rectangle 7">
            <a:extLst>
              <a:ext uri="{FF2B5EF4-FFF2-40B4-BE49-F238E27FC236}">
                <a16:creationId xmlns:a16="http://schemas.microsoft.com/office/drawing/2014/main" id="{DC90F633-5E86-2D46-BEA4-7F279854AC24}"/>
              </a:ext>
            </a:extLst>
          </p:cNvPr>
          <p:cNvSpPr>
            <a:spLocks noChangeArrowheads="1"/>
          </p:cNvSpPr>
          <p:nvPr/>
        </p:nvSpPr>
        <p:spPr bwMode="auto">
          <a:xfrm>
            <a:off x="3313909" y="3101711"/>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8</a:t>
            </a:r>
          </a:p>
        </p:txBody>
      </p:sp>
      <p:sp>
        <p:nvSpPr>
          <p:cNvPr id="25" name="Rectangle 7">
            <a:extLst>
              <a:ext uri="{FF2B5EF4-FFF2-40B4-BE49-F238E27FC236}">
                <a16:creationId xmlns:a16="http://schemas.microsoft.com/office/drawing/2014/main" id="{4A8D2FD8-AAAE-8941-98D1-3B5D3C53449B}"/>
              </a:ext>
            </a:extLst>
          </p:cNvPr>
          <p:cNvSpPr>
            <a:spLocks noChangeArrowheads="1"/>
          </p:cNvSpPr>
          <p:nvPr/>
        </p:nvSpPr>
        <p:spPr bwMode="auto">
          <a:xfrm>
            <a:off x="4075909" y="3101711"/>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12</a:t>
            </a:r>
          </a:p>
        </p:txBody>
      </p:sp>
      <p:sp>
        <p:nvSpPr>
          <p:cNvPr id="26" name="Rectangle 7">
            <a:extLst>
              <a:ext uri="{FF2B5EF4-FFF2-40B4-BE49-F238E27FC236}">
                <a16:creationId xmlns:a16="http://schemas.microsoft.com/office/drawing/2014/main" id="{8CFEC7EC-3381-6B42-B374-924BB123DD9D}"/>
              </a:ext>
            </a:extLst>
          </p:cNvPr>
          <p:cNvSpPr>
            <a:spLocks noChangeArrowheads="1"/>
          </p:cNvSpPr>
          <p:nvPr/>
        </p:nvSpPr>
        <p:spPr bwMode="auto">
          <a:xfrm>
            <a:off x="2551909" y="3101711"/>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3</a:t>
            </a:r>
          </a:p>
        </p:txBody>
      </p:sp>
      <p:cxnSp>
        <p:nvCxnSpPr>
          <p:cNvPr id="27" name="AutoShape 13">
            <a:extLst>
              <a:ext uri="{FF2B5EF4-FFF2-40B4-BE49-F238E27FC236}">
                <a16:creationId xmlns:a16="http://schemas.microsoft.com/office/drawing/2014/main" id="{D84C5290-A15F-FD48-A9DF-48DCD9312DA2}"/>
              </a:ext>
            </a:extLst>
          </p:cNvPr>
          <p:cNvCxnSpPr>
            <a:cxnSpLocks noChangeShapeType="1"/>
          </p:cNvCxnSpPr>
          <p:nvPr/>
        </p:nvCxnSpPr>
        <p:spPr bwMode="auto">
          <a:xfrm>
            <a:off x="3505994" y="2434867"/>
            <a:ext cx="1" cy="604837"/>
          </a:xfrm>
          <a:prstGeom prst="straightConnector1">
            <a:avLst/>
          </a:prstGeom>
          <a:noFill/>
          <a:ln w="12700">
            <a:solidFill>
              <a:schemeClr val="tx1"/>
            </a:solidFill>
            <a:round/>
            <a:headEnd/>
            <a:tailEnd type="triangle" w="med" len="med"/>
          </a:ln>
        </p:spPr>
      </p:cxnSp>
      <p:sp>
        <p:nvSpPr>
          <p:cNvPr id="2" name="Rectangle 1">
            <a:extLst>
              <a:ext uri="{FF2B5EF4-FFF2-40B4-BE49-F238E27FC236}">
                <a16:creationId xmlns:a16="http://schemas.microsoft.com/office/drawing/2014/main" id="{017492CB-DE08-9D44-903D-AFBF313FB495}"/>
              </a:ext>
            </a:extLst>
          </p:cNvPr>
          <p:cNvSpPr/>
          <p:nvPr/>
        </p:nvSpPr>
        <p:spPr>
          <a:xfrm>
            <a:off x="2932986" y="2076992"/>
            <a:ext cx="287258" cy="307777"/>
          </a:xfrm>
          <a:prstGeom prst="rect">
            <a:avLst/>
          </a:prstGeom>
        </p:spPr>
        <p:txBody>
          <a:bodyPr wrap="none">
            <a:spAutoFit/>
          </a:bodyPr>
          <a:lstStyle/>
          <a:p>
            <a:pPr algn="ctr"/>
            <a:r>
              <a:rPr lang="en-US" dirty="0">
                <a:latin typeface="Open Sans" panose="020B0604020202020204" charset="0"/>
                <a:ea typeface="Open Sans" panose="020B0604020202020204" charset="0"/>
                <a:cs typeface="Open Sans" panose="020B0604020202020204" charset="0"/>
              </a:rPr>
              <a:t>3</a:t>
            </a:r>
          </a:p>
        </p:txBody>
      </p:sp>
      <p:sp>
        <p:nvSpPr>
          <p:cNvPr id="28" name="Rectangle 27">
            <a:extLst>
              <a:ext uri="{FF2B5EF4-FFF2-40B4-BE49-F238E27FC236}">
                <a16:creationId xmlns:a16="http://schemas.microsoft.com/office/drawing/2014/main" id="{8F79DF5E-42C8-D943-9296-920EFA174DA8}"/>
              </a:ext>
            </a:extLst>
          </p:cNvPr>
          <p:cNvSpPr/>
          <p:nvPr/>
        </p:nvSpPr>
        <p:spPr>
          <a:xfrm>
            <a:off x="5314236" y="1137177"/>
            <a:ext cx="287258" cy="307777"/>
          </a:xfrm>
          <a:prstGeom prst="rect">
            <a:avLst/>
          </a:prstGeom>
        </p:spPr>
        <p:txBody>
          <a:bodyPr wrap="none">
            <a:spAutoFit/>
          </a:bodyPr>
          <a:lstStyle/>
          <a:p>
            <a:pPr algn="ctr"/>
            <a:r>
              <a:rPr lang="en-US" dirty="0">
                <a:latin typeface="Open Sans" panose="020B0604020202020204" charset="0"/>
                <a:ea typeface="Open Sans" panose="020B0604020202020204" charset="0"/>
                <a:cs typeface="Open Sans" panose="020B0604020202020204" charset="0"/>
              </a:rPr>
              <a:t>3</a:t>
            </a:r>
          </a:p>
        </p:txBody>
      </p:sp>
      <p:cxnSp>
        <p:nvCxnSpPr>
          <p:cNvPr id="30" name="AutoShape 17">
            <a:extLst>
              <a:ext uri="{FF2B5EF4-FFF2-40B4-BE49-F238E27FC236}">
                <a16:creationId xmlns:a16="http://schemas.microsoft.com/office/drawing/2014/main" id="{FD64EC14-5D6B-E542-9094-49F4B12E8EAB}"/>
              </a:ext>
            </a:extLst>
          </p:cNvPr>
          <p:cNvCxnSpPr>
            <a:cxnSpLocks noChangeShapeType="1"/>
          </p:cNvCxnSpPr>
          <p:nvPr/>
        </p:nvCxnSpPr>
        <p:spPr bwMode="auto">
          <a:xfrm>
            <a:off x="5791987" y="2446021"/>
            <a:ext cx="761999" cy="616743"/>
          </a:xfrm>
          <a:prstGeom prst="straightConnector1">
            <a:avLst/>
          </a:prstGeom>
          <a:noFill/>
          <a:ln w="12700">
            <a:solidFill>
              <a:schemeClr val="tx1"/>
            </a:solidFill>
            <a:round/>
            <a:headEnd/>
            <a:tailEnd type="triangle" w="med" len="med"/>
          </a:ln>
        </p:spPr>
      </p:cxnSp>
      <p:cxnSp>
        <p:nvCxnSpPr>
          <p:cNvPr id="31" name="AutoShape 9">
            <a:extLst>
              <a:ext uri="{FF2B5EF4-FFF2-40B4-BE49-F238E27FC236}">
                <a16:creationId xmlns:a16="http://schemas.microsoft.com/office/drawing/2014/main" id="{58063A8E-CAC7-444E-A6B4-B8F666F47522}"/>
              </a:ext>
            </a:extLst>
          </p:cNvPr>
          <p:cNvCxnSpPr>
            <a:cxnSpLocks noChangeShapeType="1"/>
          </p:cNvCxnSpPr>
          <p:nvPr/>
        </p:nvCxnSpPr>
        <p:spPr bwMode="auto">
          <a:xfrm flipH="1">
            <a:off x="5029989" y="2446021"/>
            <a:ext cx="761998" cy="616746"/>
          </a:xfrm>
          <a:prstGeom prst="straightConnector1">
            <a:avLst/>
          </a:prstGeom>
          <a:noFill/>
          <a:ln w="12700">
            <a:solidFill>
              <a:schemeClr val="tx1"/>
            </a:solidFill>
            <a:round/>
            <a:headEnd/>
            <a:tailEnd type="triangle" w="med" len="med"/>
          </a:ln>
        </p:spPr>
      </p:cxnSp>
      <p:sp>
        <p:nvSpPr>
          <p:cNvPr id="32" name="Rectangle 7">
            <a:extLst>
              <a:ext uri="{FF2B5EF4-FFF2-40B4-BE49-F238E27FC236}">
                <a16:creationId xmlns:a16="http://schemas.microsoft.com/office/drawing/2014/main" id="{3F2AFCAB-E24A-C24D-81CC-632B8C607D60}"/>
              </a:ext>
            </a:extLst>
          </p:cNvPr>
          <p:cNvSpPr>
            <a:spLocks noChangeArrowheads="1"/>
          </p:cNvSpPr>
          <p:nvPr/>
        </p:nvSpPr>
        <p:spPr bwMode="auto">
          <a:xfrm>
            <a:off x="5599902" y="3112865"/>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4</a:t>
            </a:r>
          </a:p>
        </p:txBody>
      </p:sp>
      <p:sp>
        <p:nvSpPr>
          <p:cNvPr id="33" name="Rectangle 7">
            <a:extLst>
              <a:ext uri="{FF2B5EF4-FFF2-40B4-BE49-F238E27FC236}">
                <a16:creationId xmlns:a16="http://schemas.microsoft.com/office/drawing/2014/main" id="{3F5A2AC6-92B6-9646-9701-0CB78E2A0664}"/>
              </a:ext>
            </a:extLst>
          </p:cNvPr>
          <p:cNvSpPr>
            <a:spLocks noChangeArrowheads="1"/>
          </p:cNvSpPr>
          <p:nvPr/>
        </p:nvSpPr>
        <p:spPr bwMode="auto">
          <a:xfrm>
            <a:off x="6361902" y="3112865"/>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6</a:t>
            </a:r>
          </a:p>
        </p:txBody>
      </p:sp>
      <p:sp>
        <p:nvSpPr>
          <p:cNvPr id="35" name="Rectangle 7">
            <a:extLst>
              <a:ext uri="{FF2B5EF4-FFF2-40B4-BE49-F238E27FC236}">
                <a16:creationId xmlns:a16="http://schemas.microsoft.com/office/drawing/2014/main" id="{2240DC77-1B6F-DC42-BDB7-A9C274EAEB97}"/>
              </a:ext>
            </a:extLst>
          </p:cNvPr>
          <p:cNvSpPr>
            <a:spLocks noChangeArrowheads="1"/>
          </p:cNvSpPr>
          <p:nvPr/>
        </p:nvSpPr>
        <p:spPr bwMode="auto">
          <a:xfrm>
            <a:off x="4837902" y="3112865"/>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2</a:t>
            </a:r>
          </a:p>
        </p:txBody>
      </p:sp>
      <p:cxnSp>
        <p:nvCxnSpPr>
          <p:cNvPr id="36" name="AutoShape 13">
            <a:extLst>
              <a:ext uri="{FF2B5EF4-FFF2-40B4-BE49-F238E27FC236}">
                <a16:creationId xmlns:a16="http://schemas.microsoft.com/office/drawing/2014/main" id="{079C1C4B-0596-2F4E-A2D9-68BC53160ABF}"/>
              </a:ext>
            </a:extLst>
          </p:cNvPr>
          <p:cNvCxnSpPr>
            <a:cxnSpLocks noChangeShapeType="1"/>
          </p:cNvCxnSpPr>
          <p:nvPr/>
        </p:nvCxnSpPr>
        <p:spPr bwMode="auto">
          <a:xfrm>
            <a:off x="5791987" y="2446021"/>
            <a:ext cx="1" cy="604837"/>
          </a:xfrm>
          <a:prstGeom prst="straightConnector1">
            <a:avLst/>
          </a:prstGeom>
          <a:noFill/>
          <a:ln w="12700">
            <a:solidFill>
              <a:schemeClr val="tx1"/>
            </a:solidFill>
            <a:round/>
            <a:headEnd/>
            <a:tailEnd type="triangle" w="med" len="med"/>
          </a:ln>
        </p:spPr>
      </p:cxnSp>
      <p:sp>
        <p:nvSpPr>
          <p:cNvPr id="3" name="Rectangle 2">
            <a:extLst>
              <a:ext uri="{FF2B5EF4-FFF2-40B4-BE49-F238E27FC236}">
                <a16:creationId xmlns:a16="http://schemas.microsoft.com/office/drawing/2014/main" id="{899ACAE2-F929-7448-A38F-14468F5203FF}"/>
              </a:ext>
            </a:extLst>
          </p:cNvPr>
          <p:cNvSpPr/>
          <p:nvPr/>
        </p:nvSpPr>
        <p:spPr>
          <a:xfrm>
            <a:off x="5312644" y="2076992"/>
            <a:ext cx="287258" cy="307777"/>
          </a:xfrm>
          <a:prstGeom prst="rect">
            <a:avLst/>
          </a:prstGeom>
        </p:spPr>
        <p:txBody>
          <a:bodyPr wrap="none">
            <a:spAutoFit/>
          </a:bodyPr>
          <a:lstStyle/>
          <a:p>
            <a:r>
              <a:rPr lang="en-US" dirty="0">
                <a:latin typeface="Open Sans" panose="020B0604020202020204" charset="0"/>
                <a:ea typeface="Open Sans" panose="020B0604020202020204" charset="0"/>
                <a:cs typeface="Open Sans" panose="020B0604020202020204" charset="0"/>
              </a:rPr>
              <a:t>2</a:t>
            </a:r>
            <a:endParaRPr lang="en-US" dirty="0"/>
          </a:p>
        </p:txBody>
      </p:sp>
      <p:sp>
        <p:nvSpPr>
          <p:cNvPr id="37" name="Rectangle 36">
            <a:extLst>
              <a:ext uri="{FF2B5EF4-FFF2-40B4-BE49-F238E27FC236}">
                <a16:creationId xmlns:a16="http://schemas.microsoft.com/office/drawing/2014/main" id="{3A266C21-D99F-F746-9732-4CF8409C765D}"/>
              </a:ext>
            </a:extLst>
          </p:cNvPr>
          <p:cNvSpPr/>
          <p:nvPr/>
        </p:nvSpPr>
        <p:spPr>
          <a:xfrm>
            <a:off x="7433193" y="2121168"/>
            <a:ext cx="399468" cy="307777"/>
          </a:xfrm>
          <a:prstGeom prst="rect">
            <a:avLst/>
          </a:prstGeom>
        </p:spPr>
        <p:txBody>
          <a:bodyPr wrap="none">
            <a:spAutoFit/>
          </a:bodyPr>
          <a:lstStyle/>
          <a:p>
            <a:r>
              <a:rPr lang="en-US" dirty="0">
                <a:latin typeface="Roboto Mono" panose="020B0604020202020204" charset="0"/>
                <a:ea typeface="Roboto Mono" panose="020B0604020202020204" charset="0"/>
                <a:cs typeface="Times New Roman" pitchFamily="18" charset="0"/>
              </a:rPr>
              <a:t>14</a:t>
            </a:r>
            <a:endParaRPr lang="en-US" dirty="0"/>
          </a:p>
        </p:txBody>
      </p:sp>
      <p:cxnSp>
        <p:nvCxnSpPr>
          <p:cNvPr id="38" name="AutoShape 17">
            <a:extLst>
              <a:ext uri="{FF2B5EF4-FFF2-40B4-BE49-F238E27FC236}">
                <a16:creationId xmlns:a16="http://schemas.microsoft.com/office/drawing/2014/main" id="{2450A8C0-4E8A-664B-A615-C2A7BC2430BC}"/>
              </a:ext>
            </a:extLst>
          </p:cNvPr>
          <p:cNvCxnSpPr>
            <a:cxnSpLocks noChangeShapeType="1"/>
          </p:cNvCxnSpPr>
          <p:nvPr/>
        </p:nvCxnSpPr>
        <p:spPr bwMode="auto">
          <a:xfrm>
            <a:off x="8081689" y="2475756"/>
            <a:ext cx="761999" cy="616743"/>
          </a:xfrm>
          <a:prstGeom prst="straightConnector1">
            <a:avLst/>
          </a:prstGeom>
          <a:noFill/>
          <a:ln w="12700">
            <a:solidFill>
              <a:schemeClr val="tx1"/>
            </a:solidFill>
            <a:round/>
            <a:headEnd/>
            <a:tailEnd type="triangle" w="med" len="med"/>
          </a:ln>
        </p:spPr>
      </p:cxnSp>
      <p:cxnSp>
        <p:nvCxnSpPr>
          <p:cNvPr id="39" name="AutoShape 9">
            <a:extLst>
              <a:ext uri="{FF2B5EF4-FFF2-40B4-BE49-F238E27FC236}">
                <a16:creationId xmlns:a16="http://schemas.microsoft.com/office/drawing/2014/main" id="{905AE7B6-A717-654D-B62B-49B9559B3330}"/>
              </a:ext>
            </a:extLst>
          </p:cNvPr>
          <p:cNvCxnSpPr>
            <a:cxnSpLocks noChangeShapeType="1"/>
          </p:cNvCxnSpPr>
          <p:nvPr/>
        </p:nvCxnSpPr>
        <p:spPr bwMode="auto">
          <a:xfrm flipH="1">
            <a:off x="7319691" y="2475756"/>
            <a:ext cx="761998" cy="616746"/>
          </a:xfrm>
          <a:prstGeom prst="straightConnector1">
            <a:avLst/>
          </a:prstGeom>
          <a:noFill/>
          <a:ln w="12700">
            <a:solidFill>
              <a:schemeClr val="tx1"/>
            </a:solidFill>
            <a:round/>
            <a:headEnd/>
            <a:tailEnd type="triangle" w="med" len="med"/>
          </a:ln>
        </p:spPr>
      </p:cxnSp>
      <p:sp>
        <p:nvSpPr>
          <p:cNvPr id="40" name="Rectangle 7">
            <a:extLst>
              <a:ext uri="{FF2B5EF4-FFF2-40B4-BE49-F238E27FC236}">
                <a16:creationId xmlns:a16="http://schemas.microsoft.com/office/drawing/2014/main" id="{4A8DAB8A-F79E-9B45-A20A-C5BAA1874713}"/>
              </a:ext>
            </a:extLst>
          </p:cNvPr>
          <p:cNvSpPr>
            <a:spLocks noChangeArrowheads="1"/>
          </p:cNvSpPr>
          <p:nvPr/>
        </p:nvSpPr>
        <p:spPr bwMode="auto">
          <a:xfrm>
            <a:off x="7889604" y="3142600"/>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5</a:t>
            </a:r>
          </a:p>
        </p:txBody>
      </p:sp>
      <p:sp>
        <p:nvSpPr>
          <p:cNvPr id="41" name="Rectangle 7">
            <a:extLst>
              <a:ext uri="{FF2B5EF4-FFF2-40B4-BE49-F238E27FC236}">
                <a16:creationId xmlns:a16="http://schemas.microsoft.com/office/drawing/2014/main" id="{957AEE23-5ACE-144C-9E01-37A40CE64215}"/>
              </a:ext>
            </a:extLst>
          </p:cNvPr>
          <p:cNvSpPr>
            <a:spLocks noChangeArrowheads="1"/>
          </p:cNvSpPr>
          <p:nvPr/>
        </p:nvSpPr>
        <p:spPr bwMode="auto">
          <a:xfrm>
            <a:off x="8651604" y="3142600"/>
            <a:ext cx="384174" cy="330902"/>
          </a:xfrm>
          <a:prstGeom prst="rect">
            <a:avLst/>
          </a:prstGeom>
          <a:solidFill>
            <a:srgbClr val="BD92DE"/>
          </a:solidFill>
          <a:ln w="9525">
            <a:solidFill>
              <a:schemeClr val="tx1"/>
            </a:solidFill>
            <a:miter lim="800000"/>
            <a:headEnd/>
            <a:tailEnd/>
          </a:ln>
        </p:spPr>
        <p:txBody>
          <a:bodyPr wrap="none" anchor="ctr"/>
          <a:lstStyle/>
          <a:p>
            <a:pPr algn="ctr"/>
            <a:endParaRPr lang="en-US" sz="1800" dirty="0">
              <a:latin typeface="Open Sans" panose="020B0604020202020204" charset="0"/>
              <a:ea typeface="Open Sans" panose="020B0604020202020204" charset="0"/>
              <a:cs typeface="Open Sans" panose="020B0604020202020204" charset="0"/>
            </a:endParaRPr>
          </a:p>
        </p:txBody>
      </p:sp>
      <p:sp>
        <p:nvSpPr>
          <p:cNvPr id="42" name="Rectangle 7">
            <a:extLst>
              <a:ext uri="{FF2B5EF4-FFF2-40B4-BE49-F238E27FC236}">
                <a16:creationId xmlns:a16="http://schemas.microsoft.com/office/drawing/2014/main" id="{FA86C5F5-3658-E340-942D-E30A325A2BB5}"/>
              </a:ext>
            </a:extLst>
          </p:cNvPr>
          <p:cNvSpPr>
            <a:spLocks noChangeArrowheads="1"/>
          </p:cNvSpPr>
          <p:nvPr/>
        </p:nvSpPr>
        <p:spPr bwMode="auto">
          <a:xfrm>
            <a:off x="7127604" y="3142600"/>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14</a:t>
            </a:r>
          </a:p>
        </p:txBody>
      </p:sp>
      <p:cxnSp>
        <p:nvCxnSpPr>
          <p:cNvPr id="43" name="AutoShape 13">
            <a:extLst>
              <a:ext uri="{FF2B5EF4-FFF2-40B4-BE49-F238E27FC236}">
                <a16:creationId xmlns:a16="http://schemas.microsoft.com/office/drawing/2014/main" id="{6EDA6EAC-2B86-B143-9467-5CA8AFA7AA33}"/>
              </a:ext>
            </a:extLst>
          </p:cNvPr>
          <p:cNvCxnSpPr>
            <a:cxnSpLocks noChangeShapeType="1"/>
          </p:cNvCxnSpPr>
          <p:nvPr/>
        </p:nvCxnSpPr>
        <p:spPr bwMode="auto">
          <a:xfrm>
            <a:off x="8081689" y="2475756"/>
            <a:ext cx="1" cy="604837"/>
          </a:xfrm>
          <a:prstGeom prst="straightConnector1">
            <a:avLst/>
          </a:prstGeom>
          <a:noFill/>
          <a:ln w="12700">
            <a:solidFill>
              <a:schemeClr val="tx1"/>
            </a:solidFill>
            <a:round/>
            <a:headEnd/>
            <a:tailEnd type="triangle" w="med" len="med"/>
          </a:ln>
        </p:spPr>
      </p:cxnSp>
    </p:spTree>
    <p:extLst>
      <p:ext uri="{BB962C8B-B14F-4D97-AF65-F5344CB8AC3E}">
        <p14:creationId xmlns:p14="http://schemas.microsoft.com/office/powerpoint/2010/main" val="130497236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116" name="Content Placeholder 2">
            <a:extLst>
              <a:ext uri="{FF2B5EF4-FFF2-40B4-BE49-F238E27FC236}">
                <a16:creationId xmlns:a16="http://schemas.microsoft.com/office/drawing/2014/main" id="{1A0EBC81-D24D-B942-AB58-A4FD3979981F}"/>
              </a:ext>
            </a:extLst>
          </p:cNvPr>
          <p:cNvSpPr txBox="1">
            <a:spLocks/>
          </p:cNvSpPr>
          <p:nvPr/>
        </p:nvSpPr>
        <p:spPr bwMode="auto">
          <a:xfrm>
            <a:off x="226219" y="3653883"/>
            <a:ext cx="5262559" cy="2247425"/>
          </a:xfrm>
          <a:prstGeom prst="rect">
            <a:avLst/>
          </a:prstGeom>
          <a:noFill/>
          <a:ln w="9525">
            <a:noFill/>
            <a:miter lim="800000"/>
            <a:headEnd/>
            <a:tailEnd/>
          </a:ln>
        </p:spPr>
        <p:txBody>
          <a:bodyPr vert="horz" wrap="square" lIns="68577" tIns="34289" rIns="68577" bIns="34289" numCol="1" anchor="t" anchorCtr="0" compatLnSpc="1">
            <a:prstTxWarp prst="textNoShape">
              <a:avLst/>
            </a:prstTxWarp>
          </a:bodyPr>
          <a:lstStyle/>
          <a:p>
            <a:pPr marL="257162" indent="-257162" defTabSz="685800" eaLnBrk="1" hangingPunct="1">
              <a:lnSpc>
                <a:spcPct val="80000"/>
              </a:lnSpc>
              <a:spcBef>
                <a:spcPts val="900"/>
              </a:spcBef>
              <a:buClr>
                <a:schemeClr val="accent2"/>
              </a:buClr>
              <a:defRPr/>
            </a:pPr>
            <a:endParaRPr lang="en-US" sz="825" kern="0" dirty="0">
              <a:solidFill>
                <a:srgbClr val="00B0F0"/>
              </a:solidFill>
              <a:latin typeface="Roboto Mono" panose="020B0604020202020204" charset="0"/>
              <a:ea typeface="Roboto Mono" panose="020B0604020202020204" charset="0"/>
              <a:cs typeface="+mn-cs"/>
            </a:endParaRPr>
          </a:p>
          <a:p>
            <a:pPr marL="257162" indent="-257162" defTabSz="685800" eaLnBrk="1" hangingPunct="1">
              <a:lnSpc>
                <a:spcPct val="80000"/>
              </a:lnSpc>
              <a:spcBef>
                <a:spcPts val="900"/>
              </a:spcBef>
              <a:buClr>
                <a:schemeClr val="accent2"/>
              </a:buClr>
              <a:defRPr/>
            </a:pPr>
            <a:r>
              <a:rPr lang="en-US" sz="1800" kern="0" dirty="0">
                <a:solidFill>
                  <a:srgbClr val="0070C0"/>
                </a:solidFill>
                <a:latin typeface="Roboto Mono" panose="020B0604020202020204" charset="0"/>
                <a:ea typeface="Roboto Mono" panose="020B0604020202020204" charset="0"/>
                <a:cs typeface="+mn-cs"/>
              </a:rPr>
              <a:t>def max-value(state):</a:t>
            </a:r>
          </a:p>
          <a:p>
            <a:pPr marL="557185" lvl="1" indent="-214303" defTabSz="685800" eaLnBrk="1" hangingPunct="1">
              <a:lnSpc>
                <a:spcPct val="80000"/>
              </a:lnSpc>
              <a:spcBef>
                <a:spcPct val="20000"/>
              </a:spcBef>
              <a:buClr>
                <a:schemeClr val="tx1"/>
              </a:buClr>
              <a:defRPr/>
            </a:pPr>
            <a:r>
              <a:rPr lang="en-US" sz="1800" dirty="0">
                <a:latin typeface="Roboto Mono" panose="020B0604020202020204" charset="0"/>
                <a:ea typeface="Roboto Mono" panose="020B0604020202020204" charset="0"/>
              </a:rPr>
              <a:t>i</a:t>
            </a:r>
            <a:r>
              <a:rPr lang="en-US" sz="1800" kern="0" dirty="0">
                <a:latin typeface="Roboto Mono" panose="020B0604020202020204" charset="0"/>
                <a:ea typeface="Roboto Mono" panose="020B0604020202020204" charset="0"/>
              </a:rPr>
              <a:t>f the state is a terminal state:</a:t>
            </a:r>
          </a:p>
          <a:p>
            <a:pPr marL="557185" lvl="1" indent="-214303" defTabSz="685800" eaLnBrk="1" hangingPunct="1">
              <a:lnSpc>
                <a:spcPct val="80000"/>
              </a:lnSpc>
              <a:spcBef>
                <a:spcPct val="20000"/>
              </a:spcBef>
              <a:buClr>
                <a:schemeClr val="tx1"/>
              </a:buClr>
              <a:defRPr/>
            </a:pPr>
            <a:r>
              <a:rPr lang="en-US" sz="1800" dirty="0">
                <a:latin typeface="Roboto Mono" panose="020B0604020202020204" charset="0"/>
                <a:ea typeface="Roboto Mono" panose="020B0604020202020204" charset="0"/>
              </a:rPr>
              <a:t>		 return the state’s utility</a:t>
            </a:r>
            <a:endParaRPr lang="en-US" sz="1800" kern="0" dirty="0">
              <a:latin typeface="Roboto Mono" panose="020B0604020202020204" charset="0"/>
              <a:ea typeface="Roboto Mono" panose="020B0604020202020204" charset="0"/>
            </a:endParaRPr>
          </a:p>
          <a:p>
            <a:pPr marL="557185" lvl="1" indent="-214303" defTabSz="685800" eaLnBrk="1" hangingPunct="1">
              <a:lnSpc>
                <a:spcPct val="80000"/>
              </a:lnSpc>
              <a:spcBef>
                <a:spcPct val="20000"/>
              </a:spcBef>
              <a:buClr>
                <a:schemeClr val="tx1"/>
              </a:buClr>
              <a:defRPr/>
            </a:pPr>
            <a:r>
              <a:rPr lang="en-US" sz="1800" kern="0" dirty="0">
                <a:latin typeface="Roboto Mono" panose="020B0604020202020204" charset="0"/>
                <a:ea typeface="Roboto Mono" panose="020B0604020202020204" charset="0"/>
              </a:rPr>
              <a:t>initialize v = </a:t>
            </a:r>
            <a:r>
              <a:rPr lang="en-US" sz="1800" kern="0" dirty="0">
                <a:latin typeface="Roboto Mono" panose="020B0604020202020204" charset="0"/>
                <a:ea typeface="Roboto Mono" panose="020B0604020202020204" charset="0"/>
                <a:cs typeface="Times New Roman" pitchFamily="18" charset="0"/>
              </a:rPr>
              <a:t>-∞</a:t>
            </a:r>
          </a:p>
          <a:p>
            <a:pPr marL="557185" lvl="1" indent="-214303" defTabSz="685800" eaLnBrk="1" hangingPunct="1">
              <a:lnSpc>
                <a:spcPct val="80000"/>
              </a:lnSpc>
              <a:spcBef>
                <a:spcPct val="20000"/>
              </a:spcBef>
              <a:buClr>
                <a:schemeClr val="tx1"/>
              </a:buClr>
              <a:defRPr/>
            </a:pPr>
            <a:r>
              <a:rPr lang="en-US" sz="1800" kern="0" dirty="0">
                <a:latin typeface="Roboto Mono" panose="020B0604020202020204" charset="0"/>
                <a:ea typeface="Roboto Mono" panose="020B0604020202020204" charset="0"/>
              </a:rPr>
              <a:t>for each successor of state:</a:t>
            </a:r>
          </a:p>
          <a:p>
            <a:pPr marL="857207" lvl="2" indent="-171442" defTabSz="685800" eaLnBrk="1" hangingPunct="1">
              <a:lnSpc>
                <a:spcPct val="80000"/>
              </a:lnSpc>
              <a:spcBef>
                <a:spcPct val="20000"/>
              </a:spcBef>
              <a:buClr>
                <a:schemeClr val="accent2"/>
              </a:buClr>
              <a:defRPr/>
            </a:pPr>
            <a:r>
              <a:rPr lang="en-US" sz="1800" kern="0" dirty="0">
                <a:latin typeface="Roboto Mono" panose="020B0604020202020204" charset="0"/>
                <a:ea typeface="Roboto Mono" panose="020B0604020202020204" charset="0"/>
              </a:rPr>
              <a:t>v = max(v, </a:t>
            </a:r>
            <a:r>
              <a:rPr lang="en-US" sz="1800" kern="0" dirty="0">
                <a:solidFill>
                  <a:srgbClr val="C00000"/>
                </a:solidFill>
                <a:latin typeface="Roboto Mono" panose="020B0604020202020204" charset="0"/>
                <a:ea typeface="Roboto Mono" panose="020B0604020202020204" charset="0"/>
              </a:rPr>
              <a:t>min-value(successor)</a:t>
            </a:r>
            <a:r>
              <a:rPr lang="en-US" sz="1800" kern="0" dirty="0">
                <a:latin typeface="Roboto Mono" panose="020B0604020202020204" charset="0"/>
                <a:ea typeface="Roboto Mono" panose="020B0604020202020204" charset="0"/>
              </a:rPr>
              <a:t>)</a:t>
            </a:r>
          </a:p>
          <a:p>
            <a:pPr marL="557185" lvl="1" indent="-214303" defTabSz="685800" eaLnBrk="1" hangingPunct="1">
              <a:lnSpc>
                <a:spcPct val="80000"/>
              </a:lnSpc>
              <a:spcBef>
                <a:spcPct val="20000"/>
              </a:spcBef>
              <a:buClr>
                <a:schemeClr val="tx1"/>
              </a:buClr>
              <a:defRPr/>
            </a:pPr>
            <a:r>
              <a:rPr lang="en-US" sz="1800" kern="0" dirty="0">
                <a:latin typeface="Roboto Mono" panose="020B0604020202020204" charset="0"/>
                <a:ea typeface="Roboto Mono" panose="020B0604020202020204" charset="0"/>
              </a:rPr>
              <a:t>return v</a:t>
            </a:r>
          </a:p>
        </p:txBody>
      </p:sp>
      <p:sp>
        <p:nvSpPr>
          <p:cNvPr id="63" name="Google Shape;63;p2"/>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dirty="0">
                <a:sym typeface="Symbol" pitchFamily="18" charset="2"/>
              </a:rPr>
              <a:t>Minimax Example</a:t>
            </a:r>
            <a:endParaRPr sz="3400" b="1" dirty="0">
              <a:solidFill>
                <a:srgbClr val="370661"/>
              </a:solidFill>
              <a:latin typeface="Open Sans"/>
              <a:ea typeface="Open Sans"/>
              <a:cs typeface="Open Sans"/>
              <a:sym typeface="Open Sans"/>
            </a:endParaRPr>
          </a:p>
        </p:txBody>
      </p:sp>
      <p:sp>
        <p:nvSpPr>
          <p:cNvPr id="34" name="AutoShape 4">
            <a:extLst>
              <a:ext uri="{FF2B5EF4-FFF2-40B4-BE49-F238E27FC236}">
                <a16:creationId xmlns:a16="http://schemas.microsoft.com/office/drawing/2014/main" id="{E736D7FF-BD34-4A88-84A3-1D8F37182FDE}"/>
              </a:ext>
            </a:extLst>
          </p:cNvPr>
          <p:cNvSpPr>
            <a:spLocks noChangeArrowheads="1"/>
          </p:cNvSpPr>
          <p:nvPr/>
        </p:nvSpPr>
        <p:spPr bwMode="auto">
          <a:xfrm>
            <a:off x="5601494" y="1137177"/>
            <a:ext cx="381000" cy="359477"/>
          </a:xfrm>
          <a:prstGeom prst="triangle">
            <a:avLst>
              <a:gd name="adj" fmla="val 50000"/>
            </a:avLst>
          </a:prstGeom>
          <a:solidFill>
            <a:srgbClr val="CCECFF"/>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sp>
        <p:nvSpPr>
          <p:cNvPr id="72" name="Rounded Rectangle 58">
            <a:extLst>
              <a:ext uri="{FF2B5EF4-FFF2-40B4-BE49-F238E27FC236}">
                <a16:creationId xmlns:a16="http://schemas.microsoft.com/office/drawing/2014/main" id="{EF1F8FB1-77A7-470B-8369-70912ABFE2F7}"/>
              </a:ext>
            </a:extLst>
          </p:cNvPr>
          <p:cNvSpPr/>
          <p:nvPr/>
        </p:nvSpPr>
        <p:spPr>
          <a:xfrm>
            <a:off x="226219" y="3683366"/>
            <a:ext cx="5262559" cy="2187826"/>
          </a:xfrm>
          <a:prstGeom prst="roundRect">
            <a:avLst/>
          </a:prstGeom>
          <a:solidFill>
            <a:srgbClr val="0066CC">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74" name="Left-Right Arrow 62">
            <a:extLst>
              <a:ext uri="{FF2B5EF4-FFF2-40B4-BE49-F238E27FC236}">
                <a16:creationId xmlns:a16="http://schemas.microsoft.com/office/drawing/2014/main" id="{8162E336-5288-4360-8E22-242E50D27588}"/>
              </a:ext>
            </a:extLst>
          </p:cNvPr>
          <p:cNvSpPr/>
          <p:nvPr/>
        </p:nvSpPr>
        <p:spPr>
          <a:xfrm>
            <a:off x="5503070" y="4337488"/>
            <a:ext cx="742950" cy="514350"/>
          </a:xfrm>
          <a:prstGeom prst="leftRightArrow">
            <a:avLst/>
          </a:prstGeom>
          <a:solidFill>
            <a:srgbClr val="BD92D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75" name="Picture 74" descr="TP_tmp.png">
            <a:extLst>
              <a:ext uri="{FF2B5EF4-FFF2-40B4-BE49-F238E27FC236}">
                <a16:creationId xmlns:a16="http://schemas.microsoft.com/office/drawing/2014/main" id="{38160B1A-2555-4CA1-A742-52F596673E60}"/>
              </a:ext>
            </a:extLst>
          </p:cNvPr>
          <p:cNvPicPr>
            <a:picLocks noChangeAspect="1"/>
          </p:cNvPicPr>
          <p:nvPr>
            <p:custDataLst>
              <p:tags r:id="rId1"/>
            </p:custDataLst>
          </p:nvPr>
        </p:nvPicPr>
        <p:blipFill>
          <a:blip r:embed="rId5" cstate="print"/>
          <a:stretch>
            <a:fillRect/>
          </a:stretch>
        </p:blipFill>
        <p:spPr bwMode="auto">
          <a:xfrm>
            <a:off x="1315244" y="5924915"/>
            <a:ext cx="3143249" cy="491900"/>
          </a:xfrm>
          <a:prstGeom prst="rect">
            <a:avLst/>
          </a:prstGeom>
          <a:noFill/>
          <a:ln/>
          <a:effectLst/>
        </p:spPr>
      </p:pic>
      <p:pic>
        <p:nvPicPr>
          <p:cNvPr id="76" name="Picture 75" descr="TP_tmp.png">
            <a:extLst>
              <a:ext uri="{FF2B5EF4-FFF2-40B4-BE49-F238E27FC236}">
                <a16:creationId xmlns:a16="http://schemas.microsoft.com/office/drawing/2014/main" id="{A30B546D-18AD-4561-86FC-06C44687E357}"/>
              </a:ext>
            </a:extLst>
          </p:cNvPr>
          <p:cNvPicPr>
            <a:picLocks noChangeAspect="1"/>
          </p:cNvPicPr>
          <p:nvPr>
            <p:custDataLst>
              <p:tags r:id="rId2"/>
            </p:custDataLst>
          </p:nvPr>
        </p:nvPicPr>
        <p:blipFill>
          <a:blip r:embed="rId6" cstate="print"/>
          <a:stretch>
            <a:fillRect/>
          </a:stretch>
        </p:blipFill>
        <p:spPr bwMode="auto">
          <a:xfrm>
            <a:off x="7458867" y="5924915"/>
            <a:ext cx="3143251" cy="491900"/>
          </a:xfrm>
          <a:prstGeom prst="rect">
            <a:avLst/>
          </a:prstGeom>
          <a:noFill/>
          <a:ln/>
          <a:effectLst/>
        </p:spPr>
      </p:pic>
      <p:sp>
        <p:nvSpPr>
          <p:cNvPr id="18" name="TextBox 17">
            <a:extLst>
              <a:ext uri="{FF2B5EF4-FFF2-40B4-BE49-F238E27FC236}">
                <a16:creationId xmlns:a16="http://schemas.microsoft.com/office/drawing/2014/main" id="{97FA6B95-38DB-164F-A3BB-D53340EB840C}"/>
              </a:ext>
            </a:extLst>
          </p:cNvPr>
          <p:cNvSpPr txBox="1"/>
          <p:nvPr/>
        </p:nvSpPr>
        <p:spPr>
          <a:xfrm>
            <a:off x="6162805" y="1590805"/>
            <a:ext cx="184731" cy="307777"/>
          </a:xfrm>
          <a:prstGeom prst="rect">
            <a:avLst/>
          </a:prstGeom>
          <a:noFill/>
        </p:spPr>
        <p:txBody>
          <a:bodyPr wrap="none" rtlCol="0">
            <a:spAutoFit/>
          </a:bodyPr>
          <a:lstStyle/>
          <a:p>
            <a:endParaRPr lang="en-US" dirty="0"/>
          </a:p>
        </p:txBody>
      </p:sp>
      <p:sp>
        <p:nvSpPr>
          <p:cNvPr id="117" name="Rounded Rectangle 59">
            <a:extLst>
              <a:ext uri="{FF2B5EF4-FFF2-40B4-BE49-F238E27FC236}">
                <a16:creationId xmlns:a16="http://schemas.microsoft.com/office/drawing/2014/main" id="{D1FC192F-F2B3-DB4F-AA60-EB20B2A00134}"/>
              </a:ext>
            </a:extLst>
          </p:cNvPr>
          <p:cNvSpPr/>
          <p:nvPr/>
        </p:nvSpPr>
        <p:spPr>
          <a:xfrm>
            <a:off x="6260312" y="3693618"/>
            <a:ext cx="5262561" cy="2169928"/>
          </a:xfrm>
          <a:prstGeom prst="roundRect">
            <a:avLst/>
          </a:prstGeom>
          <a:solidFill>
            <a:srgbClr val="F6D7D9"/>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18" name="Content Placeholder 2">
            <a:extLst>
              <a:ext uri="{FF2B5EF4-FFF2-40B4-BE49-F238E27FC236}">
                <a16:creationId xmlns:a16="http://schemas.microsoft.com/office/drawing/2014/main" id="{0E2FAB55-9DBB-204F-8914-720EA7BBC647}"/>
              </a:ext>
            </a:extLst>
          </p:cNvPr>
          <p:cNvSpPr txBox="1">
            <a:spLocks/>
          </p:cNvSpPr>
          <p:nvPr/>
        </p:nvSpPr>
        <p:spPr bwMode="auto">
          <a:xfrm>
            <a:off x="6317463" y="3896818"/>
            <a:ext cx="5205410" cy="1974374"/>
          </a:xfrm>
          <a:prstGeom prst="rect">
            <a:avLst/>
          </a:prstGeom>
          <a:noFill/>
          <a:ln w="9525">
            <a:noFill/>
            <a:miter lim="800000"/>
            <a:headEnd/>
            <a:tailEnd/>
          </a:ln>
        </p:spPr>
        <p:txBody>
          <a:bodyPr vert="horz" wrap="square" lIns="68577" tIns="34289" rIns="68577" bIns="34289" numCol="1" anchor="t" anchorCtr="0" compatLnSpc="1">
            <a:prstTxWarp prst="textNoShape">
              <a:avLst/>
            </a:prstTxWarp>
          </a:bodyPr>
          <a:lstStyle/>
          <a:p>
            <a:pPr marL="257162" indent="-257162" defTabSz="685800" eaLnBrk="1" hangingPunct="1">
              <a:lnSpc>
                <a:spcPct val="80000"/>
              </a:lnSpc>
              <a:spcBef>
                <a:spcPts val="900"/>
              </a:spcBef>
              <a:buClr>
                <a:schemeClr val="accent2"/>
              </a:buClr>
              <a:defRPr/>
            </a:pPr>
            <a:r>
              <a:rPr lang="en-US" sz="1800" kern="0" dirty="0">
                <a:solidFill>
                  <a:srgbClr val="C00000"/>
                </a:solidFill>
                <a:latin typeface="Roboto Mono" panose="020B0604020202020204" charset="0"/>
                <a:ea typeface="Roboto Mono" panose="020B0604020202020204" charset="0"/>
                <a:cs typeface="+mn-cs"/>
              </a:rPr>
              <a:t>def min-value(state):</a:t>
            </a:r>
          </a:p>
          <a:p>
            <a:pPr marL="557185" lvl="1" indent="-214303" defTabSz="685800" eaLnBrk="1" hangingPunct="1">
              <a:lnSpc>
                <a:spcPct val="80000"/>
              </a:lnSpc>
              <a:spcBef>
                <a:spcPct val="20000"/>
              </a:spcBef>
              <a:buClr>
                <a:schemeClr val="tx1"/>
              </a:buClr>
              <a:defRPr/>
            </a:pPr>
            <a:r>
              <a:rPr lang="en-US" sz="1800" dirty="0">
                <a:latin typeface="Roboto Mono" panose="020B0604020202020204" charset="0"/>
                <a:ea typeface="Roboto Mono" panose="020B0604020202020204" charset="0"/>
              </a:rPr>
              <a:t>i</a:t>
            </a:r>
            <a:r>
              <a:rPr lang="en-US" sz="1800" kern="0" dirty="0">
                <a:latin typeface="Roboto Mono" panose="020B0604020202020204" charset="0"/>
                <a:ea typeface="Roboto Mono" panose="020B0604020202020204" charset="0"/>
              </a:rPr>
              <a:t>f the state is a terminal state:</a:t>
            </a:r>
          </a:p>
          <a:p>
            <a:pPr marL="557185" lvl="1" indent="-214303" defTabSz="685800" eaLnBrk="1" hangingPunct="1">
              <a:lnSpc>
                <a:spcPct val="80000"/>
              </a:lnSpc>
              <a:spcBef>
                <a:spcPct val="20000"/>
              </a:spcBef>
              <a:buClr>
                <a:schemeClr val="tx1"/>
              </a:buClr>
              <a:defRPr/>
            </a:pPr>
            <a:r>
              <a:rPr lang="en-US" sz="1800" dirty="0">
                <a:latin typeface="Roboto Mono" panose="020B0604020202020204" charset="0"/>
                <a:ea typeface="Roboto Mono" panose="020B0604020202020204" charset="0"/>
              </a:rPr>
              <a:t>		 return the state’s utility</a:t>
            </a:r>
            <a:endParaRPr lang="en-US" sz="1800" kern="0" dirty="0">
              <a:latin typeface="Roboto Mono" panose="020B0604020202020204" charset="0"/>
              <a:ea typeface="Roboto Mono" panose="020B0604020202020204" charset="0"/>
            </a:endParaRPr>
          </a:p>
          <a:p>
            <a:pPr marL="557185" lvl="1" indent="-214303" defTabSz="685800" eaLnBrk="1" hangingPunct="1">
              <a:lnSpc>
                <a:spcPct val="80000"/>
              </a:lnSpc>
              <a:spcBef>
                <a:spcPct val="20000"/>
              </a:spcBef>
              <a:buClr>
                <a:schemeClr val="tx1"/>
              </a:buClr>
              <a:defRPr/>
            </a:pPr>
            <a:r>
              <a:rPr lang="en-US" sz="1800" kern="0" dirty="0">
                <a:latin typeface="Roboto Mono" panose="020B0604020202020204" charset="0"/>
                <a:ea typeface="Roboto Mono" panose="020B0604020202020204" charset="0"/>
              </a:rPr>
              <a:t>initialize v = </a:t>
            </a:r>
            <a:r>
              <a:rPr lang="en-US" sz="1800" kern="0" dirty="0">
                <a:latin typeface="Roboto Mono" panose="020B0604020202020204" charset="0"/>
                <a:ea typeface="Roboto Mono" panose="020B0604020202020204" charset="0"/>
                <a:cs typeface="Times New Roman" pitchFamily="18" charset="0"/>
              </a:rPr>
              <a:t>+∞</a:t>
            </a:r>
          </a:p>
          <a:p>
            <a:pPr marL="557185" lvl="1" indent="-214303" defTabSz="685800" eaLnBrk="1" hangingPunct="1">
              <a:lnSpc>
                <a:spcPct val="80000"/>
              </a:lnSpc>
              <a:spcBef>
                <a:spcPct val="20000"/>
              </a:spcBef>
              <a:buClr>
                <a:schemeClr val="tx1"/>
              </a:buClr>
              <a:defRPr/>
            </a:pPr>
            <a:r>
              <a:rPr lang="en-US" sz="1800" kern="0" dirty="0">
                <a:latin typeface="Roboto Mono" panose="020B0604020202020204" charset="0"/>
                <a:ea typeface="Roboto Mono" panose="020B0604020202020204" charset="0"/>
              </a:rPr>
              <a:t>for each successor of state:</a:t>
            </a:r>
          </a:p>
          <a:p>
            <a:pPr marL="857207" lvl="2" indent="-171442" defTabSz="685800" eaLnBrk="1" hangingPunct="1">
              <a:lnSpc>
                <a:spcPct val="80000"/>
              </a:lnSpc>
              <a:spcBef>
                <a:spcPct val="20000"/>
              </a:spcBef>
              <a:buClr>
                <a:schemeClr val="accent2"/>
              </a:buClr>
              <a:defRPr/>
            </a:pPr>
            <a:r>
              <a:rPr lang="en-US" sz="1800" b="1" kern="0" dirty="0">
                <a:latin typeface="Roboto Mono" panose="020B0604020202020204" charset="0"/>
                <a:ea typeface="Roboto Mono" panose="020B0604020202020204" charset="0"/>
              </a:rPr>
              <a:t>v = min(v, </a:t>
            </a:r>
            <a:r>
              <a:rPr lang="en-US" sz="1800" b="1" kern="0" dirty="0">
                <a:solidFill>
                  <a:srgbClr val="0070C0"/>
                </a:solidFill>
                <a:latin typeface="Roboto Mono" panose="020B0604020202020204" charset="0"/>
                <a:ea typeface="Roboto Mono" panose="020B0604020202020204" charset="0"/>
              </a:rPr>
              <a:t>max-value(successor)</a:t>
            </a:r>
            <a:r>
              <a:rPr lang="en-US" sz="1800" b="1" kern="0" dirty="0">
                <a:latin typeface="Roboto Mono" panose="020B0604020202020204" charset="0"/>
                <a:ea typeface="Roboto Mono" panose="020B0604020202020204" charset="0"/>
              </a:rPr>
              <a:t>)</a:t>
            </a:r>
          </a:p>
          <a:p>
            <a:pPr marL="557185" lvl="1" indent="-214303" defTabSz="685800" eaLnBrk="1" hangingPunct="1">
              <a:lnSpc>
                <a:spcPct val="80000"/>
              </a:lnSpc>
              <a:spcBef>
                <a:spcPct val="20000"/>
              </a:spcBef>
              <a:buClr>
                <a:schemeClr val="tx1"/>
              </a:buClr>
              <a:defRPr/>
            </a:pPr>
            <a:r>
              <a:rPr lang="en-US" sz="1800" kern="0" dirty="0">
                <a:latin typeface="Roboto Mono" panose="020B0604020202020204" charset="0"/>
                <a:ea typeface="Roboto Mono" panose="020B0604020202020204" charset="0"/>
              </a:rPr>
              <a:t>return v</a:t>
            </a:r>
          </a:p>
        </p:txBody>
      </p:sp>
      <p:sp>
        <p:nvSpPr>
          <p:cNvPr id="55" name="Rectangle 54">
            <a:extLst>
              <a:ext uri="{FF2B5EF4-FFF2-40B4-BE49-F238E27FC236}">
                <a16:creationId xmlns:a16="http://schemas.microsoft.com/office/drawing/2014/main" id="{57B21973-64B2-0742-8D01-54B4212A8EE6}"/>
              </a:ext>
            </a:extLst>
          </p:cNvPr>
          <p:cNvSpPr/>
          <p:nvPr/>
        </p:nvSpPr>
        <p:spPr>
          <a:xfrm>
            <a:off x="-353700" y="3653883"/>
            <a:ext cx="5856770" cy="2811394"/>
          </a:xfrm>
          <a:prstGeom prst="rect">
            <a:avLst/>
          </a:prstGeom>
          <a:solidFill>
            <a:schemeClr val="bg1">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AutoShape 6">
            <a:extLst>
              <a:ext uri="{FF2B5EF4-FFF2-40B4-BE49-F238E27FC236}">
                <a16:creationId xmlns:a16="http://schemas.microsoft.com/office/drawing/2014/main" id="{05349203-CB67-5C4A-B0EC-246ED83E1B0A}"/>
              </a:ext>
            </a:extLst>
          </p:cNvPr>
          <p:cNvSpPr>
            <a:spLocks noChangeArrowheads="1"/>
          </p:cNvSpPr>
          <p:nvPr/>
        </p:nvSpPr>
        <p:spPr bwMode="auto">
          <a:xfrm flipV="1">
            <a:off x="3315494" y="2103965"/>
            <a:ext cx="381000" cy="330902"/>
          </a:xfrm>
          <a:prstGeom prst="triangle">
            <a:avLst>
              <a:gd name="adj" fmla="val 50000"/>
            </a:avLst>
          </a:prstGeom>
          <a:solidFill>
            <a:srgbClr val="FF9A99"/>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cxnSp>
        <p:nvCxnSpPr>
          <p:cNvPr id="15" name="AutoShape 7">
            <a:extLst>
              <a:ext uri="{FF2B5EF4-FFF2-40B4-BE49-F238E27FC236}">
                <a16:creationId xmlns:a16="http://schemas.microsoft.com/office/drawing/2014/main" id="{C6C3AF7C-5779-ED49-8CCE-0B7DB7D74164}"/>
              </a:ext>
            </a:extLst>
          </p:cNvPr>
          <p:cNvCxnSpPr>
            <a:cxnSpLocks noChangeShapeType="1"/>
            <a:endCxn id="14" idx="3"/>
          </p:cNvCxnSpPr>
          <p:nvPr/>
        </p:nvCxnSpPr>
        <p:spPr bwMode="auto">
          <a:xfrm flipH="1">
            <a:off x="3505994" y="1496654"/>
            <a:ext cx="2286000" cy="607311"/>
          </a:xfrm>
          <a:prstGeom prst="straightConnector1">
            <a:avLst/>
          </a:prstGeom>
          <a:noFill/>
          <a:ln w="12700">
            <a:solidFill>
              <a:schemeClr val="tx1"/>
            </a:solidFill>
            <a:round/>
            <a:headEnd/>
            <a:tailEnd type="triangle" w="med" len="med"/>
          </a:ln>
        </p:spPr>
      </p:cxnSp>
      <p:sp>
        <p:nvSpPr>
          <p:cNvPr id="16" name="AutoShape 20">
            <a:extLst>
              <a:ext uri="{FF2B5EF4-FFF2-40B4-BE49-F238E27FC236}">
                <a16:creationId xmlns:a16="http://schemas.microsoft.com/office/drawing/2014/main" id="{6C65CC3C-F8B4-774F-9011-5FAFD965A4F2}"/>
              </a:ext>
            </a:extLst>
          </p:cNvPr>
          <p:cNvSpPr>
            <a:spLocks noChangeArrowheads="1"/>
          </p:cNvSpPr>
          <p:nvPr/>
        </p:nvSpPr>
        <p:spPr bwMode="auto">
          <a:xfrm flipV="1">
            <a:off x="5601494" y="2103965"/>
            <a:ext cx="381000" cy="318998"/>
          </a:xfrm>
          <a:prstGeom prst="triangle">
            <a:avLst>
              <a:gd name="adj" fmla="val 50000"/>
            </a:avLst>
          </a:prstGeom>
          <a:solidFill>
            <a:srgbClr val="FF9A99"/>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sp>
        <p:nvSpPr>
          <p:cNvPr id="17" name="AutoShape 26">
            <a:extLst>
              <a:ext uri="{FF2B5EF4-FFF2-40B4-BE49-F238E27FC236}">
                <a16:creationId xmlns:a16="http://schemas.microsoft.com/office/drawing/2014/main" id="{A457A0C3-CD44-6740-8065-68055CB3C4BB}"/>
              </a:ext>
            </a:extLst>
          </p:cNvPr>
          <p:cNvSpPr>
            <a:spLocks noChangeArrowheads="1"/>
          </p:cNvSpPr>
          <p:nvPr/>
        </p:nvSpPr>
        <p:spPr bwMode="auto">
          <a:xfrm flipV="1">
            <a:off x="7887493" y="2103965"/>
            <a:ext cx="381000" cy="330902"/>
          </a:xfrm>
          <a:prstGeom prst="triangle">
            <a:avLst>
              <a:gd name="adj" fmla="val 50000"/>
            </a:avLst>
          </a:prstGeom>
          <a:solidFill>
            <a:srgbClr val="FF9A99"/>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cxnSp>
        <p:nvCxnSpPr>
          <p:cNvPr id="19" name="AutoShape 27">
            <a:extLst>
              <a:ext uri="{FF2B5EF4-FFF2-40B4-BE49-F238E27FC236}">
                <a16:creationId xmlns:a16="http://schemas.microsoft.com/office/drawing/2014/main" id="{C7CC236B-543C-D942-8659-0352BFC5A796}"/>
              </a:ext>
            </a:extLst>
          </p:cNvPr>
          <p:cNvCxnSpPr>
            <a:cxnSpLocks noChangeShapeType="1"/>
          </p:cNvCxnSpPr>
          <p:nvPr/>
        </p:nvCxnSpPr>
        <p:spPr bwMode="auto">
          <a:xfrm>
            <a:off x="5791994" y="1496654"/>
            <a:ext cx="2285999" cy="607311"/>
          </a:xfrm>
          <a:prstGeom prst="straightConnector1">
            <a:avLst/>
          </a:prstGeom>
          <a:noFill/>
          <a:ln w="12700">
            <a:solidFill>
              <a:schemeClr val="tx1"/>
            </a:solidFill>
            <a:round/>
            <a:headEnd/>
            <a:tailEnd type="triangle" w="med" len="med"/>
          </a:ln>
        </p:spPr>
      </p:cxnSp>
      <p:cxnSp>
        <p:nvCxnSpPr>
          <p:cNvPr id="20" name="AutoShape 21">
            <a:extLst>
              <a:ext uri="{FF2B5EF4-FFF2-40B4-BE49-F238E27FC236}">
                <a16:creationId xmlns:a16="http://schemas.microsoft.com/office/drawing/2014/main" id="{D9CEADC8-9233-8445-892F-C26556BA5645}"/>
              </a:ext>
            </a:extLst>
          </p:cNvPr>
          <p:cNvCxnSpPr>
            <a:cxnSpLocks noChangeShapeType="1"/>
          </p:cNvCxnSpPr>
          <p:nvPr/>
        </p:nvCxnSpPr>
        <p:spPr bwMode="auto">
          <a:xfrm>
            <a:off x="5791994" y="1496654"/>
            <a:ext cx="0" cy="607311"/>
          </a:xfrm>
          <a:prstGeom prst="straightConnector1">
            <a:avLst/>
          </a:prstGeom>
          <a:noFill/>
          <a:ln w="12700">
            <a:solidFill>
              <a:schemeClr val="tx1"/>
            </a:solidFill>
            <a:round/>
            <a:headEnd/>
            <a:tailEnd type="triangle" w="med" len="med"/>
          </a:ln>
        </p:spPr>
      </p:cxnSp>
      <p:cxnSp>
        <p:nvCxnSpPr>
          <p:cNvPr id="22" name="AutoShape 17">
            <a:extLst>
              <a:ext uri="{FF2B5EF4-FFF2-40B4-BE49-F238E27FC236}">
                <a16:creationId xmlns:a16="http://schemas.microsoft.com/office/drawing/2014/main" id="{3905C521-00EC-7547-A286-2F50E926FA6E}"/>
              </a:ext>
            </a:extLst>
          </p:cNvPr>
          <p:cNvCxnSpPr>
            <a:cxnSpLocks noChangeShapeType="1"/>
          </p:cNvCxnSpPr>
          <p:nvPr/>
        </p:nvCxnSpPr>
        <p:spPr bwMode="auto">
          <a:xfrm>
            <a:off x="3505994" y="2434867"/>
            <a:ext cx="761999" cy="616743"/>
          </a:xfrm>
          <a:prstGeom prst="straightConnector1">
            <a:avLst/>
          </a:prstGeom>
          <a:noFill/>
          <a:ln w="12700">
            <a:solidFill>
              <a:schemeClr val="tx1"/>
            </a:solidFill>
            <a:round/>
            <a:headEnd/>
            <a:tailEnd type="triangle" w="med" len="med"/>
          </a:ln>
        </p:spPr>
      </p:cxnSp>
      <p:cxnSp>
        <p:nvCxnSpPr>
          <p:cNvPr id="23" name="AutoShape 9">
            <a:extLst>
              <a:ext uri="{FF2B5EF4-FFF2-40B4-BE49-F238E27FC236}">
                <a16:creationId xmlns:a16="http://schemas.microsoft.com/office/drawing/2014/main" id="{2406BD59-3DEA-714A-9355-A9254C7411CB}"/>
              </a:ext>
            </a:extLst>
          </p:cNvPr>
          <p:cNvCxnSpPr>
            <a:cxnSpLocks noChangeShapeType="1"/>
          </p:cNvCxnSpPr>
          <p:nvPr/>
        </p:nvCxnSpPr>
        <p:spPr bwMode="auto">
          <a:xfrm flipH="1">
            <a:off x="2743996" y="2434867"/>
            <a:ext cx="761998" cy="616746"/>
          </a:xfrm>
          <a:prstGeom prst="straightConnector1">
            <a:avLst/>
          </a:prstGeom>
          <a:noFill/>
          <a:ln w="12700">
            <a:solidFill>
              <a:schemeClr val="tx1"/>
            </a:solidFill>
            <a:round/>
            <a:headEnd/>
            <a:tailEnd type="triangle" w="med" len="med"/>
          </a:ln>
        </p:spPr>
      </p:cxnSp>
      <p:sp>
        <p:nvSpPr>
          <p:cNvPr id="24" name="Rectangle 7">
            <a:extLst>
              <a:ext uri="{FF2B5EF4-FFF2-40B4-BE49-F238E27FC236}">
                <a16:creationId xmlns:a16="http://schemas.microsoft.com/office/drawing/2014/main" id="{DC90F633-5E86-2D46-BEA4-7F279854AC24}"/>
              </a:ext>
            </a:extLst>
          </p:cNvPr>
          <p:cNvSpPr>
            <a:spLocks noChangeArrowheads="1"/>
          </p:cNvSpPr>
          <p:nvPr/>
        </p:nvSpPr>
        <p:spPr bwMode="auto">
          <a:xfrm>
            <a:off x="3313909" y="3101711"/>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8</a:t>
            </a:r>
          </a:p>
        </p:txBody>
      </p:sp>
      <p:sp>
        <p:nvSpPr>
          <p:cNvPr id="25" name="Rectangle 7">
            <a:extLst>
              <a:ext uri="{FF2B5EF4-FFF2-40B4-BE49-F238E27FC236}">
                <a16:creationId xmlns:a16="http://schemas.microsoft.com/office/drawing/2014/main" id="{4A8D2FD8-AAAE-8941-98D1-3B5D3C53449B}"/>
              </a:ext>
            </a:extLst>
          </p:cNvPr>
          <p:cNvSpPr>
            <a:spLocks noChangeArrowheads="1"/>
          </p:cNvSpPr>
          <p:nvPr/>
        </p:nvSpPr>
        <p:spPr bwMode="auto">
          <a:xfrm>
            <a:off x="4075909" y="3101711"/>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12</a:t>
            </a:r>
          </a:p>
        </p:txBody>
      </p:sp>
      <p:sp>
        <p:nvSpPr>
          <p:cNvPr id="26" name="Rectangle 7">
            <a:extLst>
              <a:ext uri="{FF2B5EF4-FFF2-40B4-BE49-F238E27FC236}">
                <a16:creationId xmlns:a16="http://schemas.microsoft.com/office/drawing/2014/main" id="{8CFEC7EC-3381-6B42-B374-924BB123DD9D}"/>
              </a:ext>
            </a:extLst>
          </p:cNvPr>
          <p:cNvSpPr>
            <a:spLocks noChangeArrowheads="1"/>
          </p:cNvSpPr>
          <p:nvPr/>
        </p:nvSpPr>
        <p:spPr bwMode="auto">
          <a:xfrm>
            <a:off x="2551909" y="3101711"/>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3</a:t>
            </a:r>
          </a:p>
        </p:txBody>
      </p:sp>
      <p:cxnSp>
        <p:nvCxnSpPr>
          <p:cNvPr id="27" name="AutoShape 13">
            <a:extLst>
              <a:ext uri="{FF2B5EF4-FFF2-40B4-BE49-F238E27FC236}">
                <a16:creationId xmlns:a16="http://schemas.microsoft.com/office/drawing/2014/main" id="{D84C5290-A15F-FD48-A9DF-48DCD9312DA2}"/>
              </a:ext>
            </a:extLst>
          </p:cNvPr>
          <p:cNvCxnSpPr>
            <a:cxnSpLocks noChangeShapeType="1"/>
          </p:cNvCxnSpPr>
          <p:nvPr/>
        </p:nvCxnSpPr>
        <p:spPr bwMode="auto">
          <a:xfrm>
            <a:off x="3505994" y="2434867"/>
            <a:ext cx="1" cy="604837"/>
          </a:xfrm>
          <a:prstGeom prst="straightConnector1">
            <a:avLst/>
          </a:prstGeom>
          <a:noFill/>
          <a:ln w="12700">
            <a:solidFill>
              <a:schemeClr val="tx1"/>
            </a:solidFill>
            <a:round/>
            <a:headEnd/>
            <a:tailEnd type="triangle" w="med" len="med"/>
          </a:ln>
        </p:spPr>
      </p:cxnSp>
      <p:sp>
        <p:nvSpPr>
          <p:cNvPr id="2" name="Rectangle 1">
            <a:extLst>
              <a:ext uri="{FF2B5EF4-FFF2-40B4-BE49-F238E27FC236}">
                <a16:creationId xmlns:a16="http://schemas.microsoft.com/office/drawing/2014/main" id="{017492CB-DE08-9D44-903D-AFBF313FB495}"/>
              </a:ext>
            </a:extLst>
          </p:cNvPr>
          <p:cNvSpPr/>
          <p:nvPr/>
        </p:nvSpPr>
        <p:spPr>
          <a:xfrm>
            <a:off x="2932986" y="2076992"/>
            <a:ext cx="287258" cy="307777"/>
          </a:xfrm>
          <a:prstGeom prst="rect">
            <a:avLst/>
          </a:prstGeom>
        </p:spPr>
        <p:txBody>
          <a:bodyPr wrap="none">
            <a:spAutoFit/>
          </a:bodyPr>
          <a:lstStyle/>
          <a:p>
            <a:pPr algn="ctr"/>
            <a:r>
              <a:rPr lang="en-US" dirty="0">
                <a:latin typeface="Open Sans" panose="020B0604020202020204" charset="0"/>
                <a:ea typeface="Open Sans" panose="020B0604020202020204" charset="0"/>
                <a:cs typeface="Open Sans" panose="020B0604020202020204" charset="0"/>
              </a:rPr>
              <a:t>3</a:t>
            </a:r>
          </a:p>
        </p:txBody>
      </p:sp>
      <p:sp>
        <p:nvSpPr>
          <p:cNvPr id="28" name="Rectangle 27">
            <a:extLst>
              <a:ext uri="{FF2B5EF4-FFF2-40B4-BE49-F238E27FC236}">
                <a16:creationId xmlns:a16="http://schemas.microsoft.com/office/drawing/2014/main" id="{8F79DF5E-42C8-D943-9296-920EFA174DA8}"/>
              </a:ext>
            </a:extLst>
          </p:cNvPr>
          <p:cNvSpPr/>
          <p:nvPr/>
        </p:nvSpPr>
        <p:spPr>
          <a:xfrm>
            <a:off x="5314236" y="1137177"/>
            <a:ext cx="287258" cy="307777"/>
          </a:xfrm>
          <a:prstGeom prst="rect">
            <a:avLst/>
          </a:prstGeom>
        </p:spPr>
        <p:txBody>
          <a:bodyPr wrap="none">
            <a:spAutoFit/>
          </a:bodyPr>
          <a:lstStyle/>
          <a:p>
            <a:pPr algn="ctr"/>
            <a:r>
              <a:rPr lang="en-US" dirty="0">
                <a:latin typeface="Open Sans" panose="020B0604020202020204" charset="0"/>
                <a:ea typeface="Open Sans" panose="020B0604020202020204" charset="0"/>
                <a:cs typeface="Open Sans" panose="020B0604020202020204" charset="0"/>
              </a:rPr>
              <a:t>3</a:t>
            </a:r>
          </a:p>
        </p:txBody>
      </p:sp>
      <p:cxnSp>
        <p:nvCxnSpPr>
          <p:cNvPr id="30" name="AutoShape 17">
            <a:extLst>
              <a:ext uri="{FF2B5EF4-FFF2-40B4-BE49-F238E27FC236}">
                <a16:creationId xmlns:a16="http://schemas.microsoft.com/office/drawing/2014/main" id="{FD64EC14-5D6B-E542-9094-49F4B12E8EAB}"/>
              </a:ext>
            </a:extLst>
          </p:cNvPr>
          <p:cNvCxnSpPr>
            <a:cxnSpLocks noChangeShapeType="1"/>
          </p:cNvCxnSpPr>
          <p:nvPr/>
        </p:nvCxnSpPr>
        <p:spPr bwMode="auto">
          <a:xfrm>
            <a:off x="5791987" y="2446021"/>
            <a:ext cx="761999" cy="616743"/>
          </a:xfrm>
          <a:prstGeom prst="straightConnector1">
            <a:avLst/>
          </a:prstGeom>
          <a:noFill/>
          <a:ln w="12700">
            <a:solidFill>
              <a:schemeClr val="tx1"/>
            </a:solidFill>
            <a:round/>
            <a:headEnd/>
            <a:tailEnd type="triangle" w="med" len="med"/>
          </a:ln>
        </p:spPr>
      </p:cxnSp>
      <p:cxnSp>
        <p:nvCxnSpPr>
          <p:cNvPr id="31" name="AutoShape 9">
            <a:extLst>
              <a:ext uri="{FF2B5EF4-FFF2-40B4-BE49-F238E27FC236}">
                <a16:creationId xmlns:a16="http://schemas.microsoft.com/office/drawing/2014/main" id="{58063A8E-CAC7-444E-A6B4-B8F666F47522}"/>
              </a:ext>
            </a:extLst>
          </p:cNvPr>
          <p:cNvCxnSpPr>
            <a:cxnSpLocks noChangeShapeType="1"/>
          </p:cNvCxnSpPr>
          <p:nvPr/>
        </p:nvCxnSpPr>
        <p:spPr bwMode="auto">
          <a:xfrm flipH="1">
            <a:off x="5029989" y="2446021"/>
            <a:ext cx="761998" cy="616746"/>
          </a:xfrm>
          <a:prstGeom prst="straightConnector1">
            <a:avLst/>
          </a:prstGeom>
          <a:noFill/>
          <a:ln w="12700">
            <a:solidFill>
              <a:schemeClr val="tx1"/>
            </a:solidFill>
            <a:round/>
            <a:headEnd/>
            <a:tailEnd type="triangle" w="med" len="med"/>
          </a:ln>
        </p:spPr>
      </p:cxnSp>
      <p:sp>
        <p:nvSpPr>
          <p:cNvPr id="32" name="Rectangle 7">
            <a:extLst>
              <a:ext uri="{FF2B5EF4-FFF2-40B4-BE49-F238E27FC236}">
                <a16:creationId xmlns:a16="http://schemas.microsoft.com/office/drawing/2014/main" id="{3F2AFCAB-E24A-C24D-81CC-632B8C607D60}"/>
              </a:ext>
            </a:extLst>
          </p:cNvPr>
          <p:cNvSpPr>
            <a:spLocks noChangeArrowheads="1"/>
          </p:cNvSpPr>
          <p:nvPr/>
        </p:nvSpPr>
        <p:spPr bwMode="auto">
          <a:xfrm>
            <a:off x="5599902" y="3112865"/>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4</a:t>
            </a:r>
          </a:p>
        </p:txBody>
      </p:sp>
      <p:sp>
        <p:nvSpPr>
          <p:cNvPr id="33" name="Rectangle 7">
            <a:extLst>
              <a:ext uri="{FF2B5EF4-FFF2-40B4-BE49-F238E27FC236}">
                <a16:creationId xmlns:a16="http://schemas.microsoft.com/office/drawing/2014/main" id="{3F5A2AC6-92B6-9646-9701-0CB78E2A0664}"/>
              </a:ext>
            </a:extLst>
          </p:cNvPr>
          <p:cNvSpPr>
            <a:spLocks noChangeArrowheads="1"/>
          </p:cNvSpPr>
          <p:nvPr/>
        </p:nvSpPr>
        <p:spPr bwMode="auto">
          <a:xfrm>
            <a:off x="6361902" y="3112865"/>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6</a:t>
            </a:r>
          </a:p>
        </p:txBody>
      </p:sp>
      <p:sp>
        <p:nvSpPr>
          <p:cNvPr id="35" name="Rectangle 7">
            <a:extLst>
              <a:ext uri="{FF2B5EF4-FFF2-40B4-BE49-F238E27FC236}">
                <a16:creationId xmlns:a16="http://schemas.microsoft.com/office/drawing/2014/main" id="{2240DC77-1B6F-DC42-BDB7-A9C274EAEB97}"/>
              </a:ext>
            </a:extLst>
          </p:cNvPr>
          <p:cNvSpPr>
            <a:spLocks noChangeArrowheads="1"/>
          </p:cNvSpPr>
          <p:nvPr/>
        </p:nvSpPr>
        <p:spPr bwMode="auto">
          <a:xfrm>
            <a:off x="4837902" y="3112865"/>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2</a:t>
            </a:r>
          </a:p>
        </p:txBody>
      </p:sp>
      <p:cxnSp>
        <p:nvCxnSpPr>
          <p:cNvPr id="36" name="AutoShape 13">
            <a:extLst>
              <a:ext uri="{FF2B5EF4-FFF2-40B4-BE49-F238E27FC236}">
                <a16:creationId xmlns:a16="http://schemas.microsoft.com/office/drawing/2014/main" id="{079C1C4B-0596-2F4E-A2D9-68BC53160ABF}"/>
              </a:ext>
            </a:extLst>
          </p:cNvPr>
          <p:cNvCxnSpPr>
            <a:cxnSpLocks noChangeShapeType="1"/>
          </p:cNvCxnSpPr>
          <p:nvPr/>
        </p:nvCxnSpPr>
        <p:spPr bwMode="auto">
          <a:xfrm>
            <a:off x="5791987" y="2446021"/>
            <a:ext cx="1" cy="604837"/>
          </a:xfrm>
          <a:prstGeom prst="straightConnector1">
            <a:avLst/>
          </a:prstGeom>
          <a:noFill/>
          <a:ln w="12700">
            <a:solidFill>
              <a:schemeClr val="tx1"/>
            </a:solidFill>
            <a:round/>
            <a:headEnd/>
            <a:tailEnd type="triangle" w="med" len="med"/>
          </a:ln>
        </p:spPr>
      </p:cxnSp>
      <p:sp>
        <p:nvSpPr>
          <p:cNvPr id="3" name="Rectangle 2">
            <a:extLst>
              <a:ext uri="{FF2B5EF4-FFF2-40B4-BE49-F238E27FC236}">
                <a16:creationId xmlns:a16="http://schemas.microsoft.com/office/drawing/2014/main" id="{899ACAE2-F929-7448-A38F-14468F5203FF}"/>
              </a:ext>
            </a:extLst>
          </p:cNvPr>
          <p:cNvSpPr/>
          <p:nvPr/>
        </p:nvSpPr>
        <p:spPr>
          <a:xfrm>
            <a:off x="5312644" y="2076992"/>
            <a:ext cx="287258" cy="307777"/>
          </a:xfrm>
          <a:prstGeom prst="rect">
            <a:avLst/>
          </a:prstGeom>
        </p:spPr>
        <p:txBody>
          <a:bodyPr wrap="none">
            <a:spAutoFit/>
          </a:bodyPr>
          <a:lstStyle/>
          <a:p>
            <a:r>
              <a:rPr lang="en-US" dirty="0">
                <a:latin typeface="Open Sans" panose="020B0604020202020204" charset="0"/>
                <a:ea typeface="Open Sans" panose="020B0604020202020204" charset="0"/>
                <a:cs typeface="Open Sans" panose="020B0604020202020204" charset="0"/>
              </a:rPr>
              <a:t>2</a:t>
            </a:r>
            <a:endParaRPr lang="en-US" dirty="0"/>
          </a:p>
        </p:txBody>
      </p:sp>
      <p:cxnSp>
        <p:nvCxnSpPr>
          <p:cNvPr id="38" name="AutoShape 17">
            <a:extLst>
              <a:ext uri="{FF2B5EF4-FFF2-40B4-BE49-F238E27FC236}">
                <a16:creationId xmlns:a16="http://schemas.microsoft.com/office/drawing/2014/main" id="{2450A8C0-4E8A-664B-A615-C2A7BC2430BC}"/>
              </a:ext>
            </a:extLst>
          </p:cNvPr>
          <p:cNvCxnSpPr>
            <a:cxnSpLocks noChangeShapeType="1"/>
          </p:cNvCxnSpPr>
          <p:nvPr/>
        </p:nvCxnSpPr>
        <p:spPr bwMode="auto">
          <a:xfrm>
            <a:off x="8081689" y="2475756"/>
            <a:ext cx="761999" cy="616743"/>
          </a:xfrm>
          <a:prstGeom prst="straightConnector1">
            <a:avLst/>
          </a:prstGeom>
          <a:noFill/>
          <a:ln w="12700">
            <a:solidFill>
              <a:schemeClr val="tx1"/>
            </a:solidFill>
            <a:round/>
            <a:headEnd/>
            <a:tailEnd type="triangle" w="med" len="med"/>
          </a:ln>
        </p:spPr>
      </p:cxnSp>
      <p:cxnSp>
        <p:nvCxnSpPr>
          <p:cNvPr id="39" name="AutoShape 9">
            <a:extLst>
              <a:ext uri="{FF2B5EF4-FFF2-40B4-BE49-F238E27FC236}">
                <a16:creationId xmlns:a16="http://schemas.microsoft.com/office/drawing/2014/main" id="{905AE7B6-A717-654D-B62B-49B9559B3330}"/>
              </a:ext>
            </a:extLst>
          </p:cNvPr>
          <p:cNvCxnSpPr>
            <a:cxnSpLocks noChangeShapeType="1"/>
          </p:cNvCxnSpPr>
          <p:nvPr/>
        </p:nvCxnSpPr>
        <p:spPr bwMode="auto">
          <a:xfrm flipH="1">
            <a:off x="7319691" y="2475756"/>
            <a:ext cx="761998" cy="616746"/>
          </a:xfrm>
          <a:prstGeom prst="straightConnector1">
            <a:avLst/>
          </a:prstGeom>
          <a:noFill/>
          <a:ln w="12700">
            <a:solidFill>
              <a:schemeClr val="tx1"/>
            </a:solidFill>
            <a:round/>
            <a:headEnd/>
            <a:tailEnd type="triangle" w="med" len="med"/>
          </a:ln>
        </p:spPr>
      </p:cxnSp>
      <p:sp>
        <p:nvSpPr>
          <p:cNvPr id="40" name="Rectangle 7">
            <a:extLst>
              <a:ext uri="{FF2B5EF4-FFF2-40B4-BE49-F238E27FC236}">
                <a16:creationId xmlns:a16="http://schemas.microsoft.com/office/drawing/2014/main" id="{4A8DAB8A-F79E-9B45-A20A-C5BAA1874713}"/>
              </a:ext>
            </a:extLst>
          </p:cNvPr>
          <p:cNvSpPr>
            <a:spLocks noChangeArrowheads="1"/>
          </p:cNvSpPr>
          <p:nvPr/>
        </p:nvSpPr>
        <p:spPr bwMode="auto">
          <a:xfrm>
            <a:off x="7889604" y="3142600"/>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5</a:t>
            </a:r>
          </a:p>
        </p:txBody>
      </p:sp>
      <p:sp>
        <p:nvSpPr>
          <p:cNvPr id="41" name="Rectangle 7">
            <a:extLst>
              <a:ext uri="{FF2B5EF4-FFF2-40B4-BE49-F238E27FC236}">
                <a16:creationId xmlns:a16="http://schemas.microsoft.com/office/drawing/2014/main" id="{957AEE23-5ACE-144C-9E01-37A40CE64215}"/>
              </a:ext>
            </a:extLst>
          </p:cNvPr>
          <p:cNvSpPr>
            <a:spLocks noChangeArrowheads="1"/>
          </p:cNvSpPr>
          <p:nvPr/>
        </p:nvSpPr>
        <p:spPr bwMode="auto">
          <a:xfrm>
            <a:off x="8651604" y="3142600"/>
            <a:ext cx="384174" cy="330902"/>
          </a:xfrm>
          <a:prstGeom prst="rect">
            <a:avLst/>
          </a:prstGeom>
          <a:solidFill>
            <a:srgbClr val="BD92DE"/>
          </a:solidFill>
          <a:ln w="9525">
            <a:solidFill>
              <a:schemeClr val="tx1"/>
            </a:solidFill>
            <a:miter lim="800000"/>
            <a:headEnd/>
            <a:tailEnd/>
          </a:ln>
        </p:spPr>
        <p:txBody>
          <a:bodyPr wrap="none" anchor="ctr"/>
          <a:lstStyle/>
          <a:p>
            <a:pPr algn="ctr"/>
            <a:endParaRPr lang="en-US" sz="1800" dirty="0">
              <a:latin typeface="Open Sans" panose="020B0604020202020204" charset="0"/>
              <a:ea typeface="Open Sans" panose="020B0604020202020204" charset="0"/>
              <a:cs typeface="Open Sans" panose="020B0604020202020204" charset="0"/>
            </a:endParaRPr>
          </a:p>
        </p:txBody>
      </p:sp>
      <p:sp>
        <p:nvSpPr>
          <p:cNvPr id="42" name="Rectangle 7">
            <a:extLst>
              <a:ext uri="{FF2B5EF4-FFF2-40B4-BE49-F238E27FC236}">
                <a16:creationId xmlns:a16="http://schemas.microsoft.com/office/drawing/2014/main" id="{FA86C5F5-3658-E340-942D-E30A325A2BB5}"/>
              </a:ext>
            </a:extLst>
          </p:cNvPr>
          <p:cNvSpPr>
            <a:spLocks noChangeArrowheads="1"/>
          </p:cNvSpPr>
          <p:nvPr/>
        </p:nvSpPr>
        <p:spPr bwMode="auto">
          <a:xfrm>
            <a:off x="7127604" y="3142600"/>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14</a:t>
            </a:r>
          </a:p>
        </p:txBody>
      </p:sp>
      <p:cxnSp>
        <p:nvCxnSpPr>
          <p:cNvPr id="43" name="AutoShape 13">
            <a:extLst>
              <a:ext uri="{FF2B5EF4-FFF2-40B4-BE49-F238E27FC236}">
                <a16:creationId xmlns:a16="http://schemas.microsoft.com/office/drawing/2014/main" id="{6EDA6EAC-2B86-B143-9467-5CA8AFA7AA33}"/>
              </a:ext>
            </a:extLst>
          </p:cNvPr>
          <p:cNvCxnSpPr>
            <a:cxnSpLocks noChangeShapeType="1"/>
          </p:cNvCxnSpPr>
          <p:nvPr/>
        </p:nvCxnSpPr>
        <p:spPr bwMode="auto">
          <a:xfrm>
            <a:off x="8081689" y="2475756"/>
            <a:ext cx="1" cy="604837"/>
          </a:xfrm>
          <a:prstGeom prst="straightConnector1">
            <a:avLst/>
          </a:prstGeom>
          <a:noFill/>
          <a:ln w="12700">
            <a:solidFill>
              <a:schemeClr val="tx1"/>
            </a:solidFill>
            <a:round/>
            <a:headEnd/>
            <a:tailEnd type="triangle" w="med" len="med"/>
          </a:ln>
        </p:spPr>
      </p:cxnSp>
      <p:sp>
        <p:nvSpPr>
          <p:cNvPr id="44" name="Rectangle 43">
            <a:extLst>
              <a:ext uri="{FF2B5EF4-FFF2-40B4-BE49-F238E27FC236}">
                <a16:creationId xmlns:a16="http://schemas.microsoft.com/office/drawing/2014/main" id="{D7D70E13-F1B0-AC4F-903F-D8F23D9E09B1}"/>
              </a:ext>
            </a:extLst>
          </p:cNvPr>
          <p:cNvSpPr/>
          <p:nvPr/>
        </p:nvSpPr>
        <p:spPr>
          <a:xfrm>
            <a:off x="7511778" y="2124515"/>
            <a:ext cx="292068" cy="307777"/>
          </a:xfrm>
          <a:prstGeom prst="rect">
            <a:avLst/>
          </a:prstGeom>
        </p:spPr>
        <p:txBody>
          <a:bodyPr wrap="none">
            <a:spAutoFit/>
          </a:bodyPr>
          <a:lstStyle/>
          <a:p>
            <a:r>
              <a:rPr lang="en-US" b="1" dirty="0">
                <a:latin typeface="Roboto Mono" panose="020B0604020202020204" charset="0"/>
                <a:ea typeface="Roboto Mono" panose="020B0604020202020204" charset="0"/>
                <a:cs typeface="Times New Roman" pitchFamily="18" charset="0"/>
              </a:rPr>
              <a:t>5</a:t>
            </a:r>
            <a:endParaRPr lang="en-US" b="1" dirty="0"/>
          </a:p>
        </p:txBody>
      </p:sp>
    </p:spTree>
    <p:extLst>
      <p:ext uri="{BB962C8B-B14F-4D97-AF65-F5344CB8AC3E}">
        <p14:creationId xmlns:p14="http://schemas.microsoft.com/office/powerpoint/2010/main" val="219076669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72" name="Rounded Rectangle 58">
            <a:extLst>
              <a:ext uri="{FF2B5EF4-FFF2-40B4-BE49-F238E27FC236}">
                <a16:creationId xmlns:a16="http://schemas.microsoft.com/office/drawing/2014/main" id="{EF1F8FB1-77A7-470B-8369-70912ABFE2F7}"/>
              </a:ext>
            </a:extLst>
          </p:cNvPr>
          <p:cNvSpPr/>
          <p:nvPr/>
        </p:nvSpPr>
        <p:spPr>
          <a:xfrm>
            <a:off x="226219" y="3683366"/>
            <a:ext cx="5262559" cy="2187826"/>
          </a:xfrm>
          <a:prstGeom prst="roundRect">
            <a:avLst/>
          </a:prstGeom>
          <a:solidFill>
            <a:srgbClr val="0066CC">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16" name="Content Placeholder 2">
            <a:extLst>
              <a:ext uri="{FF2B5EF4-FFF2-40B4-BE49-F238E27FC236}">
                <a16:creationId xmlns:a16="http://schemas.microsoft.com/office/drawing/2014/main" id="{1A0EBC81-D24D-B942-AB58-A4FD3979981F}"/>
              </a:ext>
            </a:extLst>
          </p:cNvPr>
          <p:cNvSpPr txBox="1">
            <a:spLocks/>
          </p:cNvSpPr>
          <p:nvPr/>
        </p:nvSpPr>
        <p:spPr bwMode="auto">
          <a:xfrm>
            <a:off x="226219" y="3653883"/>
            <a:ext cx="5262559" cy="2247425"/>
          </a:xfrm>
          <a:prstGeom prst="rect">
            <a:avLst/>
          </a:prstGeom>
          <a:noFill/>
          <a:ln w="9525">
            <a:noFill/>
            <a:miter lim="800000"/>
            <a:headEnd/>
            <a:tailEnd/>
          </a:ln>
        </p:spPr>
        <p:txBody>
          <a:bodyPr vert="horz" wrap="square" lIns="68577" tIns="34289" rIns="68577" bIns="34289" numCol="1" anchor="t" anchorCtr="0" compatLnSpc="1">
            <a:prstTxWarp prst="textNoShape">
              <a:avLst/>
            </a:prstTxWarp>
          </a:bodyPr>
          <a:lstStyle/>
          <a:p>
            <a:pPr marL="257162" indent="-257162" defTabSz="685800" eaLnBrk="1" hangingPunct="1">
              <a:lnSpc>
                <a:spcPct val="80000"/>
              </a:lnSpc>
              <a:spcBef>
                <a:spcPts val="900"/>
              </a:spcBef>
              <a:buClr>
                <a:schemeClr val="accent2"/>
              </a:buClr>
              <a:defRPr/>
            </a:pPr>
            <a:endParaRPr lang="en-US" sz="825" kern="0" dirty="0">
              <a:solidFill>
                <a:srgbClr val="00B0F0"/>
              </a:solidFill>
              <a:latin typeface="Roboto Mono" panose="020B0604020202020204" charset="0"/>
              <a:ea typeface="Roboto Mono" panose="020B0604020202020204" charset="0"/>
              <a:cs typeface="+mn-cs"/>
            </a:endParaRPr>
          </a:p>
          <a:p>
            <a:pPr marL="257162" indent="-257162" defTabSz="685800" eaLnBrk="1" hangingPunct="1">
              <a:lnSpc>
                <a:spcPct val="80000"/>
              </a:lnSpc>
              <a:spcBef>
                <a:spcPts val="900"/>
              </a:spcBef>
              <a:buClr>
                <a:schemeClr val="accent2"/>
              </a:buClr>
              <a:defRPr/>
            </a:pPr>
            <a:r>
              <a:rPr lang="en-US" sz="1800" kern="0" dirty="0">
                <a:solidFill>
                  <a:srgbClr val="0070C0"/>
                </a:solidFill>
                <a:latin typeface="Roboto Mono" panose="020B0604020202020204" charset="0"/>
                <a:ea typeface="Roboto Mono" panose="020B0604020202020204" charset="0"/>
                <a:cs typeface="+mn-cs"/>
              </a:rPr>
              <a:t>def max-value(state):</a:t>
            </a:r>
          </a:p>
          <a:p>
            <a:pPr marL="557185" lvl="1" indent="-214303" defTabSz="685800" eaLnBrk="1" hangingPunct="1">
              <a:lnSpc>
                <a:spcPct val="80000"/>
              </a:lnSpc>
              <a:spcBef>
                <a:spcPct val="20000"/>
              </a:spcBef>
              <a:buClr>
                <a:schemeClr val="tx1"/>
              </a:buClr>
              <a:defRPr/>
            </a:pPr>
            <a:r>
              <a:rPr lang="en-US" sz="1800" b="1" dirty="0">
                <a:latin typeface="Roboto Mono" panose="020B0604020202020204" charset="0"/>
                <a:ea typeface="Roboto Mono" panose="020B0604020202020204" charset="0"/>
              </a:rPr>
              <a:t>i</a:t>
            </a:r>
            <a:r>
              <a:rPr lang="en-US" sz="1800" b="1" kern="0" dirty="0">
                <a:latin typeface="Roboto Mono" panose="020B0604020202020204" charset="0"/>
                <a:ea typeface="Roboto Mono" panose="020B0604020202020204" charset="0"/>
              </a:rPr>
              <a:t>f the state is a terminal state:</a:t>
            </a:r>
          </a:p>
          <a:p>
            <a:pPr marL="557185" lvl="1" indent="-214303" defTabSz="685800" eaLnBrk="1" hangingPunct="1">
              <a:lnSpc>
                <a:spcPct val="80000"/>
              </a:lnSpc>
              <a:spcBef>
                <a:spcPct val="20000"/>
              </a:spcBef>
              <a:buClr>
                <a:schemeClr val="tx1"/>
              </a:buClr>
              <a:defRPr/>
            </a:pPr>
            <a:r>
              <a:rPr lang="en-US" sz="1800" b="1" dirty="0">
                <a:latin typeface="Roboto Mono" panose="020B0604020202020204" charset="0"/>
                <a:ea typeface="Roboto Mono" panose="020B0604020202020204" charset="0"/>
              </a:rPr>
              <a:t>		 return the state’s utility</a:t>
            </a:r>
            <a:endParaRPr lang="en-US" sz="1800" b="1" kern="0" dirty="0">
              <a:latin typeface="Roboto Mono" panose="020B0604020202020204" charset="0"/>
              <a:ea typeface="Roboto Mono" panose="020B0604020202020204" charset="0"/>
            </a:endParaRPr>
          </a:p>
          <a:p>
            <a:pPr marL="557185" lvl="1" indent="-214303" defTabSz="685800" eaLnBrk="1" hangingPunct="1">
              <a:lnSpc>
                <a:spcPct val="80000"/>
              </a:lnSpc>
              <a:spcBef>
                <a:spcPct val="20000"/>
              </a:spcBef>
              <a:buClr>
                <a:schemeClr val="tx1"/>
              </a:buClr>
              <a:defRPr/>
            </a:pPr>
            <a:r>
              <a:rPr lang="en-US" sz="1800" kern="0" dirty="0">
                <a:latin typeface="Roboto Mono" panose="020B0604020202020204" charset="0"/>
                <a:ea typeface="Roboto Mono" panose="020B0604020202020204" charset="0"/>
              </a:rPr>
              <a:t>initialize v = </a:t>
            </a:r>
            <a:r>
              <a:rPr lang="en-US" sz="1800" kern="0" dirty="0">
                <a:latin typeface="Roboto Mono" panose="020B0604020202020204" charset="0"/>
                <a:ea typeface="Roboto Mono" panose="020B0604020202020204" charset="0"/>
                <a:cs typeface="Times New Roman" pitchFamily="18" charset="0"/>
              </a:rPr>
              <a:t>-∞</a:t>
            </a:r>
          </a:p>
          <a:p>
            <a:pPr marL="557185" lvl="1" indent="-214303" defTabSz="685800" eaLnBrk="1" hangingPunct="1">
              <a:lnSpc>
                <a:spcPct val="80000"/>
              </a:lnSpc>
              <a:spcBef>
                <a:spcPct val="20000"/>
              </a:spcBef>
              <a:buClr>
                <a:schemeClr val="tx1"/>
              </a:buClr>
              <a:defRPr/>
            </a:pPr>
            <a:r>
              <a:rPr lang="en-US" sz="1800" kern="0" dirty="0">
                <a:latin typeface="Roboto Mono" panose="020B0604020202020204" charset="0"/>
                <a:ea typeface="Roboto Mono" panose="020B0604020202020204" charset="0"/>
              </a:rPr>
              <a:t>for each successor of state:</a:t>
            </a:r>
          </a:p>
          <a:p>
            <a:pPr marL="857207" lvl="2" indent="-171442" defTabSz="685800" eaLnBrk="1" hangingPunct="1">
              <a:lnSpc>
                <a:spcPct val="80000"/>
              </a:lnSpc>
              <a:spcBef>
                <a:spcPct val="20000"/>
              </a:spcBef>
              <a:buClr>
                <a:schemeClr val="accent2"/>
              </a:buClr>
              <a:defRPr/>
            </a:pPr>
            <a:r>
              <a:rPr lang="en-US" sz="1800" kern="0" dirty="0">
                <a:latin typeface="Roboto Mono" panose="020B0604020202020204" charset="0"/>
                <a:ea typeface="Roboto Mono" panose="020B0604020202020204" charset="0"/>
              </a:rPr>
              <a:t>v = max(v, </a:t>
            </a:r>
            <a:r>
              <a:rPr lang="en-US" sz="1800" kern="0" dirty="0">
                <a:solidFill>
                  <a:srgbClr val="C00000"/>
                </a:solidFill>
                <a:latin typeface="Roboto Mono" panose="020B0604020202020204" charset="0"/>
                <a:ea typeface="Roboto Mono" panose="020B0604020202020204" charset="0"/>
              </a:rPr>
              <a:t>min-value(successor)</a:t>
            </a:r>
            <a:r>
              <a:rPr lang="en-US" sz="1800" kern="0" dirty="0">
                <a:latin typeface="Roboto Mono" panose="020B0604020202020204" charset="0"/>
                <a:ea typeface="Roboto Mono" panose="020B0604020202020204" charset="0"/>
              </a:rPr>
              <a:t>)</a:t>
            </a:r>
          </a:p>
          <a:p>
            <a:pPr marL="557185" lvl="1" indent="-214303" defTabSz="685800" eaLnBrk="1" hangingPunct="1">
              <a:lnSpc>
                <a:spcPct val="80000"/>
              </a:lnSpc>
              <a:spcBef>
                <a:spcPct val="20000"/>
              </a:spcBef>
              <a:buClr>
                <a:schemeClr val="tx1"/>
              </a:buClr>
              <a:defRPr/>
            </a:pPr>
            <a:r>
              <a:rPr lang="en-US" sz="1800" kern="0" dirty="0">
                <a:latin typeface="Roboto Mono" panose="020B0604020202020204" charset="0"/>
                <a:ea typeface="Roboto Mono" panose="020B0604020202020204" charset="0"/>
              </a:rPr>
              <a:t>return v</a:t>
            </a:r>
          </a:p>
        </p:txBody>
      </p:sp>
      <p:sp>
        <p:nvSpPr>
          <p:cNvPr id="63" name="Google Shape;63;p2"/>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dirty="0">
                <a:sym typeface="Symbol" pitchFamily="18" charset="2"/>
              </a:rPr>
              <a:t>Minimax Example</a:t>
            </a:r>
            <a:endParaRPr sz="3400" b="1" dirty="0">
              <a:solidFill>
                <a:srgbClr val="370661"/>
              </a:solidFill>
              <a:latin typeface="Open Sans"/>
              <a:ea typeface="Open Sans"/>
              <a:cs typeface="Open Sans"/>
              <a:sym typeface="Open Sans"/>
            </a:endParaRPr>
          </a:p>
        </p:txBody>
      </p:sp>
      <p:sp>
        <p:nvSpPr>
          <p:cNvPr id="34" name="AutoShape 4">
            <a:extLst>
              <a:ext uri="{FF2B5EF4-FFF2-40B4-BE49-F238E27FC236}">
                <a16:creationId xmlns:a16="http://schemas.microsoft.com/office/drawing/2014/main" id="{E736D7FF-BD34-4A88-84A3-1D8F37182FDE}"/>
              </a:ext>
            </a:extLst>
          </p:cNvPr>
          <p:cNvSpPr>
            <a:spLocks noChangeArrowheads="1"/>
          </p:cNvSpPr>
          <p:nvPr/>
        </p:nvSpPr>
        <p:spPr bwMode="auto">
          <a:xfrm>
            <a:off x="5601494" y="1137177"/>
            <a:ext cx="381000" cy="359477"/>
          </a:xfrm>
          <a:prstGeom prst="triangle">
            <a:avLst>
              <a:gd name="adj" fmla="val 50000"/>
            </a:avLst>
          </a:prstGeom>
          <a:solidFill>
            <a:srgbClr val="CCECFF"/>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sp>
        <p:nvSpPr>
          <p:cNvPr id="74" name="Left-Right Arrow 62">
            <a:extLst>
              <a:ext uri="{FF2B5EF4-FFF2-40B4-BE49-F238E27FC236}">
                <a16:creationId xmlns:a16="http://schemas.microsoft.com/office/drawing/2014/main" id="{8162E336-5288-4360-8E22-242E50D27588}"/>
              </a:ext>
            </a:extLst>
          </p:cNvPr>
          <p:cNvSpPr/>
          <p:nvPr/>
        </p:nvSpPr>
        <p:spPr>
          <a:xfrm>
            <a:off x="5503070" y="4337488"/>
            <a:ext cx="742950" cy="514350"/>
          </a:xfrm>
          <a:prstGeom prst="leftRightArrow">
            <a:avLst/>
          </a:prstGeom>
          <a:solidFill>
            <a:srgbClr val="BD92D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75" name="Picture 74" descr="TP_tmp.png">
            <a:extLst>
              <a:ext uri="{FF2B5EF4-FFF2-40B4-BE49-F238E27FC236}">
                <a16:creationId xmlns:a16="http://schemas.microsoft.com/office/drawing/2014/main" id="{38160B1A-2555-4CA1-A742-52F596673E60}"/>
              </a:ext>
            </a:extLst>
          </p:cNvPr>
          <p:cNvPicPr>
            <a:picLocks noChangeAspect="1"/>
          </p:cNvPicPr>
          <p:nvPr>
            <p:custDataLst>
              <p:tags r:id="rId1"/>
            </p:custDataLst>
          </p:nvPr>
        </p:nvPicPr>
        <p:blipFill>
          <a:blip r:embed="rId5" cstate="print"/>
          <a:stretch>
            <a:fillRect/>
          </a:stretch>
        </p:blipFill>
        <p:spPr bwMode="auto">
          <a:xfrm>
            <a:off x="1315244" y="5924915"/>
            <a:ext cx="3143249" cy="491900"/>
          </a:xfrm>
          <a:prstGeom prst="rect">
            <a:avLst/>
          </a:prstGeom>
          <a:noFill/>
          <a:ln/>
          <a:effectLst/>
        </p:spPr>
      </p:pic>
      <p:pic>
        <p:nvPicPr>
          <p:cNvPr id="76" name="Picture 75" descr="TP_tmp.png">
            <a:extLst>
              <a:ext uri="{FF2B5EF4-FFF2-40B4-BE49-F238E27FC236}">
                <a16:creationId xmlns:a16="http://schemas.microsoft.com/office/drawing/2014/main" id="{A30B546D-18AD-4561-86FC-06C44687E357}"/>
              </a:ext>
            </a:extLst>
          </p:cNvPr>
          <p:cNvPicPr>
            <a:picLocks noChangeAspect="1"/>
          </p:cNvPicPr>
          <p:nvPr>
            <p:custDataLst>
              <p:tags r:id="rId2"/>
            </p:custDataLst>
          </p:nvPr>
        </p:nvPicPr>
        <p:blipFill>
          <a:blip r:embed="rId6" cstate="print"/>
          <a:stretch>
            <a:fillRect/>
          </a:stretch>
        </p:blipFill>
        <p:spPr bwMode="auto">
          <a:xfrm>
            <a:off x="7458867" y="5924915"/>
            <a:ext cx="3143251" cy="491900"/>
          </a:xfrm>
          <a:prstGeom prst="rect">
            <a:avLst/>
          </a:prstGeom>
          <a:noFill/>
          <a:ln/>
          <a:effectLst/>
        </p:spPr>
      </p:pic>
      <p:sp>
        <p:nvSpPr>
          <p:cNvPr id="18" name="TextBox 17">
            <a:extLst>
              <a:ext uri="{FF2B5EF4-FFF2-40B4-BE49-F238E27FC236}">
                <a16:creationId xmlns:a16="http://schemas.microsoft.com/office/drawing/2014/main" id="{97FA6B95-38DB-164F-A3BB-D53340EB840C}"/>
              </a:ext>
            </a:extLst>
          </p:cNvPr>
          <p:cNvSpPr txBox="1"/>
          <p:nvPr/>
        </p:nvSpPr>
        <p:spPr>
          <a:xfrm>
            <a:off x="6162805" y="1590805"/>
            <a:ext cx="184731" cy="307777"/>
          </a:xfrm>
          <a:prstGeom prst="rect">
            <a:avLst/>
          </a:prstGeom>
          <a:noFill/>
        </p:spPr>
        <p:txBody>
          <a:bodyPr wrap="none" rtlCol="0">
            <a:spAutoFit/>
          </a:bodyPr>
          <a:lstStyle/>
          <a:p>
            <a:endParaRPr lang="en-US" dirty="0"/>
          </a:p>
        </p:txBody>
      </p:sp>
      <p:sp>
        <p:nvSpPr>
          <p:cNvPr id="117" name="Rounded Rectangle 59">
            <a:extLst>
              <a:ext uri="{FF2B5EF4-FFF2-40B4-BE49-F238E27FC236}">
                <a16:creationId xmlns:a16="http://schemas.microsoft.com/office/drawing/2014/main" id="{D1FC192F-F2B3-DB4F-AA60-EB20B2A00134}"/>
              </a:ext>
            </a:extLst>
          </p:cNvPr>
          <p:cNvSpPr/>
          <p:nvPr/>
        </p:nvSpPr>
        <p:spPr>
          <a:xfrm>
            <a:off x="6260312" y="3693618"/>
            <a:ext cx="5262561" cy="2169928"/>
          </a:xfrm>
          <a:prstGeom prst="roundRect">
            <a:avLst/>
          </a:prstGeom>
          <a:solidFill>
            <a:srgbClr val="F6D7D9"/>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18" name="Content Placeholder 2">
            <a:extLst>
              <a:ext uri="{FF2B5EF4-FFF2-40B4-BE49-F238E27FC236}">
                <a16:creationId xmlns:a16="http://schemas.microsoft.com/office/drawing/2014/main" id="{0E2FAB55-9DBB-204F-8914-720EA7BBC647}"/>
              </a:ext>
            </a:extLst>
          </p:cNvPr>
          <p:cNvSpPr txBox="1">
            <a:spLocks/>
          </p:cNvSpPr>
          <p:nvPr/>
        </p:nvSpPr>
        <p:spPr bwMode="auto">
          <a:xfrm>
            <a:off x="6317463" y="3896818"/>
            <a:ext cx="5205410" cy="1974374"/>
          </a:xfrm>
          <a:prstGeom prst="rect">
            <a:avLst/>
          </a:prstGeom>
          <a:noFill/>
          <a:ln w="9525">
            <a:noFill/>
            <a:miter lim="800000"/>
            <a:headEnd/>
            <a:tailEnd/>
          </a:ln>
        </p:spPr>
        <p:txBody>
          <a:bodyPr vert="horz" wrap="square" lIns="68577" tIns="34289" rIns="68577" bIns="34289" numCol="1" anchor="t" anchorCtr="0" compatLnSpc="1">
            <a:prstTxWarp prst="textNoShape">
              <a:avLst/>
            </a:prstTxWarp>
          </a:bodyPr>
          <a:lstStyle/>
          <a:p>
            <a:pPr marL="257162" indent="-257162" defTabSz="685800" eaLnBrk="1" hangingPunct="1">
              <a:lnSpc>
                <a:spcPct val="80000"/>
              </a:lnSpc>
              <a:spcBef>
                <a:spcPts val="900"/>
              </a:spcBef>
              <a:buClr>
                <a:schemeClr val="accent2"/>
              </a:buClr>
              <a:defRPr/>
            </a:pPr>
            <a:r>
              <a:rPr lang="en-US" sz="1800" kern="0" dirty="0">
                <a:solidFill>
                  <a:srgbClr val="C00000"/>
                </a:solidFill>
                <a:latin typeface="Roboto Mono" panose="020B0604020202020204" charset="0"/>
                <a:ea typeface="Roboto Mono" panose="020B0604020202020204" charset="0"/>
                <a:cs typeface="+mn-cs"/>
              </a:rPr>
              <a:t>def min-value(state):</a:t>
            </a:r>
          </a:p>
          <a:p>
            <a:pPr marL="557185" lvl="1" indent="-214303" defTabSz="685800" eaLnBrk="1" hangingPunct="1">
              <a:lnSpc>
                <a:spcPct val="80000"/>
              </a:lnSpc>
              <a:spcBef>
                <a:spcPct val="20000"/>
              </a:spcBef>
              <a:buClr>
                <a:schemeClr val="tx1"/>
              </a:buClr>
              <a:defRPr/>
            </a:pPr>
            <a:r>
              <a:rPr lang="en-US" sz="1800" dirty="0">
                <a:latin typeface="Roboto Mono" panose="020B0604020202020204" charset="0"/>
                <a:ea typeface="Roboto Mono" panose="020B0604020202020204" charset="0"/>
              </a:rPr>
              <a:t>i</a:t>
            </a:r>
            <a:r>
              <a:rPr lang="en-US" sz="1800" kern="0" dirty="0">
                <a:latin typeface="Roboto Mono" panose="020B0604020202020204" charset="0"/>
                <a:ea typeface="Roboto Mono" panose="020B0604020202020204" charset="0"/>
              </a:rPr>
              <a:t>f the state is a terminal state:</a:t>
            </a:r>
          </a:p>
          <a:p>
            <a:pPr marL="557185" lvl="1" indent="-214303" defTabSz="685800" eaLnBrk="1" hangingPunct="1">
              <a:lnSpc>
                <a:spcPct val="80000"/>
              </a:lnSpc>
              <a:spcBef>
                <a:spcPct val="20000"/>
              </a:spcBef>
              <a:buClr>
                <a:schemeClr val="tx1"/>
              </a:buClr>
              <a:defRPr/>
            </a:pPr>
            <a:r>
              <a:rPr lang="en-US" sz="1800" dirty="0">
                <a:latin typeface="Roboto Mono" panose="020B0604020202020204" charset="0"/>
                <a:ea typeface="Roboto Mono" panose="020B0604020202020204" charset="0"/>
              </a:rPr>
              <a:t>		 return the state’s utility</a:t>
            </a:r>
            <a:endParaRPr lang="en-US" sz="1800" kern="0" dirty="0">
              <a:latin typeface="Roboto Mono" panose="020B0604020202020204" charset="0"/>
              <a:ea typeface="Roboto Mono" panose="020B0604020202020204" charset="0"/>
            </a:endParaRPr>
          </a:p>
          <a:p>
            <a:pPr marL="557185" lvl="1" indent="-214303" defTabSz="685800" eaLnBrk="1" hangingPunct="1">
              <a:lnSpc>
                <a:spcPct val="80000"/>
              </a:lnSpc>
              <a:spcBef>
                <a:spcPct val="20000"/>
              </a:spcBef>
              <a:buClr>
                <a:schemeClr val="tx1"/>
              </a:buClr>
              <a:defRPr/>
            </a:pPr>
            <a:r>
              <a:rPr lang="en-US" sz="1800" kern="0" dirty="0">
                <a:latin typeface="Roboto Mono" panose="020B0604020202020204" charset="0"/>
                <a:ea typeface="Roboto Mono" panose="020B0604020202020204" charset="0"/>
              </a:rPr>
              <a:t>initialize v = </a:t>
            </a:r>
            <a:r>
              <a:rPr lang="en-US" sz="1800" kern="0" dirty="0">
                <a:latin typeface="Roboto Mono" panose="020B0604020202020204" charset="0"/>
                <a:ea typeface="Roboto Mono" panose="020B0604020202020204" charset="0"/>
                <a:cs typeface="Times New Roman" pitchFamily="18" charset="0"/>
              </a:rPr>
              <a:t>+∞</a:t>
            </a:r>
          </a:p>
          <a:p>
            <a:pPr marL="557185" lvl="1" indent="-214303" defTabSz="685800" eaLnBrk="1" hangingPunct="1">
              <a:lnSpc>
                <a:spcPct val="80000"/>
              </a:lnSpc>
              <a:spcBef>
                <a:spcPct val="20000"/>
              </a:spcBef>
              <a:buClr>
                <a:schemeClr val="tx1"/>
              </a:buClr>
              <a:defRPr/>
            </a:pPr>
            <a:r>
              <a:rPr lang="en-US" sz="1800" kern="0" dirty="0">
                <a:latin typeface="Roboto Mono" panose="020B0604020202020204" charset="0"/>
                <a:ea typeface="Roboto Mono" panose="020B0604020202020204" charset="0"/>
              </a:rPr>
              <a:t>for each successor of state:</a:t>
            </a:r>
          </a:p>
          <a:p>
            <a:pPr marL="857207" lvl="2" indent="-171442" defTabSz="685800" eaLnBrk="1" hangingPunct="1">
              <a:lnSpc>
                <a:spcPct val="80000"/>
              </a:lnSpc>
              <a:spcBef>
                <a:spcPct val="20000"/>
              </a:spcBef>
              <a:buClr>
                <a:schemeClr val="accent2"/>
              </a:buClr>
              <a:defRPr/>
            </a:pPr>
            <a:r>
              <a:rPr lang="en-US" sz="1800" kern="0" dirty="0">
                <a:latin typeface="Roboto Mono" panose="020B0604020202020204" charset="0"/>
                <a:ea typeface="Roboto Mono" panose="020B0604020202020204" charset="0"/>
              </a:rPr>
              <a:t>v = min(v, </a:t>
            </a:r>
            <a:r>
              <a:rPr lang="en-US" sz="1800" kern="0" dirty="0">
                <a:solidFill>
                  <a:srgbClr val="0070C0"/>
                </a:solidFill>
                <a:latin typeface="Roboto Mono" panose="020B0604020202020204" charset="0"/>
                <a:ea typeface="Roboto Mono" panose="020B0604020202020204" charset="0"/>
              </a:rPr>
              <a:t>max-value(successor)</a:t>
            </a:r>
            <a:r>
              <a:rPr lang="en-US" sz="1800" kern="0" dirty="0">
                <a:latin typeface="Roboto Mono" panose="020B0604020202020204" charset="0"/>
                <a:ea typeface="Roboto Mono" panose="020B0604020202020204" charset="0"/>
              </a:rPr>
              <a:t>)</a:t>
            </a:r>
          </a:p>
          <a:p>
            <a:pPr marL="557185" lvl="1" indent="-214303" defTabSz="685800" eaLnBrk="1" hangingPunct="1">
              <a:lnSpc>
                <a:spcPct val="80000"/>
              </a:lnSpc>
              <a:spcBef>
                <a:spcPct val="20000"/>
              </a:spcBef>
              <a:buClr>
                <a:schemeClr val="tx1"/>
              </a:buClr>
              <a:defRPr/>
            </a:pPr>
            <a:r>
              <a:rPr lang="en-US" sz="1800" kern="0" dirty="0">
                <a:latin typeface="Roboto Mono" panose="020B0604020202020204" charset="0"/>
                <a:ea typeface="Roboto Mono" panose="020B0604020202020204" charset="0"/>
              </a:rPr>
              <a:t>return v</a:t>
            </a:r>
          </a:p>
        </p:txBody>
      </p:sp>
      <p:sp>
        <p:nvSpPr>
          <p:cNvPr id="55" name="Rectangle 54">
            <a:extLst>
              <a:ext uri="{FF2B5EF4-FFF2-40B4-BE49-F238E27FC236}">
                <a16:creationId xmlns:a16="http://schemas.microsoft.com/office/drawing/2014/main" id="{57B21973-64B2-0742-8D01-54B4212A8EE6}"/>
              </a:ext>
            </a:extLst>
          </p:cNvPr>
          <p:cNvSpPr/>
          <p:nvPr/>
        </p:nvSpPr>
        <p:spPr>
          <a:xfrm>
            <a:off x="6246020" y="3560429"/>
            <a:ext cx="5856770" cy="2811394"/>
          </a:xfrm>
          <a:prstGeom prst="rect">
            <a:avLst/>
          </a:prstGeom>
          <a:solidFill>
            <a:schemeClr val="bg1">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AutoShape 6">
            <a:extLst>
              <a:ext uri="{FF2B5EF4-FFF2-40B4-BE49-F238E27FC236}">
                <a16:creationId xmlns:a16="http://schemas.microsoft.com/office/drawing/2014/main" id="{05349203-CB67-5C4A-B0EC-246ED83E1B0A}"/>
              </a:ext>
            </a:extLst>
          </p:cNvPr>
          <p:cNvSpPr>
            <a:spLocks noChangeArrowheads="1"/>
          </p:cNvSpPr>
          <p:nvPr/>
        </p:nvSpPr>
        <p:spPr bwMode="auto">
          <a:xfrm flipV="1">
            <a:off x="3315494" y="2103965"/>
            <a:ext cx="381000" cy="330902"/>
          </a:xfrm>
          <a:prstGeom prst="triangle">
            <a:avLst>
              <a:gd name="adj" fmla="val 50000"/>
            </a:avLst>
          </a:prstGeom>
          <a:solidFill>
            <a:srgbClr val="FF9A99"/>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cxnSp>
        <p:nvCxnSpPr>
          <p:cNvPr id="15" name="AutoShape 7">
            <a:extLst>
              <a:ext uri="{FF2B5EF4-FFF2-40B4-BE49-F238E27FC236}">
                <a16:creationId xmlns:a16="http://schemas.microsoft.com/office/drawing/2014/main" id="{C6C3AF7C-5779-ED49-8CCE-0B7DB7D74164}"/>
              </a:ext>
            </a:extLst>
          </p:cNvPr>
          <p:cNvCxnSpPr>
            <a:cxnSpLocks noChangeShapeType="1"/>
            <a:endCxn id="14" idx="3"/>
          </p:cNvCxnSpPr>
          <p:nvPr/>
        </p:nvCxnSpPr>
        <p:spPr bwMode="auto">
          <a:xfrm flipH="1">
            <a:off x="3505994" y="1496654"/>
            <a:ext cx="2286000" cy="607311"/>
          </a:xfrm>
          <a:prstGeom prst="straightConnector1">
            <a:avLst/>
          </a:prstGeom>
          <a:noFill/>
          <a:ln w="12700">
            <a:solidFill>
              <a:schemeClr val="tx1"/>
            </a:solidFill>
            <a:round/>
            <a:headEnd/>
            <a:tailEnd type="triangle" w="med" len="med"/>
          </a:ln>
        </p:spPr>
      </p:cxnSp>
      <p:sp>
        <p:nvSpPr>
          <p:cNvPr id="16" name="AutoShape 20">
            <a:extLst>
              <a:ext uri="{FF2B5EF4-FFF2-40B4-BE49-F238E27FC236}">
                <a16:creationId xmlns:a16="http://schemas.microsoft.com/office/drawing/2014/main" id="{6C65CC3C-F8B4-774F-9011-5FAFD965A4F2}"/>
              </a:ext>
            </a:extLst>
          </p:cNvPr>
          <p:cNvSpPr>
            <a:spLocks noChangeArrowheads="1"/>
          </p:cNvSpPr>
          <p:nvPr/>
        </p:nvSpPr>
        <p:spPr bwMode="auto">
          <a:xfrm flipV="1">
            <a:off x="5601494" y="2103965"/>
            <a:ext cx="381000" cy="318998"/>
          </a:xfrm>
          <a:prstGeom prst="triangle">
            <a:avLst>
              <a:gd name="adj" fmla="val 50000"/>
            </a:avLst>
          </a:prstGeom>
          <a:solidFill>
            <a:srgbClr val="FF9A99"/>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sp>
        <p:nvSpPr>
          <p:cNvPr id="17" name="AutoShape 26">
            <a:extLst>
              <a:ext uri="{FF2B5EF4-FFF2-40B4-BE49-F238E27FC236}">
                <a16:creationId xmlns:a16="http://schemas.microsoft.com/office/drawing/2014/main" id="{A457A0C3-CD44-6740-8065-68055CB3C4BB}"/>
              </a:ext>
            </a:extLst>
          </p:cNvPr>
          <p:cNvSpPr>
            <a:spLocks noChangeArrowheads="1"/>
          </p:cNvSpPr>
          <p:nvPr/>
        </p:nvSpPr>
        <p:spPr bwMode="auto">
          <a:xfrm flipV="1">
            <a:off x="7887493" y="2103965"/>
            <a:ext cx="381000" cy="330902"/>
          </a:xfrm>
          <a:prstGeom prst="triangle">
            <a:avLst>
              <a:gd name="adj" fmla="val 50000"/>
            </a:avLst>
          </a:prstGeom>
          <a:solidFill>
            <a:srgbClr val="FF9A99"/>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cxnSp>
        <p:nvCxnSpPr>
          <p:cNvPr id="19" name="AutoShape 27">
            <a:extLst>
              <a:ext uri="{FF2B5EF4-FFF2-40B4-BE49-F238E27FC236}">
                <a16:creationId xmlns:a16="http://schemas.microsoft.com/office/drawing/2014/main" id="{C7CC236B-543C-D942-8659-0352BFC5A796}"/>
              </a:ext>
            </a:extLst>
          </p:cNvPr>
          <p:cNvCxnSpPr>
            <a:cxnSpLocks noChangeShapeType="1"/>
          </p:cNvCxnSpPr>
          <p:nvPr/>
        </p:nvCxnSpPr>
        <p:spPr bwMode="auto">
          <a:xfrm>
            <a:off x="5791994" y="1496654"/>
            <a:ext cx="2285999" cy="607311"/>
          </a:xfrm>
          <a:prstGeom prst="straightConnector1">
            <a:avLst/>
          </a:prstGeom>
          <a:noFill/>
          <a:ln w="12700">
            <a:solidFill>
              <a:schemeClr val="tx1"/>
            </a:solidFill>
            <a:round/>
            <a:headEnd/>
            <a:tailEnd type="triangle" w="med" len="med"/>
          </a:ln>
        </p:spPr>
      </p:cxnSp>
      <p:cxnSp>
        <p:nvCxnSpPr>
          <p:cNvPr id="20" name="AutoShape 21">
            <a:extLst>
              <a:ext uri="{FF2B5EF4-FFF2-40B4-BE49-F238E27FC236}">
                <a16:creationId xmlns:a16="http://schemas.microsoft.com/office/drawing/2014/main" id="{D9CEADC8-9233-8445-892F-C26556BA5645}"/>
              </a:ext>
            </a:extLst>
          </p:cNvPr>
          <p:cNvCxnSpPr>
            <a:cxnSpLocks noChangeShapeType="1"/>
          </p:cNvCxnSpPr>
          <p:nvPr/>
        </p:nvCxnSpPr>
        <p:spPr bwMode="auto">
          <a:xfrm>
            <a:off x="5791994" y="1496654"/>
            <a:ext cx="0" cy="607311"/>
          </a:xfrm>
          <a:prstGeom prst="straightConnector1">
            <a:avLst/>
          </a:prstGeom>
          <a:noFill/>
          <a:ln w="12700">
            <a:solidFill>
              <a:schemeClr val="tx1"/>
            </a:solidFill>
            <a:round/>
            <a:headEnd/>
            <a:tailEnd type="triangle" w="med" len="med"/>
          </a:ln>
        </p:spPr>
      </p:cxnSp>
      <p:cxnSp>
        <p:nvCxnSpPr>
          <p:cNvPr id="22" name="AutoShape 17">
            <a:extLst>
              <a:ext uri="{FF2B5EF4-FFF2-40B4-BE49-F238E27FC236}">
                <a16:creationId xmlns:a16="http://schemas.microsoft.com/office/drawing/2014/main" id="{3905C521-00EC-7547-A286-2F50E926FA6E}"/>
              </a:ext>
            </a:extLst>
          </p:cNvPr>
          <p:cNvCxnSpPr>
            <a:cxnSpLocks noChangeShapeType="1"/>
          </p:cNvCxnSpPr>
          <p:nvPr/>
        </p:nvCxnSpPr>
        <p:spPr bwMode="auto">
          <a:xfrm>
            <a:off x="3505994" y="2434867"/>
            <a:ext cx="761999" cy="616743"/>
          </a:xfrm>
          <a:prstGeom prst="straightConnector1">
            <a:avLst/>
          </a:prstGeom>
          <a:noFill/>
          <a:ln w="12700">
            <a:solidFill>
              <a:schemeClr val="tx1"/>
            </a:solidFill>
            <a:round/>
            <a:headEnd/>
            <a:tailEnd type="triangle" w="med" len="med"/>
          </a:ln>
        </p:spPr>
      </p:cxnSp>
      <p:cxnSp>
        <p:nvCxnSpPr>
          <p:cNvPr id="23" name="AutoShape 9">
            <a:extLst>
              <a:ext uri="{FF2B5EF4-FFF2-40B4-BE49-F238E27FC236}">
                <a16:creationId xmlns:a16="http://schemas.microsoft.com/office/drawing/2014/main" id="{2406BD59-3DEA-714A-9355-A9254C7411CB}"/>
              </a:ext>
            </a:extLst>
          </p:cNvPr>
          <p:cNvCxnSpPr>
            <a:cxnSpLocks noChangeShapeType="1"/>
          </p:cNvCxnSpPr>
          <p:nvPr/>
        </p:nvCxnSpPr>
        <p:spPr bwMode="auto">
          <a:xfrm flipH="1">
            <a:off x="2743996" y="2434867"/>
            <a:ext cx="761998" cy="616746"/>
          </a:xfrm>
          <a:prstGeom prst="straightConnector1">
            <a:avLst/>
          </a:prstGeom>
          <a:noFill/>
          <a:ln w="12700">
            <a:solidFill>
              <a:schemeClr val="tx1"/>
            </a:solidFill>
            <a:round/>
            <a:headEnd/>
            <a:tailEnd type="triangle" w="med" len="med"/>
          </a:ln>
        </p:spPr>
      </p:cxnSp>
      <p:sp>
        <p:nvSpPr>
          <p:cNvPr id="24" name="Rectangle 7">
            <a:extLst>
              <a:ext uri="{FF2B5EF4-FFF2-40B4-BE49-F238E27FC236}">
                <a16:creationId xmlns:a16="http://schemas.microsoft.com/office/drawing/2014/main" id="{DC90F633-5E86-2D46-BEA4-7F279854AC24}"/>
              </a:ext>
            </a:extLst>
          </p:cNvPr>
          <p:cNvSpPr>
            <a:spLocks noChangeArrowheads="1"/>
          </p:cNvSpPr>
          <p:nvPr/>
        </p:nvSpPr>
        <p:spPr bwMode="auto">
          <a:xfrm>
            <a:off x="3313909" y="3101711"/>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8</a:t>
            </a:r>
          </a:p>
        </p:txBody>
      </p:sp>
      <p:sp>
        <p:nvSpPr>
          <p:cNvPr id="25" name="Rectangle 7">
            <a:extLst>
              <a:ext uri="{FF2B5EF4-FFF2-40B4-BE49-F238E27FC236}">
                <a16:creationId xmlns:a16="http://schemas.microsoft.com/office/drawing/2014/main" id="{4A8D2FD8-AAAE-8941-98D1-3B5D3C53449B}"/>
              </a:ext>
            </a:extLst>
          </p:cNvPr>
          <p:cNvSpPr>
            <a:spLocks noChangeArrowheads="1"/>
          </p:cNvSpPr>
          <p:nvPr/>
        </p:nvSpPr>
        <p:spPr bwMode="auto">
          <a:xfrm>
            <a:off x="4075909" y="3101711"/>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12</a:t>
            </a:r>
          </a:p>
        </p:txBody>
      </p:sp>
      <p:sp>
        <p:nvSpPr>
          <p:cNvPr id="26" name="Rectangle 7">
            <a:extLst>
              <a:ext uri="{FF2B5EF4-FFF2-40B4-BE49-F238E27FC236}">
                <a16:creationId xmlns:a16="http://schemas.microsoft.com/office/drawing/2014/main" id="{8CFEC7EC-3381-6B42-B374-924BB123DD9D}"/>
              </a:ext>
            </a:extLst>
          </p:cNvPr>
          <p:cNvSpPr>
            <a:spLocks noChangeArrowheads="1"/>
          </p:cNvSpPr>
          <p:nvPr/>
        </p:nvSpPr>
        <p:spPr bwMode="auto">
          <a:xfrm>
            <a:off x="2551909" y="3101711"/>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3</a:t>
            </a:r>
          </a:p>
        </p:txBody>
      </p:sp>
      <p:cxnSp>
        <p:nvCxnSpPr>
          <p:cNvPr id="27" name="AutoShape 13">
            <a:extLst>
              <a:ext uri="{FF2B5EF4-FFF2-40B4-BE49-F238E27FC236}">
                <a16:creationId xmlns:a16="http://schemas.microsoft.com/office/drawing/2014/main" id="{D84C5290-A15F-FD48-A9DF-48DCD9312DA2}"/>
              </a:ext>
            </a:extLst>
          </p:cNvPr>
          <p:cNvCxnSpPr>
            <a:cxnSpLocks noChangeShapeType="1"/>
          </p:cNvCxnSpPr>
          <p:nvPr/>
        </p:nvCxnSpPr>
        <p:spPr bwMode="auto">
          <a:xfrm>
            <a:off x="3505994" y="2434867"/>
            <a:ext cx="1" cy="604837"/>
          </a:xfrm>
          <a:prstGeom prst="straightConnector1">
            <a:avLst/>
          </a:prstGeom>
          <a:noFill/>
          <a:ln w="12700">
            <a:solidFill>
              <a:schemeClr val="tx1"/>
            </a:solidFill>
            <a:round/>
            <a:headEnd/>
            <a:tailEnd type="triangle" w="med" len="med"/>
          </a:ln>
        </p:spPr>
      </p:cxnSp>
      <p:sp>
        <p:nvSpPr>
          <p:cNvPr id="2" name="Rectangle 1">
            <a:extLst>
              <a:ext uri="{FF2B5EF4-FFF2-40B4-BE49-F238E27FC236}">
                <a16:creationId xmlns:a16="http://schemas.microsoft.com/office/drawing/2014/main" id="{017492CB-DE08-9D44-903D-AFBF313FB495}"/>
              </a:ext>
            </a:extLst>
          </p:cNvPr>
          <p:cNvSpPr/>
          <p:nvPr/>
        </p:nvSpPr>
        <p:spPr>
          <a:xfrm>
            <a:off x="2932986" y="2076992"/>
            <a:ext cx="287258" cy="307777"/>
          </a:xfrm>
          <a:prstGeom prst="rect">
            <a:avLst/>
          </a:prstGeom>
        </p:spPr>
        <p:txBody>
          <a:bodyPr wrap="none">
            <a:spAutoFit/>
          </a:bodyPr>
          <a:lstStyle/>
          <a:p>
            <a:pPr algn="ctr"/>
            <a:r>
              <a:rPr lang="en-US" dirty="0">
                <a:latin typeface="Open Sans" panose="020B0604020202020204" charset="0"/>
                <a:ea typeface="Open Sans" panose="020B0604020202020204" charset="0"/>
                <a:cs typeface="Open Sans" panose="020B0604020202020204" charset="0"/>
              </a:rPr>
              <a:t>3</a:t>
            </a:r>
          </a:p>
        </p:txBody>
      </p:sp>
      <p:sp>
        <p:nvSpPr>
          <p:cNvPr id="28" name="Rectangle 27">
            <a:extLst>
              <a:ext uri="{FF2B5EF4-FFF2-40B4-BE49-F238E27FC236}">
                <a16:creationId xmlns:a16="http://schemas.microsoft.com/office/drawing/2014/main" id="{8F79DF5E-42C8-D943-9296-920EFA174DA8}"/>
              </a:ext>
            </a:extLst>
          </p:cNvPr>
          <p:cNvSpPr/>
          <p:nvPr/>
        </p:nvSpPr>
        <p:spPr>
          <a:xfrm>
            <a:off x="5314236" y="1137177"/>
            <a:ext cx="287258" cy="307777"/>
          </a:xfrm>
          <a:prstGeom prst="rect">
            <a:avLst/>
          </a:prstGeom>
        </p:spPr>
        <p:txBody>
          <a:bodyPr wrap="none">
            <a:spAutoFit/>
          </a:bodyPr>
          <a:lstStyle/>
          <a:p>
            <a:pPr algn="ctr"/>
            <a:r>
              <a:rPr lang="en-US" dirty="0">
                <a:latin typeface="Open Sans" panose="020B0604020202020204" charset="0"/>
                <a:ea typeface="Open Sans" panose="020B0604020202020204" charset="0"/>
                <a:cs typeface="Open Sans" panose="020B0604020202020204" charset="0"/>
              </a:rPr>
              <a:t>3</a:t>
            </a:r>
          </a:p>
        </p:txBody>
      </p:sp>
      <p:cxnSp>
        <p:nvCxnSpPr>
          <p:cNvPr id="30" name="AutoShape 17">
            <a:extLst>
              <a:ext uri="{FF2B5EF4-FFF2-40B4-BE49-F238E27FC236}">
                <a16:creationId xmlns:a16="http://schemas.microsoft.com/office/drawing/2014/main" id="{FD64EC14-5D6B-E542-9094-49F4B12E8EAB}"/>
              </a:ext>
            </a:extLst>
          </p:cNvPr>
          <p:cNvCxnSpPr>
            <a:cxnSpLocks noChangeShapeType="1"/>
          </p:cNvCxnSpPr>
          <p:nvPr/>
        </p:nvCxnSpPr>
        <p:spPr bwMode="auto">
          <a:xfrm>
            <a:off x="5791987" y="2446021"/>
            <a:ext cx="761999" cy="616743"/>
          </a:xfrm>
          <a:prstGeom prst="straightConnector1">
            <a:avLst/>
          </a:prstGeom>
          <a:noFill/>
          <a:ln w="12700">
            <a:solidFill>
              <a:schemeClr val="tx1"/>
            </a:solidFill>
            <a:round/>
            <a:headEnd/>
            <a:tailEnd type="triangle" w="med" len="med"/>
          </a:ln>
        </p:spPr>
      </p:cxnSp>
      <p:cxnSp>
        <p:nvCxnSpPr>
          <p:cNvPr id="31" name="AutoShape 9">
            <a:extLst>
              <a:ext uri="{FF2B5EF4-FFF2-40B4-BE49-F238E27FC236}">
                <a16:creationId xmlns:a16="http://schemas.microsoft.com/office/drawing/2014/main" id="{58063A8E-CAC7-444E-A6B4-B8F666F47522}"/>
              </a:ext>
            </a:extLst>
          </p:cNvPr>
          <p:cNvCxnSpPr>
            <a:cxnSpLocks noChangeShapeType="1"/>
          </p:cNvCxnSpPr>
          <p:nvPr/>
        </p:nvCxnSpPr>
        <p:spPr bwMode="auto">
          <a:xfrm flipH="1">
            <a:off x="5029989" y="2446021"/>
            <a:ext cx="761998" cy="616746"/>
          </a:xfrm>
          <a:prstGeom prst="straightConnector1">
            <a:avLst/>
          </a:prstGeom>
          <a:noFill/>
          <a:ln w="12700">
            <a:solidFill>
              <a:schemeClr val="tx1"/>
            </a:solidFill>
            <a:round/>
            <a:headEnd/>
            <a:tailEnd type="triangle" w="med" len="med"/>
          </a:ln>
        </p:spPr>
      </p:cxnSp>
      <p:sp>
        <p:nvSpPr>
          <p:cNvPr id="32" name="Rectangle 7">
            <a:extLst>
              <a:ext uri="{FF2B5EF4-FFF2-40B4-BE49-F238E27FC236}">
                <a16:creationId xmlns:a16="http://schemas.microsoft.com/office/drawing/2014/main" id="{3F2AFCAB-E24A-C24D-81CC-632B8C607D60}"/>
              </a:ext>
            </a:extLst>
          </p:cNvPr>
          <p:cNvSpPr>
            <a:spLocks noChangeArrowheads="1"/>
          </p:cNvSpPr>
          <p:nvPr/>
        </p:nvSpPr>
        <p:spPr bwMode="auto">
          <a:xfrm>
            <a:off x="5599902" y="3112865"/>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4</a:t>
            </a:r>
          </a:p>
        </p:txBody>
      </p:sp>
      <p:sp>
        <p:nvSpPr>
          <p:cNvPr id="33" name="Rectangle 7">
            <a:extLst>
              <a:ext uri="{FF2B5EF4-FFF2-40B4-BE49-F238E27FC236}">
                <a16:creationId xmlns:a16="http://schemas.microsoft.com/office/drawing/2014/main" id="{3F5A2AC6-92B6-9646-9701-0CB78E2A0664}"/>
              </a:ext>
            </a:extLst>
          </p:cNvPr>
          <p:cNvSpPr>
            <a:spLocks noChangeArrowheads="1"/>
          </p:cNvSpPr>
          <p:nvPr/>
        </p:nvSpPr>
        <p:spPr bwMode="auto">
          <a:xfrm>
            <a:off x="6361902" y="3112865"/>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6</a:t>
            </a:r>
          </a:p>
        </p:txBody>
      </p:sp>
      <p:sp>
        <p:nvSpPr>
          <p:cNvPr id="35" name="Rectangle 7">
            <a:extLst>
              <a:ext uri="{FF2B5EF4-FFF2-40B4-BE49-F238E27FC236}">
                <a16:creationId xmlns:a16="http://schemas.microsoft.com/office/drawing/2014/main" id="{2240DC77-1B6F-DC42-BDB7-A9C274EAEB97}"/>
              </a:ext>
            </a:extLst>
          </p:cNvPr>
          <p:cNvSpPr>
            <a:spLocks noChangeArrowheads="1"/>
          </p:cNvSpPr>
          <p:nvPr/>
        </p:nvSpPr>
        <p:spPr bwMode="auto">
          <a:xfrm>
            <a:off x="4837902" y="3112865"/>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2</a:t>
            </a:r>
          </a:p>
        </p:txBody>
      </p:sp>
      <p:cxnSp>
        <p:nvCxnSpPr>
          <p:cNvPr id="36" name="AutoShape 13">
            <a:extLst>
              <a:ext uri="{FF2B5EF4-FFF2-40B4-BE49-F238E27FC236}">
                <a16:creationId xmlns:a16="http://schemas.microsoft.com/office/drawing/2014/main" id="{079C1C4B-0596-2F4E-A2D9-68BC53160ABF}"/>
              </a:ext>
            </a:extLst>
          </p:cNvPr>
          <p:cNvCxnSpPr>
            <a:cxnSpLocks noChangeShapeType="1"/>
          </p:cNvCxnSpPr>
          <p:nvPr/>
        </p:nvCxnSpPr>
        <p:spPr bwMode="auto">
          <a:xfrm>
            <a:off x="5791987" y="2446021"/>
            <a:ext cx="1" cy="604837"/>
          </a:xfrm>
          <a:prstGeom prst="straightConnector1">
            <a:avLst/>
          </a:prstGeom>
          <a:noFill/>
          <a:ln w="12700">
            <a:solidFill>
              <a:schemeClr val="tx1"/>
            </a:solidFill>
            <a:round/>
            <a:headEnd/>
            <a:tailEnd type="triangle" w="med" len="med"/>
          </a:ln>
        </p:spPr>
      </p:cxnSp>
      <p:sp>
        <p:nvSpPr>
          <p:cNvPr id="3" name="Rectangle 2">
            <a:extLst>
              <a:ext uri="{FF2B5EF4-FFF2-40B4-BE49-F238E27FC236}">
                <a16:creationId xmlns:a16="http://schemas.microsoft.com/office/drawing/2014/main" id="{899ACAE2-F929-7448-A38F-14468F5203FF}"/>
              </a:ext>
            </a:extLst>
          </p:cNvPr>
          <p:cNvSpPr/>
          <p:nvPr/>
        </p:nvSpPr>
        <p:spPr>
          <a:xfrm>
            <a:off x="5312644" y="2076992"/>
            <a:ext cx="287258" cy="307777"/>
          </a:xfrm>
          <a:prstGeom prst="rect">
            <a:avLst/>
          </a:prstGeom>
        </p:spPr>
        <p:txBody>
          <a:bodyPr wrap="none">
            <a:spAutoFit/>
          </a:bodyPr>
          <a:lstStyle/>
          <a:p>
            <a:r>
              <a:rPr lang="en-US" dirty="0">
                <a:latin typeface="Open Sans" panose="020B0604020202020204" charset="0"/>
                <a:ea typeface="Open Sans" panose="020B0604020202020204" charset="0"/>
                <a:cs typeface="Open Sans" panose="020B0604020202020204" charset="0"/>
              </a:rPr>
              <a:t>2</a:t>
            </a:r>
            <a:endParaRPr lang="en-US" dirty="0"/>
          </a:p>
        </p:txBody>
      </p:sp>
      <p:sp>
        <p:nvSpPr>
          <p:cNvPr id="37" name="Rectangle 36">
            <a:extLst>
              <a:ext uri="{FF2B5EF4-FFF2-40B4-BE49-F238E27FC236}">
                <a16:creationId xmlns:a16="http://schemas.microsoft.com/office/drawing/2014/main" id="{3A266C21-D99F-F746-9732-4CF8409C765D}"/>
              </a:ext>
            </a:extLst>
          </p:cNvPr>
          <p:cNvSpPr/>
          <p:nvPr/>
        </p:nvSpPr>
        <p:spPr>
          <a:xfrm>
            <a:off x="7511778" y="2124515"/>
            <a:ext cx="292068" cy="307777"/>
          </a:xfrm>
          <a:prstGeom prst="rect">
            <a:avLst/>
          </a:prstGeom>
        </p:spPr>
        <p:txBody>
          <a:bodyPr wrap="none">
            <a:spAutoFit/>
          </a:bodyPr>
          <a:lstStyle/>
          <a:p>
            <a:r>
              <a:rPr lang="en-US" dirty="0">
                <a:latin typeface="Roboto Mono" panose="020B0604020202020204" charset="0"/>
                <a:ea typeface="Roboto Mono" panose="020B0604020202020204" charset="0"/>
                <a:cs typeface="Times New Roman" pitchFamily="18" charset="0"/>
              </a:rPr>
              <a:t>5</a:t>
            </a:r>
            <a:endParaRPr lang="en-US" dirty="0"/>
          </a:p>
        </p:txBody>
      </p:sp>
      <p:cxnSp>
        <p:nvCxnSpPr>
          <p:cNvPr id="38" name="AutoShape 17">
            <a:extLst>
              <a:ext uri="{FF2B5EF4-FFF2-40B4-BE49-F238E27FC236}">
                <a16:creationId xmlns:a16="http://schemas.microsoft.com/office/drawing/2014/main" id="{2450A8C0-4E8A-664B-A615-C2A7BC2430BC}"/>
              </a:ext>
            </a:extLst>
          </p:cNvPr>
          <p:cNvCxnSpPr>
            <a:cxnSpLocks noChangeShapeType="1"/>
          </p:cNvCxnSpPr>
          <p:nvPr/>
        </p:nvCxnSpPr>
        <p:spPr bwMode="auto">
          <a:xfrm>
            <a:off x="8081689" y="2475756"/>
            <a:ext cx="761999" cy="616743"/>
          </a:xfrm>
          <a:prstGeom prst="straightConnector1">
            <a:avLst/>
          </a:prstGeom>
          <a:noFill/>
          <a:ln w="12700">
            <a:solidFill>
              <a:schemeClr val="tx1"/>
            </a:solidFill>
            <a:round/>
            <a:headEnd/>
            <a:tailEnd type="triangle" w="med" len="med"/>
          </a:ln>
        </p:spPr>
      </p:cxnSp>
      <p:cxnSp>
        <p:nvCxnSpPr>
          <p:cNvPr id="39" name="AutoShape 9">
            <a:extLst>
              <a:ext uri="{FF2B5EF4-FFF2-40B4-BE49-F238E27FC236}">
                <a16:creationId xmlns:a16="http://schemas.microsoft.com/office/drawing/2014/main" id="{905AE7B6-A717-654D-B62B-49B9559B3330}"/>
              </a:ext>
            </a:extLst>
          </p:cNvPr>
          <p:cNvCxnSpPr>
            <a:cxnSpLocks noChangeShapeType="1"/>
          </p:cNvCxnSpPr>
          <p:nvPr/>
        </p:nvCxnSpPr>
        <p:spPr bwMode="auto">
          <a:xfrm flipH="1">
            <a:off x="7319691" y="2475756"/>
            <a:ext cx="761998" cy="616746"/>
          </a:xfrm>
          <a:prstGeom prst="straightConnector1">
            <a:avLst/>
          </a:prstGeom>
          <a:noFill/>
          <a:ln w="12700">
            <a:solidFill>
              <a:schemeClr val="tx1"/>
            </a:solidFill>
            <a:round/>
            <a:headEnd/>
            <a:tailEnd type="triangle" w="med" len="med"/>
          </a:ln>
        </p:spPr>
      </p:cxnSp>
      <p:sp>
        <p:nvSpPr>
          <p:cNvPr id="40" name="Rectangle 7">
            <a:extLst>
              <a:ext uri="{FF2B5EF4-FFF2-40B4-BE49-F238E27FC236}">
                <a16:creationId xmlns:a16="http://schemas.microsoft.com/office/drawing/2014/main" id="{4A8DAB8A-F79E-9B45-A20A-C5BAA1874713}"/>
              </a:ext>
            </a:extLst>
          </p:cNvPr>
          <p:cNvSpPr>
            <a:spLocks noChangeArrowheads="1"/>
          </p:cNvSpPr>
          <p:nvPr/>
        </p:nvSpPr>
        <p:spPr bwMode="auto">
          <a:xfrm>
            <a:off x="7889604" y="3142600"/>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5</a:t>
            </a:r>
          </a:p>
        </p:txBody>
      </p:sp>
      <p:sp>
        <p:nvSpPr>
          <p:cNvPr id="41" name="Rectangle 7">
            <a:extLst>
              <a:ext uri="{FF2B5EF4-FFF2-40B4-BE49-F238E27FC236}">
                <a16:creationId xmlns:a16="http://schemas.microsoft.com/office/drawing/2014/main" id="{957AEE23-5ACE-144C-9E01-37A40CE64215}"/>
              </a:ext>
            </a:extLst>
          </p:cNvPr>
          <p:cNvSpPr>
            <a:spLocks noChangeArrowheads="1"/>
          </p:cNvSpPr>
          <p:nvPr/>
        </p:nvSpPr>
        <p:spPr bwMode="auto">
          <a:xfrm>
            <a:off x="8651604" y="3142600"/>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2</a:t>
            </a:r>
          </a:p>
        </p:txBody>
      </p:sp>
      <p:sp>
        <p:nvSpPr>
          <p:cNvPr id="42" name="Rectangle 7">
            <a:extLst>
              <a:ext uri="{FF2B5EF4-FFF2-40B4-BE49-F238E27FC236}">
                <a16:creationId xmlns:a16="http://schemas.microsoft.com/office/drawing/2014/main" id="{FA86C5F5-3658-E340-942D-E30A325A2BB5}"/>
              </a:ext>
            </a:extLst>
          </p:cNvPr>
          <p:cNvSpPr>
            <a:spLocks noChangeArrowheads="1"/>
          </p:cNvSpPr>
          <p:nvPr/>
        </p:nvSpPr>
        <p:spPr bwMode="auto">
          <a:xfrm>
            <a:off x="7127604" y="3142600"/>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14</a:t>
            </a:r>
          </a:p>
        </p:txBody>
      </p:sp>
      <p:cxnSp>
        <p:nvCxnSpPr>
          <p:cNvPr id="43" name="AutoShape 13">
            <a:extLst>
              <a:ext uri="{FF2B5EF4-FFF2-40B4-BE49-F238E27FC236}">
                <a16:creationId xmlns:a16="http://schemas.microsoft.com/office/drawing/2014/main" id="{6EDA6EAC-2B86-B143-9467-5CA8AFA7AA33}"/>
              </a:ext>
            </a:extLst>
          </p:cNvPr>
          <p:cNvCxnSpPr>
            <a:cxnSpLocks noChangeShapeType="1"/>
          </p:cNvCxnSpPr>
          <p:nvPr/>
        </p:nvCxnSpPr>
        <p:spPr bwMode="auto">
          <a:xfrm>
            <a:off x="8081689" y="2475756"/>
            <a:ext cx="1" cy="604837"/>
          </a:xfrm>
          <a:prstGeom prst="straightConnector1">
            <a:avLst/>
          </a:prstGeom>
          <a:noFill/>
          <a:ln w="12700">
            <a:solidFill>
              <a:schemeClr val="tx1"/>
            </a:solidFill>
            <a:round/>
            <a:headEnd/>
            <a:tailEnd type="triangle" w="med" len="med"/>
          </a:ln>
        </p:spPr>
      </p:cxnSp>
    </p:spTree>
    <p:extLst>
      <p:ext uri="{BB962C8B-B14F-4D97-AF65-F5344CB8AC3E}">
        <p14:creationId xmlns:p14="http://schemas.microsoft.com/office/powerpoint/2010/main" val="359385341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116" name="Content Placeholder 2">
            <a:extLst>
              <a:ext uri="{FF2B5EF4-FFF2-40B4-BE49-F238E27FC236}">
                <a16:creationId xmlns:a16="http://schemas.microsoft.com/office/drawing/2014/main" id="{1A0EBC81-D24D-B942-AB58-A4FD3979981F}"/>
              </a:ext>
            </a:extLst>
          </p:cNvPr>
          <p:cNvSpPr txBox="1">
            <a:spLocks/>
          </p:cNvSpPr>
          <p:nvPr/>
        </p:nvSpPr>
        <p:spPr bwMode="auto">
          <a:xfrm>
            <a:off x="226219" y="3653883"/>
            <a:ext cx="5262559" cy="2247425"/>
          </a:xfrm>
          <a:prstGeom prst="rect">
            <a:avLst/>
          </a:prstGeom>
          <a:noFill/>
          <a:ln w="9525">
            <a:noFill/>
            <a:miter lim="800000"/>
            <a:headEnd/>
            <a:tailEnd/>
          </a:ln>
        </p:spPr>
        <p:txBody>
          <a:bodyPr vert="horz" wrap="square" lIns="68577" tIns="34289" rIns="68577" bIns="34289" numCol="1" anchor="t" anchorCtr="0" compatLnSpc="1">
            <a:prstTxWarp prst="textNoShape">
              <a:avLst/>
            </a:prstTxWarp>
          </a:bodyPr>
          <a:lstStyle/>
          <a:p>
            <a:pPr marL="257162" indent="-257162" defTabSz="685800" eaLnBrk="1" hangingPunct="1">
              <a:lnSpc>
                <a:spcPct val="80000"/>
              </a:lnSpc>
              <a:spcBef>
                <a:spcPts val="900"/>
              </a:spcBef>
              <a:buClr>
                <a:schemeClr val="accent2"/>
              </a:buClr>
              <a:defRPr/>
            </a:pPr>
            <a:endParaRPr lang="en-US" sz="825" kern="0" dirty="0">
              <a:solidFill>
                <a:srgbClr val="00B0F0"/>
              </a:solidFill>
              <a:latin typeface="Roboto Mono" panose="020B0604020202020204" charset="0"/>
              <a:ea typeface="Roboto Mono" panose="020B0604020202020204" charset="0"/>
              <a:cs typeface="+mn-cs"/>
            </a:endParaRPr>
          </a:p>
          <a:p>
            <a:pPr marL="257162" indent="-257162" defTabSz="685800" eaLnBrk="1" hangingPunct="1">
              <a:lnSpc>
                <a:spcPct val="80000"/>
              </a:lnSpc>
              <a:spcBef>
                <a:spcPts val="900"/>
              </a:spcBef>
              <a:buClr>
                <a:schemeClr val="accent2"/>
              </a:buClr>
              <a:defRPr/>
            </a:pPr>
            <a:r>
              <a:rPr lang="en-US" sz="1800" kern="0" dirty="0">
                <a:solidFill>
                  <a:srgbClr val="0070C0"/>
                </a:solidFill>
                <a:latin typeface="Roboto Mono" panose="020B0604020202020204" charset="0"/>
                <a:ea typeface="Roboto Mono" panose="020B0604020202020204" charset="0"/>
                <a:cs typeface="+mn-cs"/>
              </a:rPr>
              <a:t>def max-value(state):</a:t>
            </a:r>
          </a:p>
          <a:p>
            <a:pPr marL="557185" lvl="1" indent="-214303" defTabSz="685800" eaLnBrk="1" hangingPunct="1">
              <a:lnSpc>
                <a:spcPct val="80000"/>
              </a:lnSpc>
              <a:spcBef>
                <a:spcPct val="20000"/>
              </a:spcBef>
              <a:buClr>
                <a:schemeClr val="tx1"/>
              </a:buClr>
              <a:defRPr/>
            </a:pPr>
            <a:r>
              <a:rPr lang="en-US" sz="1800" dirty="0">
                <a:latin typeface="Roboto Mono" panose="020B0604020202020204" charset="0"/>
                <a:ea typeface="Roboto Mono" panose="020B0604020202020204" charset="0"/>
              </a:rPr>
              <a:t>i</a:t>
            </a:r>
            <a:r>
              <a:rPr lang="en-US" sz="1800" kern="0" dirty="0">
                <a:latin typeface="Roboto Mono" panose="020B0604020202020204" charset="0"/>
                <a:ea typeface="Roboto Mono" panose="020B0604020202020204" charset="0"/>
              </a:rPr>
              <a:t>f the state is a terminal state:</a:t>
            </a:r>
          </a:p>
          <a:p>
            <a:pPr marL="557185" lvl="1" indent="-214303" defTabSz="685800" eaLnBrk="1" hangingPunct="1">
              <a:lnSpc>
                <a:spcPct val="80000"/>
              </a:lnSpc>
              <a:spcBef>
                <a:spcPct val="20000"/>
              </a:spcBef>
              <a:buClr>
                <a:schemeClr val="tx1"/>
              </a:buClr>
              <a:defRPr/>
            </a:pPr>
            <a:r>
              <a:rPr lang="en-US" sz="1800" dirty="0">
                <a:latin typeface="Roboto Mono" panose="020B0604020202020204" charset="0"/>
                <a:ea typeface="Roboto Mono" panose="020B0604020202020204" charset="0"/>
              </a:rPr>
              <a:t>		 return the state’s utility</a:t>
            </a:r>
            <a:endParaRPr lang="en-US" sz="1800" kern="0" dirty="0">
              <a:latin typeface="Roboto Mono" panose="020B0604020202020204" charset="0"/>
              <a:ea typeface="Roboto Mono" panose="020B0604020202020204" charset="0"/>
            </a:endParaRPr>
          </a:p>
          <a:p>
            <a:pPr marL="557185" lvl="1" indent="-214303" defTabSz="685800" eaLnBrk="1" hangingPunct="1">
              <a:lnSpc>
                <a:spcPct val="80000"/>
              </a:lnSpc>
              <a:spcBef>
                <a:spcPct val="20000"/>
              </a:spcBef>
              <a:buClr>
                <a:schemeClr val="tx1"/>
              </a:buClr>
              <a:defRPr/>
            </a:pPr>
            <a:r>
              <a:rPr lang="en-US" sz="1800" kern="0" dirty="0">
                <a:latin typeface="Roboto Mono" panose="020B0604020202020204" charset="0"/>
                <a:ea typeface="Roboto Mono" panose="020B0604020202020204" charset="0"/>
              </a:rPr>
              <a:t>initialize v = </a:t>
            </a:r>
            <a:r>
              <a:rPr lang="en-US" sz="1800" kern="0" dirty="0">
                <a:latin typeface="Roboto Mono" panose="020B0604020202020204" charset="0"/>
                <a:ea typeface="Roboto Mono" panose="020B0604020202020204" charset="0"/>
                <a:cs typeface="Times New Roman" pitchFamily="18" charset="0"/>
              </a:rPr>
              <a:t>-∞</a:t>
            </a:r>
          </a:p>
          <a:p>
            <a:pPr marL="557185" lvl="1" indent="-214303" defTabSz="685800" eaLnBrk="1" hangingPunct="1">
              <a:lnSpc>
                <a:spcPct val="80000"/>
              </a:lnSpc>
              <a:spcBef>
                <a:spcPct val="20000"/>
              </a:spcBef>
              <a:buClr>
                <a:schemeClr val="tx1"/>
              </a:buClr>
              <a:defRPr/>
            </a:pPr>
            <a:r>
              <a:rPr lang="en-US" sz="1800" kern="0" dirty="0">
                <a:latin typeface="Roboto Mono" panose="020B0604020202020204" charset="0"/>
                <a:ea typeface="Roboto Mono" panose="020B0604020202020204" charset="0"/>
              </a:rPr>
              <a:t>for each successor of state:</a:t>
            </a:r>
          </a:p>
          <a:p>
            <a:pPr marL="857207" lvl="2" indent="-171442" defTabSz="685800" eaLnBrk="1" hangingPunct="1">
              <a:lnSpc>
                <a:spcPct val="80000"/>
              </a:lnSpc>
              <a:spcBef>
                <a:spcPct val="20000"/>
              </a:spcBef>
              <a:buClr>
                <a:schemeClr val="accent2"/>
              </a:buClr>
              <a:defRPr/>
            </a:pPr>
            <a:r>
              <a:rPr lang="en-US" sz="1800" kern="0" dirty="0">
                <a:latin typeface="Roboto Mono" panose="020B0604020202020204" charset="0"/>
                <a:ea typeface="Roboto Mono" panose="020B0604020202020204" charset="0"/>
              </a:rPr>
              <a:t>v = max(v, </a:t>
            </a:r>
            <a:r>
              <a:rPr lang="en-US" sz="1800" kern="0" dirty="0">
                <a:solidFill>
                  <a:srgbClr val="C00000"/>
                </a:solidFill>
                <a:latin typeface="Roboto Mono" panose="020B0604020202020204" charset="0"/>
                <a:ea typeface="Roboto Mono" panose="020B0604020202020204" charset="0"/>
              </a:rPr>
              <a:t>min-value(successor)</a:t>
            </a:r>
            <a:r>
              <a:rPr lang="en-US" sz="1800" kern="0" dirty="0">
                <a:latin typeface="Roboto Mono" panose="020B0604020202020204" charset="0"/>
                <a:ea typeface="Roboto Mono" panose="020B0604020202020204" charset="0"/>
              </a:rPr>
              <a:t>)</a:t>
            </a:r>
          </a:p>
          <a:p>
            <a:pPr marL="557185" lvl="1" indent="-214303" defTabSz="685800" eaLnBrk="1" hangingPunct="1">
              <a:lnSpc>
                <a:spcPct val="80000"/>
              </a:lnSpc>
              <a:spcBef>
                <a:spcPct val="20000"/>
              </a:spcBef>
              <a:buClr>
                <a:schemeClr val="tx1"/>
              </a:buClr>
              <a:defRPr/>
            </a:pPr>
            <a:r>
              <a:rPr lang="en-US" sz="1800" kern="0" dirty="0">
                <a:latin typeface="Roboto Mono" panose="020B0604020202020204" charset="0"/>
                <a:ea typeface="Roboto Mono" panose="020B0604020202020204" charset="0"/>
              </a:rPr>
              <a:t>return v</a:t>
            </a:r>
          </a:p>
        </p:txBody>
      </p:sp>
      <p:sp>
        <p:nvSpPr>
          <p:cNvPr id="63" name="Google Shape;63;p2"/>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dirty="0">
                <a:sym typeface="Symbol" pitchFamily="18" charset="2"/>
              </a:rPr>
              <a:t>Minimax Example</a:t>
            </a:r>
            <a:endParaRPr sz="3400" b="1" dirty="0">
              <a:solidFill>
                <a:srgbClr val="370661"/>
              </a:solidFill>
              <a:latin typeface="Open Sans"/>
              <a:ea typeface="Open Sans"/>
              <a:cs typeface="Open Sans"/>
              <a:sym typeface="Open Sans"/>
            </a:endParaRPr>
          </a:p>
        </p:txBody>
      </p:sp>
      <p:sp>
        <p:nvSpPr>
          <p:cNvPr id="34" name="AutoShape 4">
            <a:extLst>
              <a:ext uri="{FF2B5EF4-FFF2-40B4-BE49-F238E27FC236}">
                <a16:creationId xmlns:a16="http://schemas.microsoft.com/office/drawing/2014/main" id="{E736D7FF-BD34-4A88-84A3-1D8F37182FDE}"/>
              </a:ext>
            </a:extLst>
          </p:cNvPr>
          <p:cNvSpPr>
            <a:spLocks noChangeArrowheads="1"/>
          </p:cNvSpPr>
          <p:nvPr/>
        </p:nvSpPr>
        <p:spPr bwMode="auto">
          <a:xfrm>
            <a:off x="5601494" y="1137177"/>
            <a:ext cx="381000" cy="359477"/>
          </a:xfrm>
          <a:prstGeom prst="triangle">
            <a:avLst>
              <a:gd name="adj" fmla="val 50000"/>
            </a:avLst>
          </a:prstGeom>
          <a:solidFill>
            <a:srgbClr val="CCECFF"/>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sp>
        <p:nvSpPr>
          <p:cNvPr id="72" name="Rounded Rectangle 58">
            <a:extLst>
              <a:ext uri="{FF2B5EF4-FFF2-40B4-BE49-F238E27FC236}">
                <a16:creationId xmlns:a16="http://schemas.microsoft.com/office/drawing/2014/main" id="{EF1F8FB1-77A7-470B-8369-70912ABFE2F7}"/>
              </a:ext>
            </a:extLst>
          </p:cNvPr>
          <p:cNvSpPr/>
          <p:nvPr/>
        </p:nvSpPr>
        <p:spPr>
          <a:xfrm>
            <a:off x="226219" y="3683366"/>
            <a:ext cx="5262559" cy="2187826"/>
          </a:xfrm>
          <a:prstGeom prst="roundRect">
            <a:avLst/>
          </a:prstGeom>
          <a:solidFill>
            <a:srgbClr val="0066CC">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74" name="Left-Right Arrow 62">
            <a:extLst>
              <a:ext uri="{FF2B5EF4-FFF2-40B4-BE49-F238E27FC236}">
                <a16:creationId xmlns:a16="http://schemas.microsoft.com/office/drawing/2014/main" id="{8162E336-5288-4360-8E22-242E50D27588}"/>
              </a:ext>
            </a:extLst>
          </p:cNvPr>
          <p:cNvSpPr/>
          <p:nvPr/>
        </p:nvSpPr>
        <p:spPr>
          <a:xfrm>
            <a:off x="5503070" y="4337488"/>
            <a:ext cx="742950" cy="514350"/>
          </a:xfrm>
          <a:prstGeom prst="leftRightArrow">
            <a:avLst/>
          </a:prstGeom>
          <a:solidFill>
            <a:srgbClr val="BD92D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75" name="Picture 74" descr="TP_tmp.png">
            <a:extLst>
              <a:ext uri="{FF2B5EF4-FFF2-40B4-BE49-F238E27FC236}">
                <a16:creationId xmlns:a16="http://schemas.microsoft.com/office/drawing/2014/main" id="{38160B1A-2555-4CA1-A742-52F596673E60}"/>
              </a:ext>
            </a:extLst>
          </p:cNvPr>
          <p:cNvPicPr>
            <a:picLocks noChangeAspect="1"/>
          </p:cNvPicPr>
          <p:nvPr>
            <p:custDataLst>
              <p:tags r:id="rId1"/>
            </p:custDataLst>
          </p:nvPr>
        </p:nvPicPr>
        <p:blipFill>
          <a:blip r:embed="rId5" cstate="print"/>
          <a:stretch>
            <a:fillRect/>
          </a:stretch>
        </p:blipFill>
        <p:spPr bwMode="auto">
          <a:xfrm>
            <a:off x="1315244" y="5924915"/>
            <a:ext cx="3143249" cy="491900"/>
          </a:xfrm>
          <a:prstGeom prst="rect">
            <a:avLst/>
          </a:prstGeom>
          <a:noFill/>
          <a:ln/>
          <a:effectLst/>
        </p:spPr>
      </p:pic>
      <p:pic>
        <p:nvPicPr>
          <p:cNvPr id="76" name="Picture 75" descr="TP_tmp.png">
            <a:extLst>
              <a:ext uri="{FF2B5EF4-FFF2-40B4-BE49-F238E27FC236}">
                <a16:creationId xmlns:a16="http://schemas.microsoft.com/office/drawing/2014/main" id="{A30B546D-18AD-4561-86FC-06C44687E357}"/>
              </a:ext>
            </a:extLst>
          </p:cNvPr>
          <p:cNvPicPr>
            <a:picLocks noChangeAspect="1"/>
          </p:cNvPicPr>
          <p:nvPr>
            <p:custDataLst>
              <p:tags r:id="rId2"/>
            </p:custDataLst>
          </p:nvPr>
        </p:nvPicPr>
        <p:blipFill>
          <a:blip r:embed="rId6" cstate="print"/>
          <a:stretch>
            <a:fillRect/>
          </a:stretch>
        </p:blipFill>
        <p:spPr bwMode="auto">
          <a:xfrm>
            <a:off x="7458867" y="5924915"/>
            <a:ext cx="3143251" cy="491900"/>
          </a:xfrm>
          <a:prstGeom prst="rect">
            <a:avLst/>
          </a:prstGeom>
          <a:noFill/>
          <a:ln/>
          <a:effectLst/>
        </p:spPr>
      </p:pic>
      <p:sp>
        <p:nvSpPr>
          <p:cNvPr id="18" name="TextBox 17">
            <a:extLst>
              <a:ext uri="{FF2B5EF4-FFF2-40B4-BE49-F238E27FC236}">
                <a16:creationId xmlns:a16="http://schemas.microsoft.com/office/drawing/2014/main" id="{97FA6B95-38DB-164F-A3BB-D53340EB840C}"/>
              </a:ext>
            </a:extLst>
          </p:cNvPr>
          <p:cNvSpPr txBox="1"/>
          <p:nvPr/>
        </p:nvSpPr>
        <p:spPr>
          <a:xfrm>
            <a:off x="6162805" y="1590805"/>
            <a:ext cx="184731" cy="307777"/>
          </a:xfrm>
          <a:prstGeom prst="rect">
            <a:avLst/>
          </a:prstGeom>
          <a:noFill/>
        </p:spPr>
        <p:txBody>
          <a:bodyPr wrap="none" rtlCol="0">
            <a:spAutoFit/>
          </a:bodyPr>
          <a:lstStyle/>
          <a:p>
            <a:endParaRPr lang="en-US" dirty="0"/>
          </a:p>
        </p:txBody>
      </p:sp>
      <p:sp>
        <p:nvSpPr>
          <p:cNvPr id="117" name="Rounded Rectangle 59">
            <a:extLst>
              <a:ext uri="{FF2B5EF4-FFF2-40B4-BE49-F238E27FC236}">
                <a16:creationId xmlns:a16="http://schemas.microsoft.com/office/drawing/2014/main" id="{D1FC192F-F2B3-DB4F-AA60-EB20B2A00134}"/>
              </a:ext>
            </a:extLst>
          </p:cNvPr>
          <p:cNvSpPr/>
          <p:nvPr/>
        </p:nvSpPr>
        <p:spPr>
          <a:xfrm>
            <a:off x="6260312" y="3693618"/>
            <a:ext cx="5262561" cy="2169928"/>
          </a:xfrm>
          <a:prstGeom prst="roundRect">
            <a:avLst/>
          </a:prstGeom>
          <a:solidFill>
            <a:srgbClr val="F6D7D9"/>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18" name="Content Placeholder 2">
            <a:extLst>
              <a:ext uri="{FF2B5EF4-FFF2-40B4-BE49-F238E27FC236}">
                <a16:creationId xmlns:a16="http://schemas.microsoft.com/office/drawing/2014/main" id="{0E2FAB55-9DBB-204F-8914-720EA7BBC647}"/>
              </a:ext>
            </a:extLst>
          </p:cNvPr>
          <p:cNvSpPr txBox="1">
            <a:spLocks/>
          </p:cNvSpPr>
          <p:nvPr/>
        </p:nvSpPr>
        <p:spPr bwMode="auto">
          <a:xfrm>
            <a:off x="6317463" y="3896818"/>
            <a:ext cx="5205410" cy="1974374"/>
          </a:xfrm>
          <a:prstGeom prst="rect">
            <a:avLst/>
          </a:prstGeom>
          <a:noFill/>
          <a:ln w="9525">
            <a:noFill/>
            <a:miter lim="800000"/>
            <a:headEnd/>
            <a:tailEnd/>
          </a:ln>
        </p:spPr>
        <p:txBody>
          <a:bodyPr vert="horz" wrap="square" lIns="68577" tIns="34289" rIns="68577" bIns="34289" numCol="1" anchor="t" anchorCtr="0" compatLnSpc="1">
            <a:prstTxWarp prst="textNoShape">
              <a:avLst/>
            </a:prstTxWarp>
          </a:bodyPr>
          <a:lstStyle/>
          <a:p>
            <a:pPr marL="257162" indent="-257162" defTabSz="685800" eaLnBrk="1" hangingPunct="1">
              <a:lnSpc>
                <a:spcPct val="80000"/>
              </a:lnSpc>
              <a:spcBef>
                <a:spcPts val="900"/>
              </a:spcBef>
              <a:buClr>
                <a:schemeClr val="accent2"/>
              </a:buClr>
              <a:defRPr/>
            </a:pPr>
            <a:r>
              <a:rPr lang="en-US" sz="1800" kern="0" dirty="0">
                <a:solidFill>
                  <a:srgbClr val="C00000"/>
                </a:solidFill>
                <a:latin typeface="Roboto Mono" panose="020B0604020202020204" charset="0"/>
                <a:ea typeface="Roboto Mono" panose="020B0604020202020204" charset="0"/>
                <a:cs typeface="+mn-cs"/>
              </a:rPr>
              <a:t>def min-value(state):</a:t>
            </a:r>
          </a:p>
          <a:p>
            <a:pPr marL="557185" lvl="1" indent="-214303" defTabSz="685800" eaLnBrk="1" hangingPunct="1">
              <a:lnSpc>
                <a:spcPct val="80000"/>
              </a:lnSpc>
              <a:spcBef>
                <a:spcPct val="20000"/>
              </a:spcBef>
              <a:buClr>
                <a:schemeClr val="tx1"/>
              </a:buClr>
              <a:defRPr/>
            </a:pPr>
            <a:r>
              <a:rPr lang="en-US" sz="1800" dirty="0">
                <a:latin typeface="Roboto Mono" panose="020B0604020202020204" charset="0"/>
                <a:ea typeface="Roboto Mono" panose="020B0604020202020204" charset="0"/>
              </a:rPr>
              <a:t>i</a:t>
            </a:r>
            <a:r>
              <a:rPr lang="en-US" sz="1800" kern="0" dirty="0">
                <a:latin typeface="Roboto Mono" panose="020B0604020202020204" charset="0"/>
                <a:ea typeface="Roboto Mono" panose="020B0604020202020204" charset="0"/>
              </a:rPr>
              <a:t>f the state is a terminal state:</a:t>
            </a:r>
          </a:p>
          <a:p>
            <a:pPr marL="557185" lvl="1" indent="-214303" defTabSz="685800" eaLnBrk="1" hangingPunct="1">
              <a:lnSpc>
                <a:spcPct val="80000"/>
              </a:lnSpc>
              <a:spcBef>
                <a:spcPct val="20000"/>
              </a:spcBef>
              <a:buClr>
                <a:schemeClr val="tx1"/>
              </a:buClr>
              <a:defRPr/>
            </a:pPr>
            <a:r>
              <a:rPr lang="en-US" sz="1800" dirty="0">
                <a:latin typeface="Roboto Mono" panose="020B0604020202020204" charset="0"/>
                <a:ea typeface="Roboto Mono" panose="020B0604020202020204" charset="0"/>
              </a:rPr>
              <a:t>		 return the state’s utility</a:t>
            </a:r>
            <a:endParaRPr lang="en-US" sz="1800" kern="0" dirty="0">
              <a:latin typeface="Roboto Mono" panose="020B0604020202020204" charset="0"/>
              <a:ea typeface="Roboto Mono" panose="020B0604020202020204" charset="0"/>
            </a:endParaRPr>
          </a:p>
          <a:p>
            <a:pPr marL="557185" lvl="1" indent="-214303" defTabSz="685800" eaLnBrk="1" hangingPunct="1">
              <a:lnSpc>
                <a:spcPct val="80000"/>
              </a:lnSpc>
              <a:spcBef>
                <a:spcPct val="20000"/>
              </a:spcBef>
              <a:buClr>
                <a:schemeClr val="tx1"/>
              </a:buClr>
              <a:defRPr/>
            </a:pPr>
            <a:r>
              <a:rPr lang="en-US" sz="1800" kern="0" dirty="0">
                <a:latin typeface="Roboto Mono" panose="020B0604020202020204" charset="0"/>
                <a:ea typeface="Roboto Mono" panose="020B0604020202020204" charset="0"/>
              </a:rPr>
              <a:t>initialize v = </a:t>
            </a:r>
            <a:r>
              <a:rPr lang="en-US" sz="1800" kern="0" dirty="0">
                <a:latin typeface="Roboto Mono" panose="020B0604020202020204" charset="0"/>
                <a:ea typeface="Roboto Mono" panose="020B0604020202020204" charset="0"/>
                <a:cs typeface="Times New Roman" pitchFamily="18" charset="0"/>
              </a:rPr>
              <a:t>+∞</a:t>
            </a:r>
          </a:p>
          <a:p>
            <a:pPr marL="557185" lvl="1" indent="-214303" defTabSz="685800" eaLnBrk="1" hangingPunct="1">
              <a:lnSpc>
                <a:spcPct val="80000"/>
              </a:lnSpc>
              <a:spcBef>
                <a:spcPct val="20000"/>
              </a:spcBef>
              <a:buClr>
                <a:schemeClr val="tx1"/>
              </a:buClr>
              <a:defRPr/>
            </a:pPr>
            <a:r>
              <a:rPr lang="en-US" sz="1800" kern="0" dirty="0">
                <a:latin typeface="Roboto Mono" panose="020B0604020202020204" charset="0"/>
                <a:ea typeface="Roboto Mono" panose="020B0604020202020204" charset="0"/>
              </a:rPr>
              <a:t>for each successor of state:</a:t>
            </a:r>
          </a:p>
          <a:p>
            <a:pPr marL="857207" lvl="2" indent="-171442" defTabSz="685800" eaLnBrk="1" hangingPunct="1">
              <a:lnSpc>
                <a:spcPct val="80000"/>
              </a:lnSpc>
              <a:spcBef>
                <a:spcPct val="20000"/>
              </a:spcBef>
              <a:buClr>
                <a:schemeClr val="accent2"/>
              </a:buClr>
              <a:defRPr/>
            </a:pPr>
            <a:r>
              <a:rPr lang="en-US" sz="1800" b="1" kern="0" dirty="0">
                <a:latin typeface="Roboto Mono" panose="020B0604020202020204" charset="0"/>
                <a:ea typeface="Roboto Mono" panose="020B0604020202020204" charset="0"/>
              </a:rPr>
              <a:t>v = min(v, </a:t>
            </a:r>
            <a:r>
              <a:rPr lang="en-US" sz="1800" b="1" kern="0" dirty="0">
                <a:solidFill>
                  <a:srgbClr val="0070C0"/>
                </a:solidFill>
                <a:latin typeface="Roboto Mono" panose="020B0604020202020204" charset="0"/>
                <a:ea typeface="Roboto Mono" panose="020B0604020202020204" charset="0"/>
              </a:rPr>
              <a:t>max-value(successor)</a:t>
            </a:r>
            <a:r>
              <a:rPr lang="en-US" sz="1800" b="1" kern="0" dirty="0">
                <a:latin typeface="Roboto Mono" panose="020B0604020202020204" charset="0"/>
                <a:ea typeface="Roboto Mono" panose="020B0604020202020204" charset="0"/>
              </a:rPr>
              <a:t>)</a:t>
            </a:r>
          </a:p>
          <a:p>
            <a:pPr marL="557185" lvl="1" indent="-214303" defTabSz="685800" eaLnBrk="1" hangingPunct="1">
              <a:lnSpc>
                <a:spcPct val="80000"/>
              </a:lnSpc>
              <a:spcBef>
                <a:spcPct val="20000"/>
              </a:spcBef>
              <a:buClr>
                <a:schemeClr val="tx1"/>
              </a:buClr>
              <a:defRPr/>
            </a:pPr>
            <a:r>
              <a:rPr lang="en-US" sz="1800" kern="0" dirty="0">
                <a:latin typeface="Roboto Mono" panose="020B0604020202020204" charset="0"/>
                <a:ea typeface="Roboto Mono" panose="020B0604020202020204" charset="0"/>
              </a:rPr>
              <a:t>return v</a:t>
            </a:r>
          </a:p>
        </p:txBody>
      </p:sp>
      <p:sp>
        <p:nvSpPr>
          <p:cNvPr id="55" name="Rectangle 54">
            <a:extLst>
              <a:ext uri="{FF2B5EF4-FFF2-40B4-BE49-F238E27FC236}">
                <a16:creationId xmlns:a16="http://schemas.microsoft.com/office/drawing/2014/main" id="{57B21973-64B2-0742-8D01-54B4212A8EE6}"/>
              </a:ext>
            </a:extLst>
          </p:cNvPr>
          <p:cNvSpPr/>
          <p:nvPr/>
        </p:nvSpPr>
        <p:spPr>
          <a:xfrm>
            <a:off x="-353700" y="3653883"/>
            <a:ext cx="5856770" cy="2811394"/>
          </a:xfrm>
          <a:prstGeom prst="rect">
            <a:avLst/>
          </a:prstGeom>
          <a:solidFill>
            <a:schemeClr val="bg1">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AutoShape 6">
            <a:extLst>
              <a:ext uri="{FF2B5EF4-FFF2-40B4-BE49-F238E27FC236}">
                <a16:creationId xmlns:a16="http://schemas.microsoft.com/office/drawing/2014/main" id="{05349203-CB67-5C4A-B0EC-246ED83E1B0A}"/>
              </a:ext>
            </a:extLst>
          </p:cNvPr>
          <p:cNvSpPr>
            <a:spLocks noChangeArrowheads="1"/>
          </p:cNvSpPr>
          <p:nvPr/>
        </p:nvSpPr>
        <p:spPr bwMode="auto">
          <a:xfrm flipV="1">
            <a:off x="3315494" y="2103965"/>
            <a:ext cx="381000" cy="330902"/>
          </a:xfrm>
          <a:prstGeom prst="triangle">
            <a:avLst>
              <a:gd name="adj" fmla="val 50000"/>
            </a:avLst>
          </a:prstGeom>
          <a:solidFill>
            <a:srgbClr val="FF9A99"/>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cxnSp>
        <p:nvCxnSpPr>
          <p:cNvPr id="15" name="AutoShape 7">
            <a:extLst>
              <a:ext uri="{FF2B5EF4-FFF2-40B4-BE49-F238E27FC236}">
                <a16:creationId xmlns:a16="http://schemas.microsoft.com/office/drawing/2014/main" id="{C6C3AF7C-5779-ED49-8CCE-0B7DB7D74164}"/>
              </a:ext>
            </a:extLst>
          </p:cNvPr>
          <p:cNvCxnSpPr>
            <a:cxnSpLocks noChangeShapeType="1"/>
            <a:endCxn id="14" idx="3"/>
          </p:cNvCxnSpPr>
          <p:nvPr/>
        </p:nvCxnSpPr>
        <p:spPr bwMode="auto">
          <a:xfrm flipH="1">
            <a:off x="3505994" y="1496654"/>
            <a:ext cx="2286000" cy="607311"/>
          </a:xfrm>
          <a:prstGeom prst="straightConnector1">
            <a:avLst/>
          </a:prstGeom>
          <a:noFill/>
          <a:ln w="12700">
            <a:solidFill>
              <a:schemeClr val="tx1"/>
            </a:solidFill>
            <a:round/>
            <a:headEnd/>
            <a:tailEnd type="triangle" w="med" len="med"/>
          </a:ln>
        </p:spPr>
      </p:cxnSp>
      <p:sp>
        <p:nvSpPr>
          <p:cNvPr id="16" name="AutoShape 20">
            <a:extLst>
              <a:ext uri="{FF2B5EF4-FFF2-40B4-BE49-F238E27FC236}">
                <a16:creationId xmlns:a16="http://schemas.microsoft.com/office/drawing/2014/main" id="{6C65CC3C-F8B4-774F-9011-5FAFD965A4F2}"/>
              </a:ext>
            </a:extLst>
          </p:cNvPr>
          <p:cNvSpPr>
            <a:spLocks noChangeArrowheads="1"/>
          </p:cNvSpPr>
          <p:nvPr/>
        </p:nvSpPr>
        <p:spPr bwMode="auto">
          <a:xfrm flipV="1">
            <a:off x="5601494" y="2103965"/>
            <a:ext cx="381000" cy="318998"/>
          </a:xfrm>
          <a:prstGeom prst="triangle">
            <a:avLst>
              <a:gd name="adj" fmla="val 50000"/>
            </a:avLst>
          </a:prstGeom>
          <a:solidFill>
            <a:srgbClr val="FF9A99"/>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sp>
        <p:nvSpPr>
          <p:cNvPr id="17" name="AutoShape 26">
            <a:extLst>
              <a:ext uri="{FF2B5EF4-FFF2-40B4-BE49-F238E27FC236}">
                <a16:creationId xmlns:a16="http://schemas.microsoft.com/office/drawing/2014/main" id="{A457A0C3-CD44-6740-8065-68055CB3C4BB}"/>
              </a:ext>
            </a:extLst>
          </p:cNvPr>
          <p:cNvSpPr>
            <a:spLocks noChangeArrowheads="1"/>
          </p:cNvSpPr>
          <p:nvPr/>
        </p:nvSpPr>
        <p:spPr bwMode="auto">
          <a:xfrm flipV="1">
            <a:off x="7887493" y="2103965"/>
            <a:ext cx="381000" cy="330902"/>
          </a:xfrm>
          <a:prstGeom prst="triangle">
            <a:avLst>
              <a:gd name="adj" fmla="val 50000"/>
            </a:avLst>
          </a:prstGeom>
          <a:solidFill>
            <a:srgbClr val="FF9A99"/>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cxnSp>
        <p:nvCxnSpPr>
          <p:cNvPr id="19" name="AutoShape 27">
            <a:extLst>
              <a:ext uri="{FF2B5EF4-FFF2-40B4-BE49-F238E27FC236}">
                <a16:creationId xmlns:a16="http://schemas.microsoft.com/office/drawing/2014/main" id="{C7CC236B-543C-D942-8659-0352BFC5A796}"/>
              </a:ext>
            </a:extLst>
          </p:cNvPr>
          <p:cNvCxnSpPr>
            <a:cxnSpLocks noChangeShapeType="1"/>
          </p:cNvCxnSpPr>
          <p:nvPr/>
        </p:nvCxnSpPr>
        <p:spPr bwMode="auto">
          <a:xfrm>
            <a:off x="5791994" y="1496654"/>
            <a:ext cx="2285999" cy="607311"/>
          </a:xfrm>
          <a:prstGeom prst="straightConnector1">
            <a:avLst/>
          </a:prstGeom>
          <a:noFill/>
          <a:ln w="12700">
            <a:solidFill>
              <a:schemeClr val="tx1"/>
            </a:solidFill>
            <a:round/>
            <a:headEnd/>
            <a:tailEnd type="triangle" w="med" len="med"/>
          </a:ln>
        </p:spPr>
      </p:cxnSp>
      <p:cxnSp>
        <p:nvCxnSpPr>
          <p:cNvPr id="20" name="AutoShape 21">
            <a:extLst>
              <a:ext uri="{FF2B5EF4-FFF2-40B4-BE49-F238E27FC236}">
                <a16:creationId xmlns:a16="http://schemas.microsoft.com/office/drawing/2014/main" id="{D9CEADC8-9233-8445-892F-C26556BA5645}"/>
              </a:ext>
            </a:extLst>
          </p:cNvPr>
          <p:cNvCxnSpPr>
            <a:cxnSpLocks noChangeShapeType="1"/>
          </p:cNvCxnSpPr>
          <p:nvPr/>
        </p:nvCxnSpPr>
        <p:spPr bwMode="auto">
          <a:xfrm>
            <a:off x="5791994" y="1496654"/>
            <a:ext cx="0" cy="607311"/>
          </a:xfrm>
          <a:prstGeom prst="straightConnector1">
            <a:avLst/>
          </a:prstGeom>
          <a:noFill/>
          <a:ln w="12700">
            <a:solidFill>
              <a:schemeClr val="tx1"/>
            </a:solidFill>
            <a:round/>
            <a:headEnd/>
            <a:tailEnd type="triangle" w="med" len="med"/>
          </a:ln>
        </p:spPr>
      </p:cxnSp>
      <p:cxnSp>
        <p:nvCxnSpPr>
          <p:cNvPr id="22" name="AutoShape 17">
            <a:extLst>
              <a:ext uri="{FF2B5EF4-FFF2-40B4-BE49-F238E27FC236}">
                <a16:creationId xmlns:a16="http://schemas.microsoft.com/office/drawing/2014/main" id="{3905C521-00EC-7547-A286-2F50E926FA6E}"/>
              </a:ext>
            </a:extLst>
          </p:cNvPr>
          <p:cNvCxnSpPr>
            <a:cxnSpLocks noChangeShapeType="1"/>
          </p:cNvCxnSpPr>
          <p:nvPr/>
        </p:nvCxnSpPr>
        <p:spPr bwMode="auto">
          <a:xfrm>
            <a:off x="3505994" y="2434867"/>
            <a:ext cx="761999" cy="616743"/>
          </a:xfrm>
          <a:prstGeom prst="straightConnector1">
            <a:avLst/>
          </a:prstGeom>
          <a:noFill/>
          <a:ln w="12700">
            <a:solidFill>
              <a:schemeClr val="tx1"/>
            </a:solidFill>
            <a:round/>
            <a:headEnd/>
            <a:tailEnd type="triangle" w="med" len="med"/>
          </a:ln>
        </p:spPr>
      </p:cxnSp>
      <p:cxnSp>
        <p:nvCxnSpPr>
          <p:cNvPr id="23" name="AutoShape 9">
            <a:extLst>
              <a:ext uri="{FF2B5EF4-FFF2-40B4-BE49-F238E27FC236}">
                <a16:creationId xmlns:a16="http://schemas.microsoft.com/office/drawing/2014/main" id="{2406BD59-3DEA-714A-9355-A9254C7411CB}"/>
              </a:ext>
            </a:extLst>
          </p:cNvPr>
          <p:cNvCxnSpPr>
            <a:cxnSpLocks noChangeShapeType="1"/>
          </p:cNvCxnSpPr>
          <p:nvPr/>
        </p:nvCxnSpPr>
        <p:spPr bwMode="auto">
          <a:xfrm flipH="1">
            <a:off x="2743996" y="2434867"/>
            <a:ext cx="761998" cy="616746"/>
          </a:xfrm>
          <a:prstGeom prst="straightConnector1">
            <a:avLst/>
          </a:prstGeom>
          <a:noFill/>
          <a:ln w="12700">
            <a:solidFill>
              <a:schemeClr val="tx1"/>
            </a:solidFill>
            <a:round/>
            <a:headEnd/>
            <a:tailEnd type="triangle" w="med" len="med"/>
          </a:ln>
        </p:spPr>
      </p:cxnSp>
      <p:sp>
        <p:nvSpPr>
          <p:cNvPr id="24" name="Rectangle 7">
            <a:extLst>
              <a:ext uri="{FF2B5EF4-FFF2-40B4-BE49-F238E27FC236}">
                <a16:creationId xmlns:a16="http://schemas.microsoft.com/office/drawing/2014/main" id="{DC90F633-5E86-2D46-BEA4-7F279854AC24}"/>
              </a:ext>
            </a:extLst>
          </p:cNvPr>
          <p:cNvSpPr>
            <a:spLocks noChangeArrowheads="1"/>
          </p:cNvSpPr>
          <p:nvPr/>
        </p:nvSpPr>
        <p:spPr bwMode="auto">
          <a:xfrm>
            <a:off x="3313909" y="3101711"/>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8</a:t>
            </a:r>
          </a:p>
        </p:txBody>
      </p:sp>
      <p:sp>
        <p:nvSpPr>
          <p:cNvPr id="25" name="Rectangle 7">
            <a:extLst>
              <a:ext uri="{FF2B5EF4-FFF2-40B4-BE49-F238E27FC236}">
                <a16:creationId xmlns:a16="http://schemas.microsoft.com/office/drawing/2014/main" id="{4A8D2FD8-AAAE-8941-98D1-3B5D3C53449B}"/>
              </a:ext>
            </a:extLst>
          </p:cNvPr>
          <p:cNvSpPr>
            <a:spLocks noChangeArrowheads="1"/>
          </p:cNvSpPr>
          <p:nvPr/>
        </p:nvSpPr>
        <p:spPr bwMode="auto">
          <a:xfrm>
            <a:off x="4075909" y="3101711"/>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12</a:t>
            </a:r>
          </a:p>
        </p:txBody>
      </p:sp>
      <p:sp>
        <p:nvSpPr>
          <p:cNvPr id="26" name="Rectangle 7">
            <a:extLst>
              <a:ext uri="{FF2B5EF4-FFF2-40B4-BE49-F238E27FC236}">
                <a16:creationId xmlns:a16="http://schemas.microsoft.com/office/drawing/2014/main" id="{8CFEC7EC-3381-6B42-B374-924BB123DD9D}"/>
              </a:ext>
            </a:extLst>
          </p:cNvPr>
          <p:cNvSpPr>
            <a:spLocks noChangeArrowheads="1"/>
          </p:cNvSpPr>
          <p:nvPr/>
        </p:nvSpPr>
        <p:spPr bwMode="auto">
          <a:xfrm>
            <a:off x="2551909" y="3101711"/>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3</a:t>
            </a:r>
          </a:p>
        </p:txBody>
      </p:sp>
      <p:cxnSp>
        <p:nvCxnSpPr>
          <p:cNvPr id="27" name="AutoShape 13">
            <a:extLst>
              <a:ext uri="{FF2B5EF4-FFF2-40B4-BE49-F238E27FC236}">
                <a16:creationId xmlns:a16="http://schemas.microsoft.com/office/drawing/2014/main" id="{D84C5290-A15F-FD48-A9DF-48DCD9312DA2}"/>
              </a:ext>
            </a:extLst>
          </p:cNvPr>
          <p:cNvCxnSpPr>
            <a:cxnSpLocks noChangeShapeType="1"/>
          </p:cNvCxnSpPr>
          <p:nvPr/>
        </p:nvCxnSpPr>
        <p:spPr bwMode="auto">
          <a:xfrm>
            <a:off x="3505994" y="2434867"/>
            <a:ext cx="1" cy="604837"/>
          </a:xfrm>
          <a:prstGeom prst="straightConnector1">
            <a:avLst/>
          </a:prstGeom>
          <a:noFill/>
          <a:ln w="12700">
            <a:solidFill>
              <a:schemeClr val="tx1"/>
            </a:solidFill>
            <a:round/>
            <a:headEnd/>
            <a:tailEnd type="triangle" w="med" len="med"/>
          </a:ln>
        </p:spPr>
      </p:cxnSp>
      <p:sp>
        <p:nvSpPr>
          <p:cNvPr id="2" name="Rectangle 1">
            <a:extLst>
              <a:ext uri="{FF2B5EF4-FFF2-40B4-BE49-F238E27FC236}">
                <a16:creationId xmlns:a16="http://schemas.microsoft.com/office/drawing/2014/main" id="{017492CB-DE08-9D44-903D-AFBF313FB495}"/>
              </a:ext>
            </a:extLst>
          </p:cNvPr>
          <p:cNvSpPr/>
          <p:nvPr/>
        </p:nvSpPr>
        <p:spPr>
          <a:xfrm>
            <a:off x="2932986" y="2076992"/>
            <a:ext cx="287258" cy="307777"/>
          </a:xfrm>
          <a:prstGeom prst="rect">
            <a:avLst/>
          </a:prstGeom>
        </p:spPr>
        <p:txBody>
          <a:bodyPr wrap="none">
            <a:spAutoFit/>
          </a:bodyPr>
          <a:lstStyle/>
          <a:p>
            <a:pPr algn="ctr"/>
            <a:r>
              <a:rPr lang="en-US" dirty="0">
                <a:latin typeface="Open Sans" panose="020B0604020202020204" charset="0"/>
                <a:ea typeface="Open Sans" panose="020B0604020202020204" charset="0"/>
                <a:cs typeface="Open Sans" panose="020B0604020202020204" charset="0"/>
              </a:rPr>
              <a:t>3</a:t>
            </a:r>
          </a:p>
        </p:txBody>
      </p:sp>
      <p:sp>
        <p:nvSpPr>
          <p:cNvPr id="28" name="Rectangle 27">
            <a:extLst>
              <a:ext uri="{FF2B5EF4-FFF2-40B4-BE49-F238E27FC236}">
                <a16:creationId xmlns:a16="http://schemas.microsoft.com/office/drawing/2014/main" id="{8F79DF5E-42C8-D943-9296-920EFA174DA8}"/>
              </a:ext>
            </a:extLst>
          </p:cNvPr>
          <p:cNvSpPr/>
          <p:nvPr/>
        </p:nvSpPr>
        <p:spPr>
          <a:xfrm>
            <a:off x="5314236" y="1137177"/>
            <a:ext cx="287258" cy="307777"/>
          </a:xfrm>
          <a:prstGeom prst="rect">
            <a:avLst/>
          </a:prstGeom>
        </p:spPr>
        <p:txBody>
          <a:bodyPr wrap="none">
            <a:spAutoFit/>
          </a:bodyPr>
          <a:lstStyle/>
          <a:p>
            <a:pPr algn="ctr"/>
            <a:r>
              <a:rPr lang="en-US" dirty="0">
                <a:latin typeface="Open Sans" panose="020B0604020202020204" charset="0"/>
                <a:ea typeface="Open Sans" panose="020B0604020202020204" charset="0"/>
                <a:cs typeface="Open Sans" panose="020B0604020202020204" charset="0"/>
              </a:rPr>
              <a:t>3</a:t>
            </a:r>
          </a:p>
        </p:txBody>
      </p:sp>
      <p:cxnSp>
        <p:nvCxnSpPr>
          <p:cNvPr id="30" name="AutoShape 17">
            <a:extLst>
              <a:ext uri="{FF2B5EF4-FFF2-40B4-BE49-F238E27FC236}">
                <a16:creationId xmlns:a16="http://schemas.microsoft.com/office/drawing/2014/main" id="{FD64EC14-5D6B-E542-9094-49F4B12E8EAB}"/>
              </a:ext>
            </a:extLst>
          </p:cNvPr>
          <p:cNvCxnSpPr>
            <a:cxnSpLocks noChangeShapeType="1"/>
          </p:cNvCxnSpPr>
          <p:nvPr/>
        </p:nvCxnSpPr>
        <p:spPr bwMode="auto">
          <a:xfrm>
            <a:off x="5791987" y="2446021"/>
            <a:ext cx="761999" cy="616743"/>
          </a:xfrm>
          <a:prstGeom prst="straightConnector1">
            <a:avLst/>
          </a:prstGeom>
          <a:noFill/>
          <a:ln w="12700">
            <a:solidFill>
              <a:schemeClr val="tx1"/>
            </a:solidFill>
            <a:round/>
            <a:headEnd/>
            <a:tailEnd type="triangle" w="med" len="med"/>
          </a:ln>
        </p:spPr>
      </p:cxnSp>
      <p:cxnSp>
        <p:nvCxnSpPr>
          <p:cNvPr id="31" name="AutoShape 9">
            <a:extLst>
              <a:ext uri="{FF2B5EF4-FFF2-40B4-BE49-F238E27FC236}">
                <a16:creationId xmlns:a16="http://schemas.microsoft.com/office/drawing/2014/main" id="{58063A8E-CAC7-444E-A6B4-B8F666F47522}"/>
              </a:ext>
            </a:extLst>
          </p:cNvPr>
          <p:cNvCxnSpPr>
            <a:cxnSpLocks noChangeShapeType="1"/>
          </p:cNvCxnSpPr>
          <p:nvPr/>
        </p:nvCxnSpPr>
        <p:spPr bwMode="auto">
          <a:xfrm flipH="1">
            <a:off x="5029989" y="2446021"/>
            <a:ext cx="761998" cy="616746"/>
          </a:xfrm>
          <a:prstGeom prst="straightConnector1">
            <a:avLst/>
          </a:prstGeom>
          <a:noFill/>
          <a:ln w="12700">
            <a:solidFill>
              <a:schemeClr val="tx1"/>
            </a:solidFill>
            <a:round/>
            <a:headEnd/>
            <a:tailEnd type="triangle" w="med" len="med"/>
          </a:ln>
        </p:spPr>
      </p:cxnSp>
      <p:sp>
        <p:nvSpPr>
          <p:cNvPr id="32" name="Rectangle 7">
            <a:extLst>
              <a:ext uri="{FF2B5EF4-FFF2-40B4-BE49-F238E27FC236}">
                <a16:creationId xmlns:a16="http://schemas.microsoft.com/office/drawing/2014/main" id="{3F2AFCAB-E24A-C24D-81CC-632B8C607D60}"/>
              </a:ext>
            </a:extLst>
          </p:cNvPr>
          <p:cNvSpPr>
            <a:spLocks noChangeArrowheads="1"/>
          </p:cNvSpPr>
          <p:nvPr/>
        </p:nvSpPr>
        <p:spPr bwMode="auto">
          <a:xfrm>
            <a:off x="5599902" y="3112865"/>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4</a:t>
            </a:r>
          </a:p>
        </p:txBody>
      </p:sp>
      <p:sp>
        <p:nvSpPr>
          <p:cNvPr id="33" name="Rectangle 7">
            <a:extLst>
              <a:ext uri="{FF2B5EF4-FFF2-40B4-BE49-F238E27FC236}">
                <a16:creationId xmlns:a16="http://schemas.microsoft.com/office/drawing/2014/main" id="{3F5A2AC6-92B6-9646-9701-0CB78E2A0664}"/>
              </a:ext>
            </a:extLst>
          </p:cNvPr>
          <p:cNvSpPr>
            <a:spLocks noChangeArrowheads="1"/>
          </p:cNvSpPr>
          <p:nvPr/>
        </p:nvSpPr>
        <p:spPr bwMode="auto">
          <a:xfrm>
            <a:off x="6361902" y="3112865"/>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6</a:t>
            </a:r>
          </a:p>
        </p:txBody>
      </p:sp>
      <p:sp>
        <p:nvSpPr>
          <p:cNvPr id="35" name="Rectangle 7">
            <a:extLst>
              <a:ext uri="{FF2B5EF4-FFF2-40B4-BE49-F238E27FC236}">
                <a16:creationId xmlns:a16="http://schemas.microsoft.com/office/drawing/2014/main" id="{2240DC77-1B6F-DC42-BDB7-A9C274EAEB97}"/>
              </a:ext>
            </a:extLst>
          </p:cNvPr>
          <p:cNvSpPr>
            <a:spLocks noChangeArrowheads="1"/>
          </p:cNvSpPr>
          <p:nvPr/>
        </p:nvSpPr>
        <p:spPr bwMode="auto">
          <a:xfrm>
            <a:off x="4837902" y="3112865"/>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2</a:t>
            </a:r>
          </a:p>
        </p:txBody>
      </p:sp>
      <p:cxnSp>
        <p:nvCxnSpPr>
          <p:cNvPr id="36" name="AutoShape 13">
            <a:extLst>
              <a:ext uri="{FF2B5EF4-FFF2-40B4-BE49-F238E27FC236}">
                <a16:creationId xmlns:a16="http://schemas.microsoft.com/office/drawing/2014/main" id="{079C1C4B-0596-2F4E-A2D9-68BC53160ABF}"/>
              </a:ext>
            </a:extLst>
          </p:cNvPr>
          <p:cNvCxnSpPr>
            <a:cxnSpLocks noChangeShapeType="1"/>
          </p:cNvCxnSpPr>
          <p:nvPr/>
        </p:nvCxnSpPr>
        <p:spPr bwMode="auto">
          <a:xfrm>
            <a:off x="5791987" y="2446021"/>
            <a:ext cx="1" cy="604837"/>
          </a:xfrm>
          <a:prstGeom prst="straightConnector1">
            <a:avLst/>
          </a:prstGeom>
          <a:noFill/>
          <a:ln w="12700">
            <a:solidFill>
              <a:schemeClr val="tx1"/>
            </a:solidFill>
            <a:round/>
            <a:headEnd/>
            <a:tailEnd type="triangle" w="med" len="med"/>
          </a:ln>
        </p:spPr>
      </p:cxnSp>
      <p:sp>
        <p:nvSpPr>
          <p:cNvPr id="3" name="Rectangle 2">
            <a:extLst>
              <a:ext uri="{FF2B5EF4-FFF2-40B4-BE49-F238E27FC236}">
                <a16:creationId xmlns:a16="http://schemas.microsoft.com/office/drawing/2014/main" id="{899ACAE2-F929-7448-A38F-14468F5203FF}"/>
              </a:ext>
            </a:extLst>
          </p:cNvPr>
          <p:cNvSpPr/>
          <p:nvPr/>
        </p:nvSpPr>
        <p:spPr>
          <a:xfrm>
            <a:off x="5312644" y="2076992"/>
            <a:ext cx="287258" cy="307777"/>
          </a:xfrm>
          <a:prstGeom prst="rect">
            <a:avLst/>
          </a:prstGeom>
        </p:spPr>
        <p:txBody>
          <a:bodyPr wrap="none">
            <a:spAutoFit/>
          </a:bodyPr>
          <a:lstStyle/>
          <a:p>
            <a:r>
              <a:rPr lang="en-US" dirty="0">
                <a:latin typeface="Open Sans" panose="020B0604020202020204" charset="0"/>
                <a:ea typeface="Open Sans" panose="020B0604020202020204" charset="0"/>
                <a:cs typeface="Open Sans" panose="020B0604020202020204" charset="0"/>
              </a:rPr>
              <a:t>2</a:t>
            </a:r>
            <a:endParaRPr lang="en-US" dirty="0"/>
          </a:p>
        </p:txBody>
      </p:sp>
      <p:sp>
        <p:nvSpPr>
          <p:cNvPr id="37" name="Rectangle 36">
            <a:extLst>
              <a:ext uri="{FF2B5EF4-FFF2-40B4-BE49-F238E27FC236}">
                <a16:creationId xmlns:a16="http://schemas.microsoft.com/office/drawing/2014/main" id="{3A266C21-D99F-F746-9732-4CF8409C765D}"/>
              </a:ext>
            </a:extLst>
          </p:cNvPr>
          <p:cNvSpPr/>
          <p:nvPr/>
        </p:nvSpPr>
        <p:spPr>
          <a:xfrm>
            <a:off x="7504901" y="2127090"/>
            <a:ext cx="292068" cy="307777"/>
          </a:xfrm>
          <a:prstGeom prst="rect">
            <a:avLst/>
          </a:prstGeom>
        </p:spPr>
        <p:txBody>
          <a:bodyPr wrap="none">
            <a:spAutoFit/>
          </a:bodyPr>
          <a:lstStyle/>
          <a:p>
            <a:r>
              <a:rPr lang="en-US" b="1" dirty="0">
                <a:latin typeface="Roboto Mono" panose="020B0604020202020204" charset="0"/>
                <a:ea typeface="Roboto Mono" panose="020B0604020202020204" charset="0"/>
                <a:cs typeface="Times New Roman" pitchFamily="18" charset="0"/>
              </a:rPr>
              <a:t>2</a:t>
            </a:r>
            <a:endParaRPr lang="en-US" b="1" dirty="0"/>
          </a:p>
        </p:txBody>
      </p:sp>
      <p:cxnSp>
        <p:nvCxnSpPr>
          <p:cNvPr id="38" name="AutoShape 17">
            <a:extLst>
              <a:ext uri="{FF2B5EF4-FFF2-40B4-BE49-F238E27FC236}">
                <a16:creationId xmlns:a16="http://schemas.microsoft.com/office/drawing/2014/main" id="{2450A8C0-4E8A-664B-A615-C2A7BC2430BC}"/>
              </a:ext>
            </a:extLst>
          </p:cNvPr>
          <p:cNvCxnSpPr>
            <a:cxnSpLocks noChangeShapeType="1"/>
          </p:cNvCxnSpPr>
          <p:nvPr/>
        </p:nvCxnSpPr>
        <p:spPr bwMode="auto">
          <a:xfrm>
            <a:off x="8081689" y="2475756"/>
            <a:ext cx="761999" cy="616743"/>
          </a:xfrm>
          <a:prstGeom prst="straightConnector1">
            <a:avLst/>
          </a:prstGeom>
          <a:noFill/>
          <a:ln w="12700">
            <a:solidFill>
              <a:schemeClr val="tx1"/>
            </a:solidFill>
            <a:round/>
            <a:headEnd/>
            <a:tailEnd type="triangle" w="med" len="med"/>
          </a:ln>
        </p:spPr>
      </p:cxnSp>
      <p:cxnSp>
        <p:nvCxnSpPr>
          <p:cNvPr id="39" name="AutoShape 9">
            <a:extLst>
              <a:ext uri="{FF2B5EF4-FFF2-40B4-BE49-F238E27FC236}">
                <a16:creationId xmlns:a16="http://schemas.microsoft.com/office/drawing/2014/main" id="{905AE7B6-A717-654D-B62B-49B9559B3330}"/>
              </a:ext>
            </a:extLst>
          </p:cNvPr>
          <p:cNvCxnSpPr>
            <a:cxnSpLocks noChangeShapeType="1"/>
          </p:cNvCxnSpPr>
          <p:nvPr/>
        </p:nvCxnSpPr>
        <p:spPr bwMode="auto">
          <a:xfrm flipH="1">
            <a:off x="7319691" y="2475756"/>
            <a:ext cx="761998" cy="616746"/>
          </a:xfrm>
          <a:prstGeom prst="straightConnector1">
            <a:avLst/>
          </a:prstGeom>
          <a:noFill/>
          <a:ln w="12700">
            <a:solidFill>
              <a:schemeClr val="tx1"/>
            </a:solidFill>
            <a:round/>
            <a:headEnd/>
            <a:tailEnd type="triangle" w="med" len="med"/>
          </a:ln>
        </p:spPr>
      </p:cxnSp>
      <p:sp>
        <p:nvSpPr>
          <p:cNvPr id="40" name="Rectangle 7">
            <a:extLst>
              <a:ext uri="{FF2B5EF4-FFF2-40B4-BE49-F238E27FC236}">
                <a16:creationId xmlns:a16="http://schemas.microsoft.com/office/drawing/2014/main" id="{4A8DAB8A-F79E-9B45-A20A-C5BAA1874713}"/>
              </a:ext>
            </a:extLst>
          </p:cNvPr>
          <p:cNvSpPr>
            <a:spLocks noChangeArrowheads="1"/>
          </p:cNvSpPr>
          <p:nvPr/>
        </p:nvSpPr>
        <p:spPr bwMode="auto">
          <a:xfrm>
            <a:off x="7889604" y="3142600"/>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5</a:t>
            </a:r>
          </a:p>
        </p:txBody>
      </p:sp>
      <p:sp>
        <p:nvSpPr>
          <p:cNvPr id="41" name="Rectangle 7">
            <a:extLst>
              <a:ext uri="{FF2B5EF4-FFF2-40B4-BE49-F238E27FC236}">
                <a16:creationId xmlns:a16="http://schemas.microsoft.com/office/drawing/2014/main" id="{957AEE23-5ACE-144C-9E01-37A40CE64215}"/>
              </a:ext>
            </a:extLst>
          </p:cNvPr>
          <p:cNvSpPr>
            <a:spLocks noChangeArrowheads="1"/>
          </p:cNvSpPr>
          <p:nvPr/>
        </p:nvSpPr>
        <p:spPr bwMode="auto">
          <a:xfrm>
            <a:off x="8651604" y="3142600"/>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2</a:t>
            </a:r>
          </a:p>
        </p:txBody>
      </p:sp>
      <p:sp>
        <p:nvSpPr>
          <p:cNvPr id="42" name="Rectangle 7">
            <a:extLst>
              <a:ext uri="{FF2B5EF4-FFF2-40B4-BE49-F238E27FC236}">
                <a16:creationId xmlns:a16="http://schemas.microsoft.com/office/drawing/2014/main" id="{FA86C5F5-3658-E340-942D-E30A325A2BB5}"/>
              </a:ext>
            </a:extLst>
          </p:cNvPr>
          <p:cNvSpPr>
            <a:spLocks noChangeArrowheads="1"/>
          </p:cNvSpPr>
          <p:nvPr/>
        </p:nvSpPr>
        <p:spPr bwMode="auto">
          <a:xfrm>
            <a:off x="7127604" y="3142600"/>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14</a:t>
            </a:r>
          </a:p>
        </p:txBody>
      </p:sp>
      <p:cxnSp>
        <p:nvCxnSpPr>
          <p:cNvPr id="43" name="AutoShape 13">
            <a:extLst>
              <a:ext uri="{FF2B5EF4-FFF2-40B4-BE49-F238E27FC236}">
                <a16:creationId xmlns:a16="http://schemas.microsoft.com/office/drawing/2014/main" id="{6EDA6EAC-2B86-B143-9467-5CA8AFA7AA33}"/>
              </a:ext>
            </a:extLst>
          </p:cNvPr>
          <p:cNvCxnSpPr>
            <a:cxnSpLocks noChangeShapeType="1"/>
          </p:cNvCxnSpPr>
          <p:nvPr/>
        </p:nvCxnSpPr>
        <p:spPr bwMode="auto">
          <a:xfrm>
            <a:off x="8081689" y="2475756"/>
            <a:ext cx="1" cy="604837"/>
          </a:xfrm>
          <a:prstGeom prst="straightConnector1">
            <a:avLst/>
          </a:prstGeom>
          <a:noFill/>
          <a:ln w="12700">
            <a:solidFill>
              <a:schemeClr val="tx1"/>
            </a:solidFill>
            <a:round/>
            <a:headEnd/>
            <a:tailEnd type="triangle" w="med" len="med"/>
          </a:ln>
        </p:spPr>
      </p:cxnSp>
    </p:spTree>
    <p:extLst>
      <p:ext uri="{BB962C8B-B14F-4D97-AF65-F5344CB8AC3E}">
        <p14:creationId xmlns:p14="http://schemas.microsoft.com/office/powerpoint/2010/main" val="243795204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116" name="Content Placeholder 2">
            <a:extLst>
              <a:ext uri="{FF2B5EF4-FFF2-40B4-BE49-F238E27FC236}">
                <a16:creationId xmlns:a16="http://schemas.microsoft.com/office/drawing/2014/main" id="{1A0EBC81-D24D-B942-AB58-A4FD3979981F}"/>
              </a:ext>
            </a:extLst>
          </p:cNvPr>
          <p:cNvSpPr txBox="1">
            <a:spLocks/>
          </p:cNvSpPr>
          <p:nvPr/>
        </p:nvSpPr>
        <p:spPr bwMode="auto">
          <a:xfrm>
            <a:off x="226219" y="3653883"/>
            <a:ext cx="5262559" cy="2247425"/>
          </a:xfrm>
          <a:prstGeom prst="rect">
            <a:avLst/>
          </a:prstGeom>
          <a:noFill/>
          <a:ln w="9525">
            <a:noFill/>
            <a:miter lim="800000"/>
            <a:headEnd/>
            <a:tailEnd/>
          </a:ln>
        </p:spPr>
        <p:txBody>
          <a:bodyPr vert="horz" wrap="square" lIns="68577" tIns="34289" rIns="68577" bIns="34289" numCol="1" anchor="t" anchorCtr="0" compatLnSpc="1">
            <a:prstTxWarp prst="textNoShape">
              <a:avLst/>
            </a:prstTxWarp>
          </a:bodyPr>
          <a:lstStyle/>
          <a:p>
            <a:pPr marL="257162" indent="-257162" defTabSz="685800" eaLnBrk="1" hangingPunct="1">
              <a:lnSpc>
                <a:spcPct val="80000"/>
              </a:lnSpc>
              <a:spcBef>
                <a:spcPts val="900"/>
              </a:spcBef>
              <a:buClr>
                <a:schemeClr val="accent2"/>
              </a:buClr>
              <a:defRPr/>
            </a:pPr>
            <a:endParaRPr lang="en-US" sz="825" kern="0" dirty="0">
              <a:solidFill>
                <a:srgbClr val="00B0F0"/>
              </a:solidFill>
              <a:latin typeface="Roboto Mono" panose="020B0604020202020204" charset="0"/>
              <a:ea typeface="Roboto Mono" panose="020B0604020202020204" charset="0"/>
              <a:cs typeface="+mn-cs"/>
            </a:endParaRPr>
          </a:p>
          <a:p>
            <a:pPr marL="257162" indent="-257162" defTabSz="685800" eaLnBrk="1" hangingPunct="1">
              <a:lnSpc>
                <a:spcPct val="80000"/>
              </a:lnSpc>
              <a:spcBef>
                <a:spcPts val="900"/>
              </a:spcBef>
              <a:buClr>
                <a:schemeClr val="accent2"/>
              </a:buClr>
              <a:defRPr/>
            </a:pPr>
            <a:r>
              <a:rPr lang="en-US" sz="1800" kern="0" dirty="0">
                <a:solidFill>
                  <a:srgbClr val="0070C0"/>
                </a:solidFill>
                <a:latin typeface="Roboto Mono" panose="020B0604020202020204" charset="0"/>
                <a:ea typeface="Roboto Mono" panose="020B0604020202020204" charset="0"/>
                <a:cs typeface="+mn-cs"/>
              </a:rPr>
              <a:t>def max-value(state):</a:t>
            </a:r>
          </a:p>
          <a:p>
            <a:pPr marL="557185" lvl="1" indent="-214303" defTabSz="685800" eaLnBrk="1" hangingPunct="1">
              <a:lnSpc>
                <a:spcPct val="80000"/>
              </a:lnSpc>
              <a:spcBef>
                <a:spcPct val="20000"/>
              </a:spcBef>
              <a:buClr>
                <a:schemeClr val="tx1"/>
              </a:buClr>
              <a:defRPr/>
            </a:pPr>
            <a:r>
              <a:rPr lang="en-US" sz="1800" dirty="0">
                <a:latin typeface="Roboto Mono" panose="020B0604020202020204" charset="0"/>
                <a:ea typeface="Roboto Mono" panose="020B0604020202020204" charset="0"/>
              </a:rPr>
              <a:t>i</a:t>
            </a:r>
            <a:r>
              <a:rPr lang="en-US" sz="1800" kern="0" dirty="0">
                <a:latin typeface="Roboto Mono" panose="020B0604020202020204" charset="0"/>
                <a:ea typeface="Roboto Mono" panose="020B0604020202020204" charset="0"/>
              </a:rPr>
              <a:t>f the state is a terminal state:</a:t>
            </a:r>
          </a:p>
          <a:p>
            <a:pPr marL="557185" lvl="1" indent="-214303" defTabSz="685800" eaLnBrk="1" hangingPunct="1">
              <a:lnSpc>
                <a:spcPct val="80000"/>
              </a:lnSpc>
              <a:spcBef>
                <a:spcPct val="20000"/>
              </a:spcBef>
              <a:buClr>
                <a:schemeClr val="tx1"/>
              </a:buClr>
              <a:defRPr/>
            </a:pPr>
            <a:r>
              <a:rPr lang="en-US" sz="1800" dirty="0">
                <a:latin typeface="Roboto Mono" panose="020B0604020202020204" charset="0"/>
                <a:ea typeface="Roboto Mono" panose="020B0604020202020204" charset="0"/>
              </a:rPr>
              <a:t>		 return the state’s utility</a:t>
            </a:r>
            <a:endParaRPr lang="en-US" sz="1800" kern="0" dirty="0">
              <a:latin typeface="Roboto Mono" panose="020B0604020202020204" charset="0"/>
              <a:ea typeface="Roboto Mono" panose="020B0604020202020204" charset="0"/>
            </a:endParaRPr>
          </a:p>
          <a:p>
            <a:pPr marL="557185" lvl="1" indent="-214303" defTabSz="685800" eaLnBrk="1" hangingPunct="1">
              <a:lnSpc>
                <a:spcPct val="80000"/>
              </a:lnSpc>
              <a:spcBef>
                <a:spcPct val="20000"/>
              </a:spcBef>
              <a:buClr>
                <a:schemeClr val="tx1"/>
              </a:buClr>
              <a:defRPr/>
            </a:pPr>
            <a:r>
              <a:rPr lang="en-US" sz="1800" kern="0" dirty="0">
                <a:latin typeface="Roboto Mono" panose="020B0604020202020204" charset="0"/>
                <a:ea typeface="Roboto Mono" panose="020B0604020202020204" charset="0"/>
              </a:rPr>
              <a:t>initialize v = </a:t>
            </a:r>
            <a:r>
              <a:rPr lang="en-US" sz="1800" kern="0" dirty="0">
                <a:latin typeface="Roboto Mono" panose="020B0604020202020204" charset="0"/>
                <a:ea typeface="Roboto Mono" panose="020B0604020202020204" charset="0"/>
                <a:cs typeface="Times New Roman" pitchFamily="18" charset="0"/>
              </a:rPr>
              <a:t>-∞</a:t>
            </a:r>
          </a:p>
          <a:p>
            <a:pPr marL="557185" lvl="1" indent="-214303" defTabSz="685800" eaLnBrk="1" hangingPunct="1">
              <a:lnSpc>
                <a:spcPct val="80000"/>
              </a:lnSpc>
              <a:spcBef>
                <a:spcPct val="20000"/>
              </a:spcBef>
              <a:buClr>
                <a:schemeClr val="tx1"/>
              </a:buClr>
              <a:defRPr/>
            </a:pPr>
            <a:r>
              <a:rPr lang="en-US" sz="1800" kern="0" dirty="0">
                <a:latin typeface="Roboto Mono" panose="020B0604020202020204" charset="0"/>
                <a:ea typeface="Roboto Mono" panose="020B0604020202020204" charset="0"/>
              </a:rPr>
              <a:t>for each successor of state:</a:t>
            </a:r>
          </a:p>
          <a:p>
            <a:pPr marL="857207" lvl="2" indent="-171442" defTabSz="685800" eaLnBrk="1" hangingPunct="1">
              <a:lnSpc>
                <a:spcPct val="80000"/>
              </a:lnSpc>
              <a:spcBef>
                <a:spcPct val="20000"/>
              </a:spcBef>
              <a:buClr>
                <a:schemeClr val="accent2"/>
              </a:buClr>
              <a:defRPr/>
            </a:pPr>
            <a:r>
              <a:rPr lang="en-US" sz="1800" kern="0" dirty="0">
                <a:latin typeface="Roboto Mono" panose="020B0604020202020204" charset="0"/>
                <a:ea typeface="Roboto Mono" panose="020B0604020202020204" charset="0"/>
              </a:rPr>
              <a:t>v = max(v, </a:t>
            </a:r>
            <a:r>
              <a:rPr lang="en-US" sz="1800" kern="0" dirty="0">
                <a:solidFill>
                  <a:srgbClr val="C00000"/>
                </a:solidFill>
                <a:latin typeface="Roboto Mono" panose="020B0604020202020204" charset="0"/>
                <a:ea typeface="Roboto Mono" panose="020B0604020202020204" charset="0"/>
              </a:rPr>
              <a:t>min-value(successor)</a:t>
            </a:r>
            <a:r>
              <a:rPr lang="en-US" sz="1800" kern="0" dirty="0">
                <a:latin typeface="Roboto Mono" panose="020B0604020202020204" charset="0"/>
                <a:ea typeface="Roboto Mono" panose="020B0604020202020204" charset="0"/>
              </a:rPr>
              <a:t>)</a:t>
            </a:r>
          </a:p>
          <a:p>
            <a:pPr marL="557185" lvl="1" indent="-214303" defTabSz="685800" eaLnBrk="1" hangingPunct="1">
              <a:lnSpc>
                <a:spcPct val="80000"/>
              </a:lnSpc>
              <a:spcBef>
                <a:spcPct val="20000"/>
              </a:spcBef>
              <a:buClr>
                <a:schemeClr val="tx1"/>
              </a:buClr>
              <a:defRPr/>
            </a:pPr>
            <a:r>
              <a:rPr lang="en-US" sz="1800" kern="0" dirty="0">
                <a:latin typeface="Roboto Mono" panose="020B0604020202020204" charset="0"/>
                <a:ea typeface="Roboto Mono" panose="020B0604020202020204" charset="0"/>
              </a:rPr>
              <a:t>return v</a:t>
            </a:r>
          </a:p>
        </p:txBody>
      </p:sp>
      <p:sp>
        <p:nvSpPr>
          <p:cNvPr id="63" name="Google Shape;63;p2"/>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dirty="0">
                <a:sym typeface="Symbol" pitchFamily="18" charset="2"/>
              </a:rPr>
              <a:t>Minimax Example</a:t>
            </a:r>
            <a:endParaRPr sz="3400" b="1" dirty="0">
              <a:solidFill>
                <a:srgbClr val="370661"/>
              </a:solidFill>
              <a:latin typeface="Open Sans"/>
              <a:ea typeface="Open Sans"/>
              <a:cs typeface="Open Sans"/>
              <a:sym typeface="Open Sans"/>
            </a:endParaRPr>
          </a:p>
        </p:txBody>
      </p:sp>
      <p:sp>
        <p:nvSpPr>
          <p:cNvPr id="34" name="AutoShape 4">
            <a:extLst>
              <a:ext uri="{FF2B5EF4-FFF2-40B4-BE49-F238E27FC236}">
                <a16:creationId xmlns:a16="http://schemas.microsoft.com/office/drawing/2014/main" id="{E736D7FF-BD34-4A88-84A3-1D8F37182FDE}"/>
              </a:ext>
            </a:extLst>
          </p:cNvPr>
          <p:cNvSpPr>
            <a:spLocks noChangeArrowheads="1"/>
          </p:cNvSpPr>
          <p:nvPr/>
        </p:nvSpPr>
        <p:spPr bwMode="auto">
          <a:xfrm>
            <a:off x="5601494" y="1137177"/>
            <a:ext cx="381000" cy="359477"/>
          </a:xfrm>
          <a:prstGeom prst="triangle">
            <a:avLst>
              <a:gd name="adj" fmla="val 50000"/>
            </a:avLst>
          </a:prstGeom>
          <a:solidFill>
            <a:srgbClr val="CCECFF"/>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sp>
        <p:nvSpPr>
          <p:cNvPr id="72" name="Rounded Rectangle 58">
            <a:extLst>
              <a:ext uri="{FF2B5EF4-FFF2-40B4-BE49-F238E27FC236}">
                <a16:creationId xmlns:a16="http://schemas.microsoft.com/office/drawing/2014/main" id="{EF1F8FB1-77A7-470B-8369-70912ABFE2F7}"/>
              </a:ext>
            </a:extLst>
          </p:cNvPr>
          <p:cNvSpPr/>
          <p:nvPr/>
        </p:nvSpPr>
        <p:spPr>
          <a:xfrm>
            <a:off x="226219" y="3683366"/>
            <a:ext cx="5262559" cy="2187826"/>
          </a:xfrm>
          <a:prstGeom prst="roundRect">
            <a:avLst/>
          </a:prstGeom>
          <a:solidFill>
            <a:srgbClr val="0066CC">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74" name="Left-Right Arrow 62">
            <a:extLst>
              <a:ext uri="{FF2B5EF4-FFF2-40B4-BE49-F238E27FC236}">
                <a16:creationId xmlns:a16="http://schemas.microsoft.com/office/drawing/2014/main" id="{8162E336-5288-4360-8E22-242E50D27588}"/>
              </a:ext>
            </a:extLst>
          </p:cNvPr>
          <p:cNvSpPr/>
          <p:nvPr/>
        </p:nvSpPr>
        <p:spPr>
          <a:xfrm>
            <a:off x="5503070" y="4337488"/>
            <a:ext cx="742950" cy="514350"/>
          </a:xfrm>
          <a:prstGeom prst="leftRightArrow">
            <a:avLst/>
          </a:prstGeom>
          <a:solidFill>
            <a:srgbClr val="BD92D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75" name="Picture 74" descr="TP_tmp.png">
            <a:extLst>
              <a:ext uri="{FF2B5EF4-FFF2-40B4-BE49-F238E27FC236}">
                <a16:creationId xmlns:a16="http://schemas.microsoft.com/office/drawing/2014/main" id="{38160B1A-2555-4CA1-A742-52F596673E60}"/>
              </a:ext>
            </a:extLst>
          </p:cNvPr>
          <p:cNvPicPr>
            <a:picLocks noChangeAspect="1"/>
          </p:cNvPicPr>
          <p:nvPr>
            <p:custDataLst>
              <p:tags r:id="rId1"/>
            </p:custDataLst>
          </p:nvPr>
        </p:nvPicPr>
        <p:blipFill>
          <a:blip r:embed="rId5" cstate="print"/>
          <a:stretch>
            <a:fillRect/>
          </a:stretch>
        </p:blipFill>
        <p:spPr bwMode="auto">
          <a:xfrm>
            <a:off x="1315244" y="5924915"/>
            <a:ext cx="3143249" cy="491900"/>
          </a:xfrm>
          <a:prstGeom prst="rect">
            <a:avLst/>
          </a:prstGeom>
          <a:noFill/>
          <a:ln/>
          <a:effectLst/>
        </p:spPr>
      </p:pic>
      <p:pic>
        <p:nvPicPr>
          <p:cNvPr id="76" name="Picture 75" descr="TP_tmp.png">
            <a:extLst>
              <a:ext uri="{FF2B5EF4-FFF2-40B4-BE49-F238E27FC236}">
                <a16:creationId xmlns:a16="http://schemas.microsoft.com/office/drawing/2014/main" id="{A30B546D-18AD-4561-86FC-06C44687E357}"/>
              </a:ext>
            </a:extLst>
          </p:cNvPr>
          <p:cNvPicPr>
            <a:picLocks noChangeAspect="1"/>
          </p:cNvPicPr>
          <p:nvPr>
            <p:custDataLst>
              <p:tags r:id="rId2"/>
            </p:custDataLst>
          </p:nvPr>
        </p:nvPicPr>
        <p:blipFill>
          <a:blip r:embed="rId6" cstate="print"/>
          <a:stretch>
            <a:fillRect/>
          </a:stretch>
        </p:blipFill>
        <p:spPr bwMode="auto">
          <a:xfrm>
            <a:off x="7458867" y="5924915"/>
            <a:ext cx="3143251" cy="491900"/>
          </a:xfrm>
          <a:prstGeom prst="rect">
            <a:avLst/>
          </a:prstGeom>
          <a:noFill/>
          <a:ln/>
          <a:effectLst/>
        </p:spPr>
      </p:pic>
      <p:sp>
        <p:nvSpPr>
          <p:cNvPr id="18" name="TextBox 17">
            <a:extLst>
              <a:ext uri="{FF2B5EF4-FFF2-40B4-BE49-F238E27FC236}">
                <a16:creationId xmlns:a16="http://schemas.microsoft.com/office/drawing/2014/main" id="{97FA6B95-38DB-164F-A3BB-D53340EB840C}"/>
              </a:ext>
            </a:extLst>
          </p:cNvPr>
          <p:cNvSpPr txBox="1"/>
          <p:nvPr/>
        </p:nvSpPr>
        <p:spPr>
          <a:xfrm>
            <a:off x="6162805" y="1590805"/>
            <a:ext cx="184731" cy="307777"/>
          </a:xfrm>
          <a:prstGeom prst="rect">
            <a:avLst/>
          </a:prstGeom>
          <a:noFill/>
        </p:spPr>
        <p:txBody>
          <a:bodyPr wrap="none" rtlCol="0">
            <a:spAutoFit/>
          </a:bodyPr>
          <a:lstStyle/>
          <a:p>
            <a:endParaRPr lang="en-US" dirty="0"/>
          </a:p>
        </p:txBody>
      </p:sp>
      <p:sp>
        <p:nvSpPr>
          <p:cNvPr id="117" name="Rounded Rectangle 59">
            <a:extLst>
              <a:ext uri="{FF2B5EF4-FFF2-40B4-BE49-F238E27FC236}">
                <a16:creationId xmlns:a16="http://schemas.microsoft.com/office/drawing/2014/main" id="{D1FC192F-F2B3-DB4F-AA60-EB20B2A00134}"/>
              </a:ext>
            </a:extLst>
          </p:cNvPr>
          <p:cNvSpPr/>
          <p:nvPr/>
        </p:nvSpPr>
        <p:spPr>
          <a:xfrm>
            <a:off x="6260312" y="3693618"/>
            <a:ext cx="5262561" cy="2169928"/>
          </a:xfrm>
          <a:prstGeom prst="roundRect">
            <a:avLst/>
          </a:prstGeom>
          <a:solidFill>
            <a:srgbClr val="F6D7D9"/>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18" name="Content Placeholder 2">
            <a:extLst>
              <a:ext uri="{FF2B5EF4-FFF2-40B4-BE49-F238E27FC236}">
                <a16:creationId xmlns:a16="http://schemas.microsoft.com/office/drawing/2014/main" id="{0E2FAB55-9DBB-204F-8914-720EA7BBC647}"/>
              </a:ext>
            </a:extLst>
          </p:cNvPr>
          <p:cNvSpPr txBox="1">
            <a:spLocks/>
          </p:cNvSpPr>
          <p:nvPr/>
        </p:nvSpPr>
        <p:spPr bwMode="auto">
          <a:xfrm>
            <a:off x="6317463" y="3896818"/>
            <a:ext cx="5205410" cy="1974374"/>
          </a:xfrm>
          <a:prstGeom prst="rect">
            <a:avLst/>
          </a:prstGeom>
          <a:noFill/>
          <a:ln w="9525">
            <a:noFill/>
            <a:miter lim="800000"/>
            <a:headEnd/>
            <a:tailEnd/>
          </a:ln>
        </p:spPr>
        <p:txBody>
          <a:bodyPr vert="horz" wrap="square" lIns="68577" tIns="34289" rIns="68577" bIns="34289" numCol="1" anchor="t" anchorCtr="0" compatLnSpc="1">
            <a:prstTxWarp prst="textNoShape">
              <a:avLst/>
            </a:prstTxWarp>
          </a:bodyPr>
          <a:lstStyle/>
          <a:p>
            <a:pPr marL="257162" indent="-257162" defTabSz="685800" eaLnBrk="1" hangingPunct="1">
              <a:lnSpc>
                <a:spcPct val="80000"/>
              </a:lnSpc>
              <a:spcBef>
                <a:spcPts val="900"/>
              </a:spcBef>
              <a:buClr>
                <a:schemeClr val="accent2"/>
              </a:buClr>
              <a:defRPr/>
            </a:pPr>
            <a:r>
              <a:rPr lang="en-US" sz="1800" kern="0" dirty="0">
                <a:solidFill>
                  <a:srgbClr val="C00000"/>
                </a:solidFill>
                <a:latin typeface="Roboto Mono" panose="020B0604020202020204" charset="0"/>
                <a:ea typeface="Roboto Mono" panose="020B0604020202020204" charset="0"/>
                <a:cs typeface="+mn-cs"/>
              </a:rPr>
              <a:t>def min-value(state):</a:t>
            </a:r>
          </a:p>
          <a:p>
            <a:pPr marL="557185" lvl="1" indent="-214303" defTabSz="685800" eaLnBrk="1" hangingPunct="1">
              <a:lnSpc>
                <a:spcPct val="80000"/>
              </a:lnSpc>
              <a:spcBef>
                <a:spcPct val="20000"/>
              </a:spcBef>
              <a:buClr>
                <a:schemeClr val="tx1"/>
              </a:buClr>
              <a:defRPr/>
            </a:pPr>
            <a:r>
              <a:rPr lang="en-US" sz="1800" dirty="0">
                <a:latin typeface="Roboto Mono" panose="020B0604020202020204" charset="0"/>
                <a:ea typeface="Roboto Mono" panose="020B0604020202020204" charset="0"/>
              </a:rPr>
              <a:t>i</a:t>
            </a:r>
            <a:r>
              <a:rPr lang="en-US" sz="1800" kern="0" dirty="0">
                <a:latin typeface="Roboto Mono" panose="020B0604020202020204" charset="0"/>
                <a:ea typeface="Roboto Mono" panose="020B0604020202020204" charset="0"/>
              </a:rPr>
              <a:t>f the state is a terminal state:</a:t>
            </a:r>
          </a:p>
          <a:p>
            <a:pPr marL="557185" lvl="1" indent="-214303" defTabSz="685800" eaLnBrk="1" hangingPunct="1">
              <a:lnSpc>
                <a:spcPct val="80000"/>
              </a:lnSpc>
              <a:spcBef>
                <a:spcPct val="20000"/>
              </a:spcBef>
              <a:buClr>
                <a:schemeClr val="tx1"/>
              </a:buClr>
              <a:defRPr/>
            </a:pPr>
            <a:r>
              <a:rPr lang="en-US" sz="1800" dirty="0">
                <a:latin typeface="Roboto Mono" panose="020B0604020202020204" charset="0"/>
                <a:ea typeface="Roboto Mono" panose="020B0604020202020204" charset="0"/>
              </a:rPr>
              <a:t>		 return the state’s utility</a:t>
            </a:r>
            <a:endParaRPr lang="en-US" sz="1800" kern="0" dirty="0">
              <a:latin typeface="Roboto Mono" panose="020B0604020202020204" charset="0"/>
              <a:ea typeface="Roboto Mono" panose="020B0604020202020204" charset="0"/>
            </a:endParaRPr>
          </a:p>
          <a:p>
            <a:pPr marL="557185" lvl="1" indent="-214303" defTabSz="685800" eaLnBrk="1" hangingPunct="1">
              <a:lnSpc>
                <a:spcPct val="80000"/>
              </a:lnSpc>
              <a:spcBef>
                <a:spcPct val="20000"/>
              </a:spcBef>
              <a:buClr>
                <a:schemeClr val="tx1"/>
              </a:buClr>
              <a:defRPr/>
            </a:pPr>
            <a:r>
              <a:rPr lang="en-US" sz="1800" kern="0" dirty="0">
                <a:latin typeface="Roboto Mono" panose="020B0604020202020204" charset="0"/>
                <a:ea typeface="Roboto Mono" panose="020B0604020202020204" charset="0"/>
              </a:rPr>
              <a:t>initialize v = </a:t>
            </a:r>
            <a:r>
              <a:rPr lang="en-US" sz="1800" kern="0" dirty="0">
                <a:latin typeface="Roboto Mono" panose="020B0604020202020204" charset="0"/>
                <a:ea typeface="Roboto Mono" panose="020B0604020202020204" charset="0"/>
                <a:cs typeface="Times New Roman" pitchFamily="18" charset="0"/>
              </a:rPr>
              <a:t>+∞</a:t>
            </a:r>
          </a:p>
          <a:p>
            <a:pPr marL="557185" lvl="1" indent="-214303" defTabSz="685800" eaLnBrk="1" hangingPunct="1">
              <a:lnSpc>
                <a:spcPct val="80000"/>
              </a:lnSpc>
              <a:spcBef>
                <a:spcPct val="20000"/>
              </a:spcBef>
              <a:buClr>
                <a:schemeClr val="tx1"/>
              </a:buClr>
              <a:defRPr/>
            </a:pPr>
            <a:r>
              <a:rPr lang="en-US" sz="1800" kern="0" dirty="0">
                <a:latin typeface="Roboto Mono" panose="020B0604020202020204" charset="0"/>
                <a:ea typeface="Roboto Mono" panose="020B0604020202020204" charset="0"/>
              </a:rPr>
              <a:t>for each successor of state:</a:t>
            </a:r>
          </a:p>
          <a:p>
            <a:pPr marL="857207" lvl="2" indent="-171442" defTabSz="685800" eaLnBrk="1" hangingPunct="1">
              <a:lnSpc>
                <a:spcPct val="80000"/>
              </a:lnSpc>
              <a:spcBef>
                <a:spcPct val="20000"/>
              </a:spcBef>
              <a:buClr>
                <a:schemeClr val="accent2"/>
              </a:buClr>
              <a:defRPr/>
            </a:pPr>
            <a:r>
              <a:rPr lang="en-US" sz="1800" kern="0" dirty="0">
                <a:latin typeface="Roboto Mono" panose="020B0604020202020204" charset="0"/>
                <a:ea typeface="Roboto Mono" panose="020B0604020202020204" charset="0"/>
              </a:rPr>
              <a:t>v = min(v, </a:t>
            </a:r>
            <a:r>
              <a:rPr lang="en-US" sz="1800" kern="0" dirty="0">
                <a:solidFill>
                  <a:srgbClr val="0070C0"/>
                </a:solidFill>
                <a:latin typeface="Roboto Mono" panose="020B0604020202020204" charset="0"/>
                <a:ea typeface="Roboto Mono" panose="020B0604020202020204" charset="0"/>
              </a:rPr>
              <a:t>max-value(successor)</a:t>
            </a:r>
            <a:r>
              <a:rPr lang="en-US" sz="1800" kern="0" dirty="0">
                <a:latin typeface="Roboto Mono" panose="020B0604020202020204" charset="0"/>
                <a:ea typeface="Roboto Mono" panose="020B0604020202020204" charset="0"/>
              </a:rPr>
              <a:t>)</a:t>
            </a:r>
          </a:p>
          <a:p>
            <a:pPr marL="557185" lvl="1" indent="-214303" defTabSz="685800" eaLnBrk="1" hangingPunct="1">
              <a:lnSpc>
                <a:spcPct val="80000"/>
              </a:lnSpc>
              <a:spcBef>
                <a:spcPct val="20000"/>
              </a:spcBef>
              <a:buClr>
                <a:schemeClr val="tx1"/>
              </a:buClr>
              <a:defRPr/>
            </a:pPr>
            <a:r>
              <a:rPr lang="en-US" sz="1800" b="1" kern="0" dirty="0">
                <a:latin typeface="Roboto Mono" panose="020B0604020202020204" charset="0"/>
                <a:ea typeface="Roboto Mono" panose="020B0604020202020204" charset="0"/>
              </a:rPr>
              <a:t>return v</a:t>
            </a:r>
          </a:p>
        </p:txBody>
      </p:sp>
      <p:sp>
        <p:nvSpPr>
          <p:cNvPr id="55" name="Rectangle 54">
            <a:extLst>
              <a:ext uri="{FF2B5EF4-FFF2-40B4-BE49-F238E27FC236}">
                <a16:creationId xmlns:a16="http://schemas.microsoft.com/office/drawing/2014/main" id="{57B21973-64B2-0742-8D01-54B4212A8EE6}"/>
              </a:ext>
            </a:extLst>
          </p:cNvPr>
          <p:cNvSpPr/>
          <p:nvPr/>
        </p:nvSpPr>
        <p:spPr>
          <a:xfrm>
            <a:off x="-353700" y="3653883"/>
            <a:ext cx="5856770" cy="2811394"/>
          </a:xfrm>
          <a:prstGeom prst="rect">
            <a:avLst/>
          </a:prstGeom>
          <a:solidFill>
            <a:schemeClr val="bg1">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AutoShape 6">
            <a:extLst>
              <a:ext uri="{FF2B5EF4-FFF2-40B4-BE49-F238E27FC236}">
                <a16:creationId xmlns:a16="http://schemas.microsoft.com/office/drawing/2014/main" id="{05349203-CB67-5C4A-B0EC-246ED83E1B0A}"/>
              </a:ext>
            </a:extLst>
          </p:cNvPr>
          <p:cNvSpPr>
            <a:spLocks noChangeArrowheads="1"/>
          </p:cNvSpPr>
          <p:nvPr/>
        </p:nvSpPr>
        <p:spPr bwMode="auto">
          <a:xfrm flipV="1">
            <a:off x="3315494" y="2103965"/>
            <a:ext cx="381000" cy="330902"/>
          </a:xfrm>
          <a:prstGeom prst="triangle">
            <a:avLst>
              <a:gd name="adj" fmla="val 50000"/>
            </a:avLst>
          </a:prstGeom>
          <a:solidFill>
            <a:srgbClr val="FF9A99"/>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cxnSp>
        <p:nvCxnSpPr>
          <p:cNvPr id="15" name="AutoShape 7">
            <a:extLst>
              <a:ext uri="{FF2B5EF4-FFF2-40B4-BE49-F238E27FC236}">
                <a16:creationId xmlns:a16="http://schemas.microsoft.com/office/drawing/2014/main" id="{C6C3AF7C-5779-ED49-8CCE-0B7DB7D74164}"/>
              </a:ext>
            </a:extLst>
          </p:cNvPr>
          <p:cNvCxnSpPr>
            <a:cxnSpLocks noChangeShapeType="1"/>
            <a:endCxn id="14" idx="3"/>
          </p:cNvCxnSpPr>
          <p:nvPr/>
        </p:nvCxnSpPr>
        <p:spPr bwMode="auto">
          <a:xfrm flipH="1">
            <a:off x="3505994" y="1496654"/>
            <a:ext cx="2286000" cy="607311"/>
          </a:xfrm>
          <a:prstGeom prst="straightConnector1">
            <a:avLst/>
          </a:prstGeom>
          <a:noFill/>
          <a:ln w="12700">
            <a:solidFill>
              <a:schemeClr val="tx1"/>
            </a:solidFill>
            <a:round/>
            <a:headEnd/>
            <a:tailEnd type="triangle" w="med" len="med"/>
          </a:ln>
        </p:spPr>
      </p:cxnSp>
      <p:sp>
        <p:nvSpPr>
          <p:cNvPr id="16" name="AutoShape 20">
            <a:extLst>
              <a:ext uri="{FF2B5EF4-FFF2-40B4-BE49-F238E27FC236}">
                <a16:creationId xmlns:a16="http://schemas.microsoft.com/office/drawing/2014/main" id="{6C65CC3C-F8B4-774F-9011-5FAFD965A4F2}"/>
              </a:ext>
            </a:extLst>
          </p:cNvPr>
          <p:cNvSpPr>
            <a:spLocks noChangeArrowheads="1"/>
          </p:cNvSpPr>
          <p:nvPr/>
        </p:nvSpPr>
        <p:spPr bwMode="auto">
          <a:xfrm flipV="1">
            <a:off x="5601494" y="2103965"/>
            <a:ext cx="381000" cy="318998"/>
          </a:xfrm>
          <a:prstGeom prst="triangle">
            <a:avLst>
              <a:gd name="adj" fmla="val 50000"/>
            </a:avLst>
          </a:prstGeom>
          <a:solidFill>
            <a:srgbClr val="FF9A99"/>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sp>
        <p:nvSpPr>
          <p:cNvPr id="17" name="AutoShape 26">
            <a:extLst>
              <a:ext uri="{FF2B5EF4-FFF2-40B4-BE49-F238E27FC236}">
                <a16:creationId xmlns:a16="http://schemas.microsoft.com/office/drawing/2014/main" id="{A457A0C3-CD44-6740-8065-68055CB3C4BB}"/>
              </a:ext>
            </a:extLst>
          </p:cNvPr>
          <p:cNvSpPr>
            <a:spLocks noChangeArrowheads="1"/>
          </p:cNvSpPr>
          <p:nvPr/>
        </p:nvSpPr>
        <p:spPr bwMode="auto">
          <a:xfrm flipV="1">
            <a:off x="7887493" y="2103965"/>
            <a:ext cx="381000" cy="330902"/>
          </a:xfrm>
          <a:prstGeom prst="triangle">
            <a:avLst>
              <a:gd name="adj" fmla="val 50000"/>
            </a:avLst>
          </a:prstGeom>
          <a:solidFill>
            <a:srgbClr val="FF9A99"/>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cxnSp>
        <p:nvCxnSpPr>
          <p:cNvPr id="19" name="AutoShape 27">
            <a:extLst>
              <a:ext uri="{FF2B5EF4-FFF2-40B4-BE49-F238E27FC236}">
                <a16:creationId xmlns:a16="http://schemas.microsoft.com/office/drawing/2014/main" id="{C7CC236B-543C-D942-8659-0352BFC5A796}"/>
              </a:ext>
            </a:extLst>
          </p:cNvPr>
          <p:cNvCxnSpPr>
            <a:cxnSpLocks noChangeShapeType="1"/>
          </p:cNvCxnSpPr>
          <p:nvPr/>
        </p:nvCxnSpPr>
        <p:spPr bwMode="auto">
          <a:xfrm>
            <a:off x="5791994" y="1496654"/>
            <a:ext cx="2285999" cy="607311"/>
          </a:xfrm>
          <a:prstGeom prst="straightConnector1">
            <a:avLst/>
          </a:prstGeom>
          <a:noFill/>
          <a:ln w="12700">
            <a:solidFill>
              <a:schemeClr val="tx1"/>
            </a:solidFill>
            <a:round/>
            <a:headEnd/>
            <a:tailEnd type="triangle" w="med" len="med"/>
          </a:ln>
        </p:spPr>
      </p:cxnSp>
      <p:cxnSp>
        <p:nvCxnSpPr>
          <p:cNvPr id="20" name="AutoShape 21">
            <a:extLst>
              <a:ext uri="{FF2B5EF4-FFF2-40B4-BE49-F238E27FC236}">
                <a16:creationId xmlns:a16="http://schemas.microsoft.com/office/drawing/2014/main" id="{D9CEADC8-9233-8445-892F-C26556BA5645}"/>
              </a:ext>
            </a:extLst>
          </p:cNvPr>
          <p:cNvCxnSpPr>
            <a:cxnSpLocks noChangeShapeType="1"/>
          </p:cNvCxnSpPr>
          <p:nvPr/>
        </p:nvCxnSpPr>
        <p:spPr bwMode="auto">
          <a:xfrm>
            <a:off x="5791994" y="1496654"/>
            <a:ext cx="0" cy="607311"/>
          </a:xfrm>
          <a:prstGeom prst="straightConnector1">
            <a:avLst/>
          </a:prstGeom>
          <a:noFill/>
          <a:ln w="12700">
            <a:solidFill>
              <a:schemeClr val="tx1"/>
            </a:solidFill>
            <a:round/>
            <a:headEnd/>
            <a:tailEnd type="triangle" w="med" len="med"/>
          </a:ln>
        </p:spPr>
      </p:cxnSp>
      <p:cxnSp>
        <p:nvCxnSpPr>
          <p:cNvPr id="22" name="AutoShape 17">
            <a:extLst>
              <a:ext uri="{FF2B5EF4-FFF2-40B4-BE49-F238E27FC236}">
                <a16:creationId xmlns:a16="http://schemas.microsoft.com/office/drawing/2014/main" id="{3905C521-00EC-7547-A286-2F50E926FA6E}"/>
              </a:ext>
            </a:extLst>
          </p:cNvPr>
          <p:cNvCxnSpPr>
            <a:cxnSpLocks noChangeShapeType="1"/>
          </p:cNvCxnSpPr>
          <p:nvPr/>
        </p:nvCxnSpPr>
        <p:spPr bwMode="auto">
          <a:xfrm>
            <a:off x="3505994" y="2434867"/>
            <a:ext cx="761999" cy="616743"/>
          </a:xfrm>
          <a:prstGeom prst="straightConnector1">
            <a:avLst/>
          </a:prstGeom>
          <a:noFill/>
          <a:ln w="12700">
            <a:solidFill>
              <a:schemeClr val="tx1"/>
            </a:solidFill>
            <a:round/>
            <a:headEnd/>
            <a:tailEnd type="triangle" w="med" len="med"/>
          </a:ln>
        </p:spPr>
      </p:cxnSp>
      <p:cxnSp>
        <p:nvCxnSpPr>
          <p:cNvPr id="23" name="AutoShape 9">
            <a:extLst>
              <a:ext uri="{FF2B5EF4-FFF2-40B4-BE49-F238E27FC236}">
                <a16:creationId xmlns:a16="http://schemas.microsoft.com/office/drawing/2014/main" id="{2406BD59-3DEA-714A-9355-A9254C7411CB}"/>
              </a:ext>
            </a:extLst>
          </p:cNvPr>
          <p:cNvCxnSpPr>
            <a:cxnSpLocks noChangeShapeType="1"/>
          </p:cNvCxnSpPr>
          <p:nvPr/>
        </p:nvCxnSpPr>
        <p:spPr bwMode="auto">
          <a:xfrm flipH="1">
            <a:off x="2743996" y="2434867"/>
            <a:ext cx="761998" cy="616746"/>
          </a:xfrm>
          <a:prstGeom prst="straightConnector1">
            <a:avLst/>
          </a:prstGeom>
          <a:noFill/>
          <a:ln w="12700">
            <a:solidFill>
              <a:schemeClr val="tx1"/>
            </a:solidFill>
            <a:round/>
            <a:headEnd/>
            <a:tailEnd type="triangle" w="med" len="med"/>
          </a:ln>
        </p:spPr>
      </p:cxnSp>
      <p:sp>
        <p:nvSpPr>
          <p:cNvPr id="24" name="Rectangle 7">
            <a:extLst>
              <a:ext uri="{FF2B5EF4-FFF2-40B4-BE49-F238E27FC236}">
                <a16:creationId xmlns:a16="http://schemas.microsoft.com/office/drawing/2014/main" id="{DC90F633-5E86-2D46-BEA4-7F279854AC24}"/>
              </a:ext>
            </a:extLst>
          </p:cNvPr>
          <p:cNvSpPr>
            <a:spLocks noChangeArrowheads="1"/>
          </p:cNvSpPr>
          <p:nvPr/>
        </p:nvSpPr>
        <p:spPr bwMode="auto">
          <a:xfrm>
            <a:off x="3313909" y="3101711"/>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8</a:t>
            </a:r>
          </a:p>
        </p:txBody>
      </p:sp>
      <p:sp>
        <p:nvSpPr>
          <p:cNvPr id="25" name="Rectangle 7">
            <a:extLst>
              <a:ext uri="{FF2B5EF4-FFF2-40B4-BE49-F238E27FC236}">
                <a16:creationId xmlns:a16="http://schemas.microsoft.com/office/drawing/2014/main" id="{4A8D2FD8-AAAE-8941-98D1-3B5D3C53449B}"/>
              </a:ext>
            </a:extLst>
          </p:cNvPr>
          <p:cNvSpPr>
            <a:spLocks noChangeArrowheads="1"/>
          </p:cNvSpPr>
          <p:nvPr/>
        </p:nvSpPr>
        <p:spPr bwMode="auto">
          <a:xfrm>
            <a:off x="4075909" y="3101711"/>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12</a:t>
            </a:r>
          </a:p>
        </p:txBody>
      </p:sp>
      <p:sp>
        <p:nvSpPr>
          <p:cNvPr id="26" name="Rectangle 7">
            <a:extLst>
              <a:ext uri="{FF2B5EF4-FFF2-40B4-BE49-F238E27FC236}">
                <a16:creationId xmlns:a16="http://schemas.microsoft.com/office/drawing/2014/main" id="{8CFEC7EC-3381-6B42-B374-924BB123DD9D}"/>
              </a:ext>
            </a:extLst>
          </p:cNvPr>
          <p:cNvSpPr>
            <a:spLocks noChangeArrowheads="1"/>
          </p:cNvSpPr>
          <p:nvPr/>
        </p:nvSpPr>
        <p:spPr bwMode="auto">
          <a:xfrm>
            <a:off x="2551909" y="3101711"/>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3</a:t>
            </a:r>
          </a:p>
        </p:txBody>
      </p:sp>
      <p:cxnSp>
        <p:nvCxnSpPr>
          <p:cNvPr id="27" name="AutoShape 13">
            <a:extLst>
              <a:ext uri="{FF2B5EF4-FFF2-40B4-BE49-F238E27FC236}">
                <a16:creationId xmlns:a16="http://schemas.microsoft.com/office/drawing/2014/main" id="{D84C5290-A15F-FD48-A9DF-48DCD9312DA2}"/>
              </a:ext>
            </a:extLst>
          </p:cNvPr>
          <p:cNvCxnSpPr>
            <a:cxnSpLocks noChangeShapeType="1"/>
          </p:cNvCxnSpPr>
          <p:nvPr/>
        </p:nvCxnSpPr>
        <p:spPr bwMode="auto">
          <a:xfrm>
            <a:off x="3505994" y="2434867"/>
            <a:ext cx="1" cy="604837"/>
          </a:xfrm>
          <a:prstGeom prst="straightConnector1">
            <a:avLst/>
          </a:prstGeom>
          <a:noFill/>
          <a:ln w="12700">
            <a:solidFill>
              <a:schemeClr val="tx1"/>
            </a:solidFill>
            <a:round/>
            <a:headEnd/>
            <a:tailEnd type="triangle" w="med" len="med"/>
          </a:ln>
        </p:spPr>
      </p:cxnSp>
      <p:sp>
        <p:nvSpPr>
          <p:cNvPr id="2" name="Rectangle 1">
            <a:extLst>
              <a:ext uri="{FF2B5EF4-FFF2-40B4-BE49-F238E27FC236}">
                <a16:creationId xmlns:a16="http://schemas.microsoft.com/office/drawing/2014/main" id="{017492CB-DE08-9D44-903D-AFBF313FB495}"/>
              </a:ext>
            </a:extLst>
          </p:cNvPr>
          <p:cNvSpPr/>
          <p:nvPr/>
        </p:nvSpPr>
        <p:spPr>
          <a:xfrm>
            <a:off x="2932986" y="2076992"/>
            <a:ext cx="287258" cy="307777"/>
          </a:xfrm>
          <a:prstGeom prst="rect">
            <a:avLst/>
          </a:prstGeom>
        </p:spPr>
        <p:txBody>
          <a:bodyPr wrap="none">
            <a:spAutoFit/>
          </a:bodyPr>
          <a:lstStyle/>
          <a:p>
            <a:pPr algn="ctr"/>
            <a:r>
              <a:rPr lang="en-US" dirty="0">
                <a:latin typeface="Open Sans" panose="020B0604020202020204" charset="0"/>
                <a:ea typeface="Open Sans" panose="020B0604020202020204" charset="0"/>
                <a:cs typeface="Open Sans" panose="020B0604020202020204" charset="0"/>
              </a:rPr>
              <a:t>3</a:t>
            </a:r>
          </a:p>
        </p:txBody>
      </p:sp>
      <p:sp>
        <p:nvSpPr>
          <p:cNvPr id="28" name="Rectangle 27">
            <a:extLst>
              <a:ext uri="{FF2B5EF4-FFF2-40B4-BE49-F238E27FC236}">
                <a16:creationId xmlns:a16="http://schemas.microsoft.com/office/drawing/2014/main" id="{8F79DF5E-42C8-D943-9296-920EFA174DA8}"/>
              </a:ext>
            </a:extLst>
          </p:cNvPr>
          <p:cNvSpPr/>
          <p:nvPr/>
        </p:nvSpPr>
        <p:spPr>
          <a:xfrm>
            <a:off x="5314236" y="1137177"/>
            <a:ext cx="287258" cy="307777"/>
          </a:xfrm>
          <a:prstGeom prst="rect">
            <a:avLst/>
          </a:prstGeom>
        </p:spPr>
        <p:txBody>
          <a:bodyPr wrap="none">
            <a:spAutoFit/>
          </a:bodyPr>
          <a:lstStyle/>
          <a:p>
            <a:pPr algn="ctr"/>
            <a:r>
              <a:rPr lang="en-US" dirty="0">
                <a:latin typeface="Open Sans" panose="020B0604020202020204" charset="0"/>
                <a:ea typeface="Open Sans" panose="020B0604020202020204" charset="0"/>
                <a:cs typeface="Open Sans" panose="020B0604020202020204" charset="0"/>
              </a:rPr>
              <a:t>3</a:t>
            </a:r>
          </a:p>
        </p:txBody>
      </p:sp>
      <p:cxnSp>
        <p:nvCxnSpPr>
          <p:cNvPr id="30" name="AutoShape 17">
            <a:extLst>
              <a:ext uri="{FF2B5EF4-FFF2-40B4-BE49-F238E27FC236}">
                <a16:creationId xmlns:a16="http://schemas.microsoft.com/office/drawing/2014/main" id="{FD64EC14-5D6B-E542-9094-49F4B12E8EAB}"/>
              </a:ext>
            </a:extLst>
          </p:cNvPr>
          <p:cNvCxnSpPr>
            <a:cxnSpLocks noChangeShapeType="1"/>
          </p:cNvCxnSpPr>
          <p:nvPr/>
        </p:nvCxnSpPr>
        <p:spPr bwMode="auto">
          <a:xfrm>
            <a:off x="5791987" y="2446021"/>
            <a:ext cx="761999" cy="616743"/>
          </a:xfrm>
          <a:prstGeom prst="straightConnector1">
            <a:avLst/>
          </a:prstGeom>
          <a:noFill/>
          <a:ln w="12700">
            <a:solidFill>
              <a:schemeClr val="tx1"/>
            </a:solidFill>
            <a:round/>
            <a:headEnd/>
            <a:tailEnd type="triangle" w="med" len="med"/>
          </a:ln>
        </p:spPr>
      </p:cxnSp>
      <p:cxnSp>
        <p:nvCxnSpPr>
          <p:cNvPr id="31" name="AutoShape 9">
            <a:extLst>
              <a:ext uri="{FF2B5EF4-FFF2-40B4-BE49-F238E27FC236}">
                <a16:creationId xmlns:a16="http://schemas.microsoft.com/office/drawing/2014/main" id="{58063A8E-CAC7-444E-A6B4-B8F666F47522}"/>
              </a:ext>
            </a:extLst>
          </p:cNvPr>
          <p:cNvCxnSpPr>
            <a:cxnSpLocks noChangeShapeType="1"/>
          </p:cNvCxnSpPr>
          <p:nvPr/>
        </p:nvCxnSpPr>
        <p:spPr bwMode="auto">
          <a:xfrm flipH="1">
            <a:off x="5029989" y="2446021"/>
            <a:ext cx="761998" cy="616746"/>
          </a:xfrm>
          <a:prstGeom prst="straightConnector1">
            <a:avLst/>
          </a:prstGeom>
          <a:noFill/>
          <a:ln w="12700">
            <a:solidFill>
              <a:schemeClr val="tx1"/>
            </a:solidFill>
            <a:round/>
            <a:headEnd/>
            <a:tailEnd type="triangle" w="med" len="med"/>
          </a:ln>
        </p:spPr>
      </p:cxnSp>
      <p:sp>
        <p:nvSpPr>
          <p:cNvPr id="32" name="Rectangle 7">
            <a:extLst>
              <a:ext uri="{FF2B5EF4-FFF2-40B4-BE49-F238E27FC236}">
                <a16:creationId xmlns:a16="http://schemas.microsoft.com/office/drawing/2014/main" id="{3F2AFCAB-E24A-C24D-81CC-632B8C607D60}"/>
              </a:ext>
            </a:extLst>
          </p:cNvPr>
          <p:cNvSpPr>
            <a:spLocks noChangeArrowheads="1"/>
          </p:cNvSpPr>
          <p:nvPr/>
        </p:nvSpPr>
        <p:spPr bwMode="auto">
          <a:xfrm>
            <a:off x="5599902" y="3112865"/>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4</a:t>
            </a:r>
          </a:p>
        </p:txBody>
      </p:sp>
      <p:sp>
        <p:nvSpPr>
          <p:cNvPr id="33" name="Rectangle 7">
            <a:extLst>
              <a:ext uri="{FF2B5EF4-FFF2-40B4-BE49-F238E27FC236}">
                <a16:creationId xmlns:a16="http://schemas.microsoft.com/office/drawing/2014/main" id="{3F5A2AC6-92B6-9646-9701-0CB78E2A0664}"/>
              </a:ext>
            </a:extLst>
          </p:cNvPr>
          <p:cNvSpPr>
            <a:spLocks noChangeArrowheads="1"/>
          </p:cNvSpPr>
          <p:nvPr/>
        </p:nvSpPr>
        <p:spPr bwMode="auto">
          <a:xfrm>
            <a:off x="6361902" y="3112865"/>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6</a:t>
            </a:r>
          </a:p>
        </p:txBody>
      </p:sp>
      <p:sp>
        <p:nvSpPr>
          <p:cNvPr id="35" name="Rectangle 7">
            <a:extLst>
              <a:ext uri="{FF2B5EF4-FFF2-40B4-BE49-F238E27FC236}">
                <a16:creationId xmlns:a16="http://schemas.microsoft.com/office/drawing/2014/main" id="{2240DC77-1B6F-DC42-BDB7-A9C274EAEB97}"/>
              </a:ext>
            </a:extLst>
          </p:cNvPr>
          <p:cNvSpPr>
            <a:spLocks noChangeArrowheads="1"/>
          </p:cNvSpPr>
          <p:nvPr/>
        </p:nvSpPr>
        <p:spPr bwMode="auto">
          <a:xfrm>
            <a:off x="4837902" y="3112865"/>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2</a:t>
            </a:r>
          </a:p>
        </p:txBody>
      </p:sp>
      <p:cxnSp>
        <p:nvCxnSpPr>
          <p:cNvPr id="36" name="AutoShape 13">
            <a:extLst>
              <a:ext uri="{FF2B5EF4-FFF2-40B4-BE49-F238E27FC236}">
                <a16:creationId xmlns:a16="http://schemas.microsoft.com/office/drawing/2014/main" id="{079C1C4B-0596-2F4E-A2D9-68BC53160ABF}"/>
              </a:ext>
            </a:extLst>
          </p:cNvPr>
          <p:cNvCxnSpPr>
            <a:cxnSpLocks noChangeShapeType="1"/>
          </p:cNvCxnSpPr>
          <p:nvPr/>
        </p:nvCxnSpPr>
        <p:spPr bwMode="auto">
          <a:xfrm>
            <a:off x="5791987" y="2446021"/>
            <a:ext cx="1" cy="604837"/>
          </a:xfrm>
          <a:prstGeom prst="straightConnector1">
            <a:avLst/>
          </a:prstGeom>
          <a:noFill/>
          <a:ln w="12700">
            <a:solidFill>
              <a:schemeClr val="tx1"/>
            </a:solidFill>
            <a:round/>
            <a:headEnd/>
            <a:tailEnd type="triangle" w="med" len="med"/>
          </a:ln>
        </p:spPr>
      </p:cxnSp>
      <p:sp>
        <p:nvSpPr>
          <p:cNvPr id="3" name="Rectangle 2">
            <a:extLst>
              <a:ext uri="{FF2B5EF4-FFF2-40B4-BE49-F238E27FC236}">
                <a16:creationId xmlns:a16="http://schemas.microsoft.com/office/drawing/2014/main" id="{899ACAE2-F929-7448-A38F-14468F5203FF}"/>
              </a:ext>
            </a:extLst>
          </p:cNvPr>
          <p:cNvSpPr/>
          <p:nvPr/>
        </p:nvSpPr>
        <p:spPr>
          <a:xfrm>
            <a:off x="5312644" y="2076992"/>
            <a:ext cx="287258" cy="307777"/>
          </a:xfrm>
          <a:prstGeom prst="rect">
            <a:avLst/>
          </a:prstGeom>
        </p:spPr>
        <p:txBody>
          <a:bodyPr wrap="none">
            <a:spAutoFit/>
          </a:bodyPr>
          <a:lstStyle/>
          <a:p>
            <a:r>
              <a:rPr lang="en-US" dirty="0">
                <a:latin typeface="Open Sans" panose="020B0604020202020204" charset="0"/>
                <a:ea typeface="Open Sans" panose="020B0604020202020204" charset="0"/>
                <a:cs typeface="Open Sans" panose="020B0604020202020204" charset="0"/>
              </a:rPr>
              <a:t>2</a:t>
            </a:r>
            <a:endParaRPr lang="en-US" dirty="0"/>
          </a:p>
        </p:txBody>
      </p:sp>
      <p:sp>
        <p:nvSpPr>
          <p:cNvPr id="37" name="Rectangle 36">
            <a:extLst>
              <a:ext uri="{FF2B5EF4-FFF2-40B4-BE49-F238E27FC236}">
                <a16:creationId xmlns:a16="http://schemas.microsoft.com/office/drawing/2014/main" id="{3A266C21-D99F-F746-9732-4CF8409C765D}"/>
              </a:ext>
            </a:extLst>
          </p:cNvPr>
          <p:cNvSpPr/>
          <p:nvPr/>
        </p:nvSpPr>
        <p:spPr>
          <a:xfrm>
            <a:off x="7504901" y="2127090"/>
            <a:ext cx="292068" cy="307777"/>
          </a:xfrm>
          <a:prstGeom prst="rect">
            <a:avLst/>
          </a:prstGeom>
        </p:spPr>
        <p:txBody>
          <a:bodyPr wrap="none">
            <a:spAutoFit/>
          </a:bodyPr>
          <a:lstStyle/>
          <a:p>
            <a:r>
              <a:rPr lang="en-US" b="1" dirty="0">
                <a:latin typeface="Roboto Mono" panose="020B0604020202020204" charset="0"/>
                <a:ea typeface="Roboto Mono" panose="020B0604020202020204" charset="0"/>
                <a:cs typeface="Times New Roman" pitchFamily="18" charset="0"/>
              </a:rPr>
              <a:t>2</a:t>
            </a:r>
            <a:endParaRPr lang="en-US" b="1" dirty="0"/>
          </a:p>
        </p:txBody>
      </p:sp>
      <p:cxnSp>
        <p:nvCxnSpPr>
          <p:cNvPr id="38" name="AutoShape 17">
            <a:extLst>
              <a:ext uri="{FF2B5EF4-FFF2-40B4-BE49-F238E27FC236}">
                <a16:creationId xmlns:a16="http://schemas.microsoft.com/office/drawing/2014/main" id="{2450A8C0-4E8A-664B-A615-C2A7BC2430BC}"/>
              </a:ext>
            </a:extLst>
          </p:cNvPr>
          <p:cNvCxnSpPr>
            <a:cxnSpLocks noChangeShapeType="1"/>
          </p:cNvCxnSpPr>
          <p:nvPr/>
        </p:nvCxnSpPr>
        <p:spPr bwMode="auto">
          <a:xfrm>
            <a:off x="8081689" y="2475756"/>
            <a:ext cx="761999" cy="616743"/>
          </a:xfrm>
          <a:prstGeom prst="straightConnector1">
            <a:avLst/>
          </a:prstGeom>
          <a:noFill/>
          <a:ln w="12700">
            <a:solidFill>
              <a:schemeClr val="tx1"/>
            </a:solidFill>
            <a:round/>
            <a:headEnd/>
            <a:tailEnd type="triangle" w="med" len="med"/>
          </a:ln>
        </p:spPr>
      </p:cxnSp>
      <p:cxnSp>
        <p:nvCxnSpPr>
          <p:cNvPr id="39" name="AutoShape 9">
            <a:extLst>
              <a:ext uri="{FF2B5EF4-FFF2-40B4-BE49-F238E27FC236}">
                <a16:creationId xmlns:a16="http://schemas.microsoft.com/office/drawing/2014/main" id="{905AE7B6-A717-654D-B62B-49B9559B3330}"/>
              </a:ext>
            </a:extLst>
          </p:cNvPr>
          <p:cNvCxnSpPr>
            <a:cxnSpLocks noChangeShapeType="1"/>
          </p:cNvCxnSpPr>
          <p:nvPr/>
        </p:nvCxnSpPr>
        <p:spPr bwMode="auto">
          <a:xfrm flipH="1">
            <a:off x="7319691" y="2475756"/>
            <a:ext cx="761998" cy="616746"/>
          </a:xfrm>
          <a:prstGeom prst="straightConnector1">
            <a:avLst/>
          </a:prstGeom>
          <a:noFill/>
          <a:ln w="12700">
            <a:solidFill>
              <a:schemeClr val="tx1"/>
            </a:solidFill>
            <a:round/>
            <a:headEnd/>
            <a:tailEnd type="triangle" w="med" len="med"/>
          </a:ln>
        </p:spPr>
      </p:cxnSp>
      <p:sp>
        <p:nvSpPr>
          <p:cNvPr id="40" name="Rectangle 7">
            <a:extLst>
              <a:ext uri="{FF2B5EF4-FFF2-40B4-BE49-F238E27FC236}">
                <a16:creationId xmlns:a16="http://schemas.microsoft.com/office/drawing/2014/main" id="{4A8DAB8A-F79E-9B45-A20A-C5BAA1874713}"/>
              </a:ext>
            </a:extLst>
          </p:cNvPr>
          <p:cNvSpPr>
            <a:spLocks noChangeArrowheads="1"/>
          </p:cNvSpPr>
          <p:nvPr/>
        </p:nvSpPr>
        <p:spPr bwMode="auto">
          <a:xfrm>
            <a:off x="7889604" y="3142600"/>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5</a:t>
            </a:r>
          </a:p>
        </p:txBody>
      </p:sp>
      <p:sp>
        <p:nvSpPr>
          <p:cNvPr id="41" name="Rectangle 7">
            <a:extLst>
              <a:ext uri="{FF2B5EF4-FFF2-40B4-BE49-F238E27FC236}">
                <a16:creationId xmlns:a16="http://schemas.microsoft.com/office/drawing/2014/main" id="{957AEE23-5ACE-144C-9E01-37A40CE64215}"/>
              </a:ext>
            </a:extLst>
          </p:cNvPr>
          <p:cNvSpPr>
            <a:spLocks noChangeArrowheads="1"/>
          </p:cNvSpPr>
          <p:nvPr/>
        </p:nvSpPr>
        <p:spPr bwMode="auto">
          <a:xfrm>
            <a:off x="8651604" y="3142600"/>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2</a:t>
            </a:r>
          </a:p>
        </p:txBody>
      </p:sp>
      <p:sp>
        <p:nvSpPr>
          <p:cNvPr id="42" name="Rectangle 7">
            <a:extLst>
              <a:ext uri="{FF2B5EF4-FFF2-40B4-BE49-F238E27FC236}">
                <a16:creationId xmlns:a16="http://schemas.microsoft.com/office/drawing/2014/main" id="{FA86C5F5-3658-E340-942D-E30A325A2BB5}"/>
              </a:ext>
            </a:extLst>
          </p:cNvPr>
          <p:cNvSpPr>
            <a:spLocks noChangeArrowheads="1"/>
          </p:cNvSpPr>
          <p:nvPr/>
        </p:nvSpPr>
        <p:spPr bwMode="auto">
          <a:xfrm>
            <a:off x="7127604" y="3142600"/>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14</a:t>
            </a:r>
          </a:p>
        </p:txBody>
      </p:sp>
      <p:cxnSp>
        <p:nvCxnSpPr>
          <p:cNvPr id="43" name="AutoShape 13">
            <a:extLst>
              <a:ext uri="{FF2B5EF4-FFF2-40B4-BE49-F238E27FC236}">
                <a16:creationId xmlns:a16="http://schemas.microsoft.com/office/drawing/2014/main" id="{6EDA6EAC-2B86-B143-9467-5CA8AFA7AA33}"/>
              </a:ext>
            </a:extLst>
          </p:cNvPr>
          <p:cNvCxnSpPr>
            <a:cxnSpLocks noChangeShapeType="1"/>
          </p:cNvCxnSpPr>
          <p:nvPr/>
        </p:nvCxnSpPr>
        <p:spPr bwMode="auto">
          <a:xfrm>
            <a:off x="8081689" y="2475756"/>
            <a:ext cx="1" cy="604837"/>
          </a:xfrm>
          <a:prstGeom prst="straightConnector1">
            <a:avLst/>
          </a:prstGeom>
          <a:noFill/>
          <a:ln w="12700">
            <a:solidFill>
              <a:schemeClr val="tx1"/>
            </a:solidFill>
            <a:round/>
            <a:headEnd/>
            <a:tailEnd type="triangle" w="med" len="med"/>
          </a:ln>
        </p:spPr>
      </p:cxnSp>
    </p:spTree>
    <p:extLst>
      <p:ext uri="{BB962C8B-B14F-4D97-AF65-F5344CB8AC3E}">
        <p14:creationId xmlns:p14="http://schemas.microsoft.com/office/powerpoint/2010/main" val="130278149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72" name="Rounded Rectangle 58">
            <a:extLst>
              <a:ext uri="{FF2B5EF4-FFF2-40B4-BE49-F238E27FC236}">
                <a16:creationId xmlns:a16="http://schemas.microsoft.com/office/drawing/2014/main" id="{EF1F8FB1-77A7-470B-8369-70912ABFE2F7}"/>
              </a:ext>
            </a:extLst>
          </p:cNvPr>
          <p:cNvSpPr/>
          <p:nvPr/>
        </p:nvSpPr>
        <p:spPr>
          <a:xfrm>
            <a:off x="226219" y="3683366"/>
            <a:ext cx="5262559" cy="2187826"/>
          </a:xfrm>
          <a:prstGeom prst="roundRect">
            <a:avLst/>
          </a:prstGeom>
          <a:solidFill>
            <a:srgbClr val="0066CC">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16" name="Content Placeholder 2">
            <a:extLst>
              <a:ext uri="{FF2B5EF4-FFF2-40B4-BE49-F238E27FC236}">
                <a16:creationId xmlns:a16="http://schemas.microsoft.com/office/drawing/2014/main" id="{1A0EBC81-D24D-B942-AB58-A4FD3979981F}"/>
              </a:ext>
            </a:extLst>
          </p:cNvPr>
          <p:cNvSpPr txBox="1">
            <a:spLocks/>
          </p:cNvSpPr>
          <p:nvPr/>
        </p:nvSpPr>
        <p:spPr bwMode="auto">
          <a:xfrm>
            <a:off x="226219" y="3653883"/>
            <a:ext cx="5262559" cy="2247425"/>
          </a:xfrm>
          <a:prstGeom prst="rect">
            <a:avLst/>
          </a:prstGeom>
          <a:noFill/>
          <a:ln w="9525">
            <a:noFill/>
            <a:miter lim="800000"/>
            <a:headEnd/>
            <a:tailEnd/>
          </a:ln>
        </p:spPr>
        <p:txBody>
          <a:bodyPr vert="horz" wrap="square" lIns="68577" tIns="34289" rIns="68577" bIns="34289" numCol="1" anchor="t" anchorCtr="0" compatLnSpc="1">
            <a:prstTxWarp prst="textNoShape">
              <a:avLst/>
            </a:prstTxWarp>
          </a:bodyPr>
          <a:lstStyle/>
          <a:p>
            <a:pPr marL="257162" indent="-257162" defTabSz="685800" eaLnBrk="1" hangingPunct="1">
              <a:lnSpc>
                <a:spcPct val="80000"/>
              </a:lnSpc>
              <a:spcBef>
                <a:spcPts val="900"/>
              </a:spcBef>
              <a:buClr>
                <a:schemeClr val="accent2"/>
              </a:buClr>
              <a:defRPr/>
            </a:pPr>
            <a:endParaRPr lang="en-US" sz="825" kern="0" dirty="0">
              <a:solidFill>
                <a:srgbClr val="00B0F0"/>
              </a:solidFill>
              <a:latin typeface="Roboto Mono" panose="020B0604020202020204" charset="0"/>
              <a:ea typeface="Roboto Mono" panose="020B0604020202020204" charset="0"/>
              <a:cs typeface="+mn-cs"/>
            </a:endParaRPr>
          </a:p>
          <a:p>
            <a:pPr marL="257162" indent="-257162" defTabSz="685800" eaLnBrk="1" hangingPunct="1">
              <a:lnSpc>
                <a:spcPct val="80000"/>
              </a:lnSpc>
              <a:spcBef>
                <a:spcPts val="900"/>
              </a:spcBef>
              <a:buClr>
                <a:schemeClr val="accent2"/>
              </a:buClr>
              <a:defRPr/>
            </a:pPr>
            <a:r>
              <a:rPr lang="en-US" sz="1800" kern="0" dirty="0">
                <a:solidFill>
                  <a:srgbClr val="0070C0"/>
                </a:solidFill>
                <a:latin typeface="Roboto Mono" panose="020B0604020202020204" charset="0"/>
                <a:ea typeface="Roboto Mono" panose="020B0604020202020204" charset="0"/>
                <a:cs typeface="+mn-cs"/>
              </a:rPr>
              <a:t>def max-value(state):</a:t>
            </a:r>
          </a:p>
          <a:p>
            <a:pPr marL="557185" lvl="1" indent="-214303" defTabSz="685800" eaLnBrk="1" hangingPunct="1">
              <a:lnSpc>
                <a:spcPct val="80000"/>
              </a:lnSpc>
              <a:spcBef>
                <a:spcPct val="20000"/>
              </a:spcBef>
              <a:buClr>
                <a:schemeClr val="tx1"/>
              </a:buClr>
              <a:defRPr/>
            </a:pPr>
            <a:r>
              <a:rPr lang="en-US" sz="1800" dirty="0">
                <a:latin typeface="Roboto Mono" panose="020B0604020202020204" charset="0"/>
                <a:ea typeface="Roboto Mono" panose="020B0604020202020204" charset="0"/>
              </a:rPr>
              <a:t>i</a:t>
            </a:r>
            <a:r>
              <a:rPr lang="en-US" sz="1800" kern="0" dirty="0">
                <a:latin typeface="Roboto Mono" panose="020B0604020202020204" charset="0"/>
                <a:ea typeface="Roboto Mono" panose="020B0604020202020204" charset="0"/>
              </a:rPr>
              <a:t>f the state is a terminal state:</a:t>
            </a:r>
          </a:p>
          <a:p>
            <a:pPr marL="557185" lvl="1" indent="-214303" defTabSz="685800" eaLnBrk="1" hangingPunct="1">
              <a:lnSpc>
                <a:spcPct val="80000"/>
              </a:lnSpc>
              <a:spcBef>
                <a:spcPct val="20000"/>
              </a:spcBef>
              <a:buClr>
                <a:schemeClr val="tx1"/>
              </a:buClr>
              <a:defRPr/>
            </a:pPr>
            <a:r>
              <a:rPr lang="en-US" sz="1800" dirty="0">
                <a:latin typeface="Roboto Mono" panose="020B0604020202020204" charset="0"/>
                <a:ea typeface="Roboto Mono" panose="020B0604020202020204" charset="0"/>
              </a:rPr>
              <a:t>		 return the state’s utility</a:t>
            </a:r>
            <a:endParaRPr lang="en-US" sz="1800" kern="0" dirty="0">
              <a:latin typeface="Roboto Mono" panose="020B0604020202020204" charset="0"/>
              <a:ea typeface="Roboto Mono" panose="020B0604020202020204" charset="0"/>
            </a:endParaRPr>
          </a:p>
          <a:p>
            <a:pPr marL="557185" lvl="1" indent="-214303" defTabSz="685800" eaLnBrk="1" hangingPunct="1">
              <a:lnSpc>
                <a:spcPct val="80000"/>
              </a:lnSpc>
              <a:spcBef>
                <a:spcPct val="20000"/>
              </a:spcBef>
              <a:buClr>
                <a:schemeClr val="tx1"/>
              </a:buClr>
              <a:defRPr/>
            </a:pPr>
            <a:r>
              <a:rPr lang="en-US" sz="1800" kern="0" dirty="0">
                <a:latin typeface="Roboto Mono" panose="020B0604020202020204" charset="0"/>
                <a:ea typeface="Roboto Mono" panose="020B0604020202020204" charset="0"/>
              </a:rPr>
              <a:t>initialize v = </a:t>
            </a:r>
            <a:r>
              <a:rPr lang="en-US" sz="1800" kern="0" dirty="0">
                <a:latin typeface="Roboto Mono" panose="020B0604020202020204" charset="0"/>
                <a:ea typeface="Roboto Mono" panose="020B0604020202020204" charset="0"/>
                <a:cs typeface="Times New Roman" pitchFamily="18" charset="0"/>
              </a:rPr>
              <a:t>-∞</a:t>
            </a:r>
          </a:p>
          <a:p>
            <a:pPr marL="557185" lvl="1" indent="-214303" defTabSz="685800" eaLnBrk="1" hangingPunct="1">
              <a:lnSpc>
                <a:spcPct val="80000"/>
              </a:lnSpc>
              <a:spcBef>
                <a:spcPct val="20000"/>
              </a:spcBef>
              <a:buClr>
                <a:schemeClr val="tx1"/>
              </a:buClr>
              <a:defRPr/>
            </a:pPr>
            <a:r>
              <a:rPr lang="en-US" sz="1800" kern="0" dirty="0">
                <a:latin typeface="Roboto Mono" panose="020B0604020202020204" charset="0"/>
                <a:ea typeface="Roboto Mono" panose="020B0604020202020204" charset="0"/>
              </a:rPr>
              <a:t>for each successor of state:</a:t>
            </a:r>
          </a:p>
          <a:p>
            <a:pPr marL="857207" lvl="2" indent="-171442" defTabSz="685800" eaLnBrk="1" hangingPunct="1">
              <a:lnSpc>
                <a:spcPct val="80000"/>
              </a:lnSpc>
              <a:spcBef>
                <a:spcPct val="20000"/>
              </a:spcBef>
              <a:buClr>
                <a:schemeClr val="accent2"/>
              </a:buClr>
              <a:defRPr/>
            </a:pPr>
            <a:r>
              <a:rPr lang="en-US" sz="1800" b="1" kern="0" dirty="0">
                <a:latin typeface="Roboto Mono" panose="020B0604020202020204" charset="0"/>
                <a:ea typeface="Roboto Mono" panose="020B0604020202020204" charset="0"/>
              </a:rPr>
              <a:t>v = max(v, </a:t>
            </a:r>
            <a:r>
              <a:rPr lang="en-US" sz="1800" b="1" kern="0" dirty="0">
                <a:solidFill>
                  <a:srgbClr val="C00000"/>
                </a:solidFill>
                <a:latin typeface="Roboto Mono" panose="020B0604020202020204" charset="0"/>
                <a:ea typeface="Roboto Mono" panose="020B0604020202020204" charset="0"/>
              </a:rPr>
              <a:t>min-value(successor)</a:t>
            </a:r>
            <a:r>
              <a:rPr lang="en-US" sz="1800" b="1" kern="0" dirty="0">
                <a:latin typeface="Roboto Mono" panose="020B0604020202020204" charset="0"/>
                <a:ea typeface="Roboto Mono" panose="020B0604020202020204" charset="0"/>
              </a:rPr>
              <a:t>)</a:t>
            </a:r>
          </a:p>
          <a:p>
            <a:pPr marL="557185" lvl="1" indent="-214303" defTabSz="685800" eaLnBrk="1" hangingPunct="1">
              <a:lnSpc>
                <a:spcPct val="80000"/>
              </a:lnSpc>
              <a:spcBef>
                <a:spcPct val="20000"/>
              </a:spcBef>
              <a:buClr>
                <a:schemeClr val="tx1"/>
              </a:buClr>
              <a:defRPr/>
            </a:pPr>
            <a:r>
              <a:rPr lang="en-US" sz="1800" kern="0" dirty="0">
                <a:latin typeface="Roboto Mono" panose="020B0604020202020204" charset="0"/>
                <a:ea typeface="Roboto Mono" panose="020B0604020202020204" charset="0"/>
              </a:rPr>
              <a:t>return v</a:t>
            </a:r>
          </a:p>
        </p:txBody>
      </p:sp>
      <p:sp>
        <p:nvSpPr>
          <p:cNvPr id="63" name="Google Shape;63;p2"/>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dirty="0">
                <a:sym typeface="Symbol" pitchFamily="18" charset="2"/>
              </a:rPr>
              <a:t>Minimax Example</a:t>
            </a:r>
            <a:endParaRPr sz="3400" b="1" dirty="0">
              <a:solidFill>
                <a:srgbClr val="370661"/>
              </a:solidFill>
              <a:latin typeface="Open Sans"/>
              <a:ea typeface="Open Sans"/>
              <a:cs typeface="Open Sans"/>
              <a:sym typeface="Open Sans"/>
            </a:endParaRPr>
          </a:p>
        </p:txBody>
      </p:sp>
      <p:sp>
        <p:nvSpPr>
          <p:cNvPr id="34" name="AutoShape 4">
            <a:extLst>
              <a:ext uri="{FF2B5EF4-FFF2-40B4-BE49-F238E27FC236}">
                <a16:creationId xmlns:a16="http://schemas.microsoft.com/office/drawing/2014/main" id="{E736D7FF-BD34-4A88-84A3-1D8F37182FDE}"/>
              </a:ext>
            </a:extLst>
          </p:cNvPr>
          <p:cNvSpPr>
            <a:spLocks noChangeArrowheads="1"/>
          </p:cNvSpPr>
          <p:nvPr/>
        </p:nvSpPr>
        <p:spPr bwMode="auto">
          <a:xfrm>
            <a:off x="5601494" y="1137177"/>
            <a:ext cx="381000" cy="359477"/>
          </a:xfrm>
          <a:prstGeom prst="triangle">
            <a:avLst>
              <a:gd name="adj" fmla="val 50000"/>
            </a:avLst>
          </a:prstGeom>
          <a:solidFill>
            <a:srgbClr val="CCECFF"/>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sp>
        <p:nvSpPr>
          <p:cNvPr id="74" name="Left-Right Arrow 62">
            <a:extLst>
              <a:ext uri="{FF2B5EF4-FFF2-40B4-BE49-F238E27FC236}">
                <a16:creationId xmlns:a16="http://schemas.microsoft.com/office/drawing/2014/main" id="{8162E336-5288-4360-8E22-242E50D27588}"/>
              </a:ext>
            </a:extLst>
          </p:cNvPr>
          <p:cNvSpPr/>
          <p:nvPr/>
        </p:nvSpPr>
        <p:spPr>
          <a:xfrm>
            <a:off x="5503070" y="4337488"/>
            <a:ext cx="742950" cy="514350"/>
          </a:xfrm>
          <a:prstGeom prst="leftRightArrow">
            <a:avLst/>
          </a:prstGeom>
          <a:solidFill>
            <a:srgbClr val="BD92D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75" name="Picture 74" descr="TP_tmp.png">
            <a:extLst>
              <a:ext uri="{FF2B5EF4-FFF2-40B4-BE49-F238E27FC236}">
                <a16:creationId xmlns:a16="http://schemas.microsoft.com/office/drawing/2014/main" id="{38160B1A-2555-4CA1-A742-52F596673E60}"/>
              </a:ext>
            </a:extLst>
          </p:cNvPr>
          <p:cNvPicPr>
            <a:picLocks noChangeAspect="1"/>
          </p:cNvPicPr>
          <p:nvPr>
            <p:custDataLst>
              <p:tags r:id="rId1"/>
            </p:custDataLst>
          </p:nvPr>
        </p:nvPicPr>
        <p:blipFill>
          <a:blip r:embed="rId5" cstate="print"/>
          <a:stretch>
            <a:fillRect/>
          </a:stretch>
        </p:blipFill>
        <p:spPr bwMode="auto">
          <a:xfrm>
            <a:off x="1315244" y="5924915"/>
            <a:ext cx="3143249" cy="491900"/>
          </a:xfrm>
          <a:prstGeom prst="rect">
            <a:avLst/>
          </a:prstGeom>
          <a:noFill/>
          <a:ln/>
          <a:effectLst/>
        </p:spPr>
      </p:pic>
      <p:pic>
        <p:nvPicPr>
          <p:cNvPr id="76" name="Picture 75" descr="TP_tmp.png">
            <a:extLst>
              <a:ext uri="{FF2B5EF4-FFF2-40B4-BE49-F238E27FC236}">
                <a16:creationId xmlns:a16="http://schemas.microsoft.com/office/drawing/2014/main" id="{A30B546D-18AD-4561-86FC-06C44687E357}"/>
              </a:ext>
            </a:extLst>
          </p:cNvPr>
          <p:cNvPicPr>
            <a:picLocks noChangeAspect="1"/>
          </p:cNvPicPr>
          <p:nvPr>
            <p:custDataLst>
              <p:tags r:id="rId2"/>
            </p:custDataLst>
          </p:nvPr>
        </p:nvPicPr>
        <p:blipFill>
          <a:blip r:embed="rId6" cstate="print"/>
          <a:stretch>
            <a:fillRect/>
          </a:stretch>
        </p:blipFill>
        <p:spPr bwMode="auto">
          <a:xfrm>
            <a:off x="7458867" y="5924915"/>
            <a:ext cx="3143251" cy="491900"/>
          </a:xfrm>
          <a:prstGeom prst="rect">
            <a:avLst/>
          </a:prstGeom>
          <a:noFill/>
          <a:ln/>
          <a:effectLst/>
        </p:spPr>
      </p:pic>
      <p:sp>
        <p:nvSpPr>
          <p:cNvPr id="18" name="TextBox 17">
            <a:extLst>
              <a:ext uri="{FF2B5EF4-FFF2-40B4-BE49-F238E27FC236}">
                <a16:creationId xmlns:a16="http://schemas.microsoft.com/office/drawing/2014/main" id="{97FA6B95-38DB-164F-A3BB-D53340EB840C}"/>
              </a:ext>
            </a:extLst>
          </p:cNvPr>
          <p:cNvSpPr txBox="1"/>
          <p:nvPr/>
        </p:nvSpPr>
        <p:spPr>
          <a:xfrm>
            <a:off x="6162805" y="1590805"/>
            <a:ext cx="184731" cy="307777"/>
          </a:xfrm>
          <a:prstGeom prst="rect">
            <a:avLst/>
          </a:prstGeom>
          <a:noFill/>
        </p:spPr>
        <p:txBody>
          <a:bodyPr wrap="none" rtlCol="0">
            <a:spAutoFit/>
          </a:bodyPr>
          <a:lstStyle/>
          <a:p>
            <a:endParaRPr lang="en-US" dirty="0"/>
          </a:p>
        </p:txBody>
      </p:sp>
      <p:sp>
        <p:nvSpPr>
          <p:cNvPr id="117" name="Rounded Rectangle 59">
            <a:extLst>
              <a:ext uri="{FF2B5EF4-FFF2-40B4-BE49-F238E27FC236}">
                <a16:creationId xmlns:a16="http://schemas.microsoft.com/office/drawing/2014/main" id="{D1FC192F-F2B3-DB4F-AA60-EB20B2A00134}"/>
              </a:ext>
            </a:extLst>
          </p:cNvPr>
          <p:cNvSpPr/>
          <p:nvPr/>
        </p:nvSpPr>
        <p:spPr>
          <a:xfrm>
            <a:off x="6260312" y="3693618"/>
            <a:ext cx="5262561" cy="2169928"/>
          </a:xfrm>
          <a:prstGeom prst="roundRect">
            <a:avLst/>
          </a:prstGeom>
          <a:solidFill>
            <a:srgbClr val="F6D7D9"/>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18" name="Content Placeholder 2">
            <a:extLst>
              <a:ext uri="{FF2B5EF4-FFF2-40B4-BE49-F238E27FC236}">
                <a16:creationId xmlns:a16="http://schemas.microsoft.com/office/drawing/2014/main" id="{0E2FAB55-9DBB-204F-8914-720EA7BBC647}"/>
              </a:ext>
            </a:extLst>
          </p:cNvPr>
          <p:cNvSpPr txBox="1">
            <a:spLocks/>
          </p:cNvSpPr>
          <p:nvPr/>
        </p:nvSpPr>
        <p:spPr bwMode="auto">
          <a:xfrm>
            <a:off x="6317463" y="3896818"/>
            <a:ext cx="5205410" cy="1974374"/>
          </a:xfrm>
          <a:prstGeom prst="rect">
            <a:avLst/>
          </a:prstGeom>
          <a:noFill/>
          <a:ln w="9525">
            <a:noFill/>
            <a:miter lim="800000"/>
            <a:headEnd/>
            <a:tailEnd/>
          </a:ln>
        </p:spPr>
        <p:txBody>
          <a:bodyPr vert="horz" wrap="square" lIns="68577" tIns="34289" rIns="68577" bIns="34289" numCol="1" anchor="t" anchorCtr="0" compatLnSpc="1">
            <a:prstTxWarp prst="textNoShape">
              <a:avLst/>
            </a:prstTxWarp>
          </a:bodyPr>
          <a:lstStyle/>
          <a:p>
            <a:pPr marL="257162" indent="-257162" defTabSz="685800" eaLnBrk="1" hangingPunct="1">
              <a:lnSpc>
                <a:spcPct val="80000"/>
              </a:lnSpc>
              <a:spcBef>
                <a:spcPts val="900"/>
              </a:spcBef>
              <a:buClr>
                <a:schemeClr val="accent2"/>
              </a:buClr>
              <a:defRPr/>
            </a:pPr>
            <a:r>
              <a:rPr lang="en-US" sz="1800" kern="0" dirty="0">
                <a:solidFill>
                  <a:srgbClr val="C00000"/>
                </a:solidFill>
                <a:latin typeface="Roboto Mono" panose="020B0604020202020204" charset="0"/>
                <a:ea typeface="Roboto Mono" panose="020B0604020202020204" charset="0"/>
                <a:cs typeface="+mn-cs"/>
              </a:rPr>
              <a:t>def min-value(state):</a:t>
            </a:r>
          </a:p>
          <a:p>
            <a:pPr marL="557185" lvl="1" indent="-214303" defTabSz="685800" eaLnBrk="1" hangingPunct="1">
              <a:lnSpc>
                <a:spcPct val="80000"/>
              </a:lnSpc>
              <a:spcBef>
                <a:spcPct val="20000"/>
              </a:spcBef>
              <a:buClr>
                <a:schemeClr val="tx1"/>
              </a:buClr>
              <a:defRPr/>
            </a:pPr>
            <a:r>
              <a:rPr lang="en-US" sz="1800" dirty="0">
                <a:latin typeface="Roboto Mono" panose="020B0604020202020204" charset="0"/>
                <a:ea typeface="Roboto Mono" panose="020B0604020202020204" charset="0"/>
              </a:rPr>
              <a:t>i</a:t>
            </a:r>
            <a:r>
              <a:rPr lang="en-US" sz="1800" kern="0" dirty="0">
                <a:latin typeface="Roboto Mono" panose="020B0604020202020204" charset="0"/>
                <a:ea typeface="Roboto Mono" panose="020B0604020202020204" charset="0"/>
              </a:rPr>
              <a:t>f the state is a terminal state:</a:t>
            </a:r>
          </a:p>
          <a:p>
            <a:pPr marL="557185" lvl="1" indent="-214303" defTabSz="685800" eaLnBrk="1" hangingPunct="1">
              <a:lnSpc>
                <a:spcPct val="80000"/>
              </a:lnSpc>
              <a:spcBef>
                <a:spcPct val="20000"/>
              </a:spcBef>
              <a:buClr>
                <a:schemeClr val="tx1"/>
              </a:buClr>
              <a:defRPr/>
            </a:pPr>
            <a:r>
              <a:rPr lang="en-US" sz="1800" dirty="0">
                <a:latin typeface="Roboto Mono" panose="020B0604020202020204" charset="0"/>
                <a:ea typeface="Roboto Mono" panose="020B0604020202020204" charset="0"/>
              </a:rPr>
              <a:t>		 return the state’s utility</a:t>
            </a:r>
            <a:endParaRPr lang="en-US" sz="1800" kern="0" dirty="0">
              <a:latin typeface="Roboto Mono" panose="020B0604020202020204" charset="0"/>
              <a:ea typeface="Roboto Mono" panose="020B0604020202020204" charset="0"/>
            </a:endParaRPr>
          </a:p>
          <a:p>
            <a:pPr marL="557185" lvl="1" indent="-214303" defTabSz="685800" eaLnBrk="1" hangingPunct="1">
              <a:lnSpc>
                <a:spcPct val="80000"/>
              </a:lnSpc>
              <a:spcBef>
                <a:spcPct val="20000"/>
              </a:spcBef>
              <a:buClr>
                <a:schemeClr val="tx1"/>
              </a:buClr>
              <a:defRPr/>
            </a:pPr>
            <a:r>
              <a:rPr lang="en-US" sz="1800" kern="0" dirty="0">
                <a:latin typeface="Roboto Mono" panose="020B0604020202020204" charset="0"/>
                <a:ea typeface="Roboto Mono" panose="020B0604020202020204" charset="0"/>
              </a:rPr>
              <a:t>initialize v = </a:t>
            </a:r>
            <a:r>
              <a:rPr lang="en-US" sz="1800" kern="0" dirty="0">
                <a:latin typeface="Roboto Mono" panose="020B0604020202020204" charset="0"/>
                <a:ea typeface="Roboto Mono" panose="020B0604020202020204" charset="0"/>
                <a:cs typeface="Times New Roman" pitchFamily="18" charset="0"/>
              </a:rPr>
              <a:t>+∞</a:t>
            </a:r>
          </a:p>
          <a:p>
            <a:pPr marL="557185" lvl="1" indent="-214303" defTabSz="685800" eaLnBrk="1" hangingPunct="1">
              <a:lnSpc>
                <a:spcPct val="80000"/>
              </a:lnSpc>
              <a:spcBef>
                <a:spcPct val="20000"/>
              </a:spcBef>
              <a:buClr>
                <a:schemeClr val="tx1"/>
              </a:buClr>
              <a:defRPr/>
            </a:pPr>
            <a:r>
              <a:rPr lang="en-US" sz="1800" kern="0" dirty="0">
                <a:latin typeface="Roboto Mono" panose="020B0604020202020204" charset="0"/>
                <a:ea typeface="Roboto Mono" panose="020B0604020202020204" charset="0"/>
              </a:rPr>
              <a:t>for each successor of state:</a:t>
            </a:r>
          </a:p>
          <a:p>
            <a:pPr marL="857207" lvl="2" indent="-171442" defTabSz="685800" eaLnBrk="1" hangingPunct="1">
              <a:lnSpc>
                <a:spcPct val="80000"/>
              </a:lnSpc>
              <a:spcBef>
                <a:spcPct val="20000"/>
              </a:spcBef>
              <a:buClr>
                <a:schemeClr val="accent2"/>
              </a:buClr>
              <a:defRPr/>
            </a:pPr>
            <a:r>
              <a:rPr lang="en-US" sz="1800" kern="0" dirty="0">
                <a:latin typeface="Roboto Mono" panose="020B0604020202020204" charset="0"/>
                <a:ea typeface="Roboto Mono" panose="020B0604020202020204" charset="0"/>
              </a:rPr>
              <a:t>v = min(v, </a:t>
            </a:r>
            <a:r>
              <a:rPr lang="en-US" sz="1800" kern="0" dirty="0">
                <a:solidFill>
                  <a:srgbClr val="0070C0"/>
                </a:solidFill>
                <a:latin typeface="Roboto Mono" panose="020B0604020202020204" charset="0"/>
                <a:ea typeface="Roboto Mono" panose="020B0604020202020204" charset="0"/>
              </a:rPr>
              <a:t>max-value(successor)</a:t>
            </a:r>
            <a:r>
              <a:rPr lang="en-US" sz="1800" kern="0" dirty="0">
                <a:latin typeface="Roboto Mono" panose="020B0604020202020204" charset="0"/>
                <a:ea typeface="Roboto Mono" panose="020B0604020202020204" charset="0"/>
              </a:rPr>
              <a:t>)</a:t>
            </a:r>
          </a:p>
          <a:p>
            <a:pPr marL="557185" lvl="1" indent="-214303" defTabSz="685800" eaLnBrk="1" hangingPunct="1">
              <a:lnSpc>
                <a:spcPct val="80000"/>
              </a:lnSpc>
              <a:spcBef>
                <a:spcPct val="20000"/>
              </a:spcBef>
              <a:buClr>
                <a:schemeClr val="tx1"/>
              </a:buClr>
              <a:defRPr/>
            </a:pPr>
            <a:r>
              <a:rPr lang="en-US" sz="1800" kern="0" dirty="0">
                <a:latin typeface="Roboto Mono" panose="020B0604020202020204" charset="0"/>
                <a:ea typeface="Roboto Mono" panose="020B0604020202020204" charset="0"/>
              </a:rPr>
              <a:t>return v</a:t>
            </a:r>
          </a:p>
        </p:txBody>
      </p:sp>
      <p:sp>
        <p:nvSpPr>
          <p:cNvPr id="55" name="Rectangle 54">
            <a:extLst>
              <a:ext uri="{FF2B5EF4-FFF2-40B4-BE49-F238E27FC236}">
                <a16:creationId xmlns:a16="http://schemas.microsoft.com/office/drawing/2014/main" id="{57B21973-64B2-0742-8D01-54B4212A8EE6}"/>
              </a:ext>
            </a:extLst>
          </p:cNvPr>
          <p:cNvSpPr/>
          <p:nvPr/>
        </p:nvSpPr>
        <p:spPr>
          <a:xfrm>
            <a:off x="6246020" y="3560429"/>
            <a:ext cx="5856770" cy="2811394"/>
          </a:xfrm>
          <a:prstGeom prst="rect">
            <a:avLst/>
          </a:prstGeom>
          <a:solidFill>
            <a:schemeClr val="bg1">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AutoShape 6">
            <a:extLst>
              <a:ext uri="{FF2B5EF4-FFF2-40B4-BE49-F238E27FC236}">
                <a16:creationId xmlns:a16="http://schemas.microsoft.com/office/drawing/2014/main" id="{05349203-CB67-5C4A-B0EC-246ED83E1B0A}"/>
              </a:ext>
            </a:extLst>
          </p:cNvPr>
          <p:cNvSpPr>
            <a:spLocks noChangeArrowheads="1"/>
          </p:cNvSpPr>
          <p:nvPr/>
        </p:nvSpPr>
        <p:spPr bwMode="auto">
          <a:xfrm flipV="1">
            <a:off x="3315494" y="2103965"/>
            <a:ext cx="381000" cy="330902"/>
          </a:xfrm>
          <a:prstGeom prst="triangle">
            <a:avLst>
              <a:gd name="adj" fmla="val 50000"/>
            </a:avLst>
          </a:prstGeom>
          <a:solidFill>
            <a:srgbClr val="FF9A99"/>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cxnSp>
        <p:nvCxnSpPr>
          <p:cNvPr id="15" name="AutoShape 7">
            <a:extLst>
              <a:ext uri="{FF2B5EF4-FFF2-40B4-BE49-F238E27FC236}">
                <a16:creationId xmlns:a16="http://schemas.microsoft.com/office/drawing/2014/main" id="{C6C3AF7C-5779-ED49-8CCE-0B7DB7D74164}"/>
              </a:ext>
            </a:extLst>
          </p:cNvPr>
          <p:cNvCxnSpPr>
            <a:cxnSpLocks noChangeShapeType="1"/>
            <a:endCxn id="14" idx="3"/>
          </p:cNvCxnSpPr>
          <p:nvPr/>
        </p:nvCxnSpPr>
        <p:spPr bwMode="auto">
          <a:xfrm flipH="1">
            <a:off x="3505994" y="1496654"/>
            <a:ext cx="2286000" cy="607311"/>
          </a:xfrm>
          <a:prstGeom prst="straightConnector1">
            <a:avLst/>
          </a:prstGeom>
          <a:noFill/>
          <a:ln w="12700">
            <a:solidFill>
              <a:schemeClr val="tx1"/>
            </a:solidFill>
            <a:round/>
            <a:headEnd/>
            <a:tailEnd type="triangle" w="med" len="med"/>
          </a:ln>
        </p:spPr>
      </p:cxnSp>
      <p:sp>
        <p:nvSpPr>
          <p:cNvPr id="16" name="AutoShape 20">
            <a:extLst>
              <a:ext uri="{FF2B5EF4-FFF2-40B4-BE49-F238E27FC236}">
                <a16:creationId xmlns:a16="http://schemas.microsoft.com/office/drawing/2014/main" id="{6C65CC3C-F8B4-774F-9011-5FAFD965A4F2}"/>
              </a:ext>
            </a:extLst>
          </p:cNvPr>
          <p:cNvSpPr>
            <a:spLocks noChangeArrowheads="1"/>
          </p:cNvSpPr>
          <p:nvPr/>
        </p:nvSpPr>
        <p:spPr bwMode="auto">
          <a:xfrm flipV="1">
            <a:off x="5601494" y="2103965"/>
            <a:ext cx="381000" cy="318998"/>
          </a:xfrm>
          <a:prstGeom prst="triangle">
            <a:avLst>
              <a:gd name="adj" fmla="val 50000"/>
            </a:avLst>
          </a:prstGeom>
          <a:solidFill>
            <a:srgbClr val="FF9A99"/>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sp>
        <p:nvSpPr>
          <p:cNvPr id="17" name="AutoShape 26">
            <a:extLst>
              <a:ext uri="{FF2B5EF4-FFF2-40B4-BE49-F238E27FC236}">
                <a16:creationId xmlns:a16="http://schemas.microsoft.com/office/drawing/2014/main" id="{A457A0C3-CD44-6740-8065-68055CB3C4BB}"/>
              </a:ext>
            </a:extLst>
          </p:cNvPr>
          <p:cNvSpPr>
            <a:spLocks noChangeArrowheads="1"/>
          </p:cNvSpPr>
          <p:nvPr/>
        </p:nvSpPr>
        <p:spPr bwMode="auto">
          <a:xfrm flipV="1">
            <a:off x="7887493" y="2103965"/>
            <a:ext cx="381000" cy="330902"/>
          </a:xfrm>
          <a:prstGeom prst="triangle">
            <a:avLst>
              <a:gd name="adj" fmla="val 50000"/>
            </a:avLst>
          </a:prstGeom>
          <a:solidFill>
            <a:srgbClr val="FF9A99"/>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cxnSp>
        <p:nvCxnSpPr>
          <p:cNvPr id="19" name="AutoShape 27">
            <a:extLst>
              <a:ext uri="{FF2B5EF4-FFF2-40B4-BE49-F238E27FC236}">
                <a16:creationId xmlns:a16="http://schemas.microsoft.com/office/drawing/2014/main" id="{C7CC236B-543C-D942-8659-0352BFC5A796}"/>
              </a:ext>
            </a:extLst>
          </p:cNvPr>
          <p:cNvCxnSpPr>
            <a:cxnSpLocks noChangeShapeType="1"/>
          </p:cNvCxnSpPr>
          <p:nvPr/>
        </p:nvCxnSpPr>
        <p:spPr bwMode="auto">
          <a:xfrm>
            <a:off x="5791994" y="1496654"/>
            <a:ext cx="2285999" cy="607311"/>
          </a:xfrm>
          <a:prstGeom prst="straightConnector1">
            <a:avLst/>
          </a:prstGeom>
          <a:noFill/>
          <a:ln w="12700">
            <a:solidFill>
              <a:schemeClr val="tx1"/>
            </a:solidFill>
            <a:round/>
            <a:headEnd/>
            <a:tailEnd type="triangle" w="med" len="med"/>
          </a:ln>
        </p:spPr>
      </p:cxnSp>
      <p:cxnSp>
        <p:nvCxnSpPr>
          <p:cNvPr id="20" name="AutoShape 21">
            <a:extLst>
              <a:ext uri="{FF2B5EF4-FFF2-40B4-BE49-F238E27FC236}">
                <a16:creationId xmlns:a16="http://schemas.microsoft.com/office/drawing/2014/main" id="{D9CEADC8-9233-8445-892F-C26556BA5645}"/>
              </a:ext>
            </a:extLst>
          </p:cNvPr>
          <p:cNvCxnSpPr>
            <a:cxnSpLocks noChangeShapeType="1"/>
          </p:cNvCxnSpPr>
          <p:nvPr/>
        </p:nvCxnSpPr>
        <p:spPr bwMode="auto">
          <a:xfrm>
            <a:off x="5791994" y="1496654"/>
            <a:ext cx="0" cy="607311"/>
          </a:xfrm>
          <a:prstGeom prst="straightConnector1">
            <a:avLst/>
          </a:prstGeom>
          <a:noFill/>
          <a:ln w="12700">
            <a:solidFill>
              <a:schemeClr val="tx1"/>
            </a:solidFill>
            <a:round/>
            <a:headEnd/>
            <a:tailEnd type="triangle" w="med" len="med"/>
          </a:ln>
        </p:spPr>
      </p:cxnSp>
      <p:cxnSp>
        <p:nvCxnSpPr>
          <p:cNvPr id="22" name="AutoShape 17">
            <a:extLst>
              <a:ext uri="{FF2B5EF4-FFF2-40B4-BE49-F238E27FC236}">
                <a16:creationId xmlns:a16="http://schemas.microsoft.com/office/drawing/2014/main" id="{3905C521-00EC-7547-A286-2F50E926FA6E}"/>
              </a:ext>
            </a:extLst>
          </p:cNvPr>
          <p:cNvCxnSpPr>
            <a:cxnSpLocks noChangeShapeType="1"/>
          </p:cNvCxnSpPr>
          <p:nvPr/>
        </p:nvCxnSpPr>
        <p:spPr bwMode="auto">
          <a:xfrm>
            <a:off x="3505994" y="2434867"/>
            <a:ext cx="761999" cy="616743"/>
          </a:xfrm>
          <a:prstGeom prst="straightConnector1">
            <a:avLst/>
          </a:prstGeom>
          <a:noFill/>
          <a:ln w="12700">
            <a:solidFill>
              <a:schemeClr val="tx1"/>
            </a:solidFill>
            <a:round/>
            <a:headEnd/>
            <a:tailEnd type="triangle" w="med" len="med"/>
          </a:ln>
        </p:spPr>
      </p:cxnSp>
      <p:cxnSp>
        <p:nvCxnSpPr>
          <p:cNvPr id="23" name="AutoShape 9">
            <a:extLst>
              <a:ext uri="{FF2B5EF4-FFF2-40B4-BE49-F238E27FC236}">
                <a16:creationId xmlns:a16="http://schemas.microsoft.com/office/drawing/2014/main" id="{2406BD59-3DEA-714A-9355-A9254C7411CB}"/>
              </a:ext>
            </a:extLst>
          </p:cNvPr>
          <p:cNvCxnSpPr>
            <a:cxnSpLocks noChangeShapeType="1"/>
          </p:cNvCxnSpPr>
          <p:nvPr/>
        </p:nvCxnSpPr>
        <p:spPr bwMode="auto">
          <a:xfrm flipH="1">
            <a:off x="2743996" y="2434867"/>
            <a:ext cx="761998" cy="616746"/>
          </a:xfrm>
          <a:prstGeom prst="straightConnector1">
            <a:avLst/>
          </a:prstGeom>
          <a:noFill/>
          <a:ln w="12700">
            <a:solidFill>
              <a:schemeClr val="tx1"/>
            </a:solidFill>
            <a:round/>
            <a:headEnd/>
            <a:tailEnd type="triangle" w="med" len="med"/>
          </a:ln>
        </p:spPr>
      </p:cxnSp>
      <p:sp>
        <p:nvSpPr>
          <p:cNvPr id="24" name="Rectangle 7">
            <a:extLst>
              <a:ext uri="{FF2B5EF4-FFF2-40B4-BE49-F238E27FC236}">
                <a16:creationId xmlns:a16="http://schemas.microsoft.com/office/drawing/2014/main" id="{DC90F633-5E86-2D46-BEA4-7F279854AC24}"/>
              </a:ext>
            </a:extLst>
          </p:cNvPr>
          <p:cNvSpPr>
            <a:spLocks noChangeArrowheads="1"/>
          </p:cNvSpPr>
          <p:nvPr/>
        </p:nvSpPr>
        <p:spPr bwMode="auto">
          <a:xfrm>
            <a:off x="3313909" y="3101711"/>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8</a:t>
            </a:r>
          </a:p>
        </p:txBody>
      </p:sp>
      <p:sp>
        <p:nvSpPr>
          <p:cNvPr id="25" name="Rectangle 7">
            <a:extLst>
              <a:ext uri="{FF2B5EF4-FFF2-40B4-BE49-F238E27FC236}">
                <a16:creationId xmlns:a16="http://schemas.microsoft.com/office/drawing/2014/main" id="{4A8D2FD8-AAAE-8941-98D1-3B5D3C53449B}"/>
              </a:ext>
            </a:extLst>
          </p:cNvPr>
          <p:cNvSpPr>
            <a:spLocks noChangeArrowheads="1"/>
          </p:cNvSpPr>
          <p:nvPr/>
        </p:nvSpPr>
        <p:spPr bwMode="auto">
          <a:xfrm>
            <a:off x="4075909" y="3101711"/>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12</a:t>
            </a:r>
          </a:p>
        </p:txBody>
      </p:sp>
      <p:sp>
        <p:nvSpPr>
          <p:cNvPr id="26" name="Rectangle 7">
            <a:extLst>
              <a:ext uri="{FF2B5EF4-FFF2-40B4-BE49-F238E27FC236}">
                <a16:creationId xmlns:a16="http://schemas.microsoft.com/office/drawing/2014/main" id="{8CFEC7EC-3381-6B42-B374-924BB123DD9D}"/>
              </a:ext>
            </a:extLst>
          </p:cNvPr>
          <p:cNvSpPr>
            <a:spLocks noChangeArrowheads="1"/>
          </p:cNvSpPr>
          <p:nvPr/>
        </p:nvSpPr>
        <p:spPr bwMode="auto">
          <a:xfrm>
            <a:off x="2551909" y="3101711"/>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3</a:t>
            </a:r>
          </a:p>
        </p:txBody>
      </p:sp>
      <p:cxnSp>
        <p:nvCxnSpPr>
          <p:cNvPr id="27" name="AutoShape 13">
            <a:extLst>
              <a:ext uri="{FF2B5EF4-FFF2-40B4-BE49-F238E27FC236}">
                <a16:creationId xmlns:a16="http://schemas.microsoft.com/office/drawing/2014/main" id="{D84C5290-A15F-FD48-A9DF-48DCD9312DA2}"/>
              </a:ext>
            </a:extLst>
          </p:cNvPr>
          <p:cNvCxnSpPr>
            <a:cxnSpLocks noChangeShapeType="1"/>
          </p:cNvCxnSpPr>
          <p:nvPr/>
        </p:nvCxnSpPr>
        <p:spPr bwMode="auto">
          <a:xfrm>
            <a:off x="3505994" y="2434867"/>
            <a:ext cx="1" cy="604837"/>
          </a:xfrm>
          <a:prstGeom prst="straightConnector1">
            <a:avLst/>
          </a:prstGeom>
          <a:noFill/>
          <a:ln w="12700">
            <a:solidFill>
              <a:schemeClr val="tx1"/>
            </a:solidFill>
            <a:round/>
            <a:headEnd/>
            <a:tailEnd type="triangle" w="med" len="med"/>
          </a:ln>
        </p:spPr>
      </p:cxnSp>
      <p:sp>
        <p:nvSpPr>
          <p:cNvPr id="2" name="Rectangle 1">
            <a:extLst>
              <a:ext uri="{FF2B5EF4-FFF2-40B4-BE49-F238E27FC236}">
                <a16:creationId xmlns:a16="http://schemas.microsoft.com/office/drawing/2014/main" id="{017492CB-DE08-9D44-903D-AFBF313FB495}"/>
              </a:ext>
            </a:extLst>
          </p:cNvPr>
          <p:cNvSpPr/>
          <p:nvPr/>
        </p:nvSpPr>
        <p:spPr>
          <a:xfrm>
            <a:off x="2932986" y="2076992"/>
            <a:ext cx="287258" cy="307777"/>
          </a:xfrm>
          <a:prstGeom prst="rect">
            <a:avLst/>
          </a:prstGeom>
        </p:spPr>
        <p:txBody>
          <a:bodyPr wrap="none">
            <a:spAutoFit/>
          </a:bodyPr>
          <a:lstStyle/>
          <a:p>
            <a:pPr algn="ctr"/>
            <a:r>
              <a:rPr lang="en-US" dirty="0">
                <a:latin typeface="Open Sans" panose="020B0604020202020204" charset="0"/>
                <a:ea typeface="Open Sans" panose="020B0604020202020204" charset="0"/>
                <a:cs typeface="Open Sans" panose="020B0604020202020204" charset="0"/>
              </a:rPr>
              <a:t>3</a:t>
            </a:r>
          </a:p>
        </p:txBody>
      </p:sp>
      <p:sp>
        <p:nvSpPr>
          <p:cNvPr id="28" name="Rectangle 27">
            <a:extLst>
              <a:ext uri="{FF2B5EF4-FFF2-40B4-BE49-F238E27FC236}">
                <a16:creationId xmlns:a16="http://schemas.microsoft.com/office/drawing/2014/main" id="{8F79DF5E-42C8-D943-9296-920EFA174DA8}"/>
              </a:ext>
            </a:extLst>
          </p:cNvPr>
          <p:cNvSpPr/>
          <p:nvPr/>
        </p:nvSpPr>
        <p:spPr>
          <a:xfrm>
            <a:off x="5314236" y="1137177"/>
            <a:ext cx="287258" cy="307777"/>
          </a:xfrm>
          <a:prstGeom prst="rect">
            <a:avLst/>
          </a:prstGeom>
        </p:spPr>
        <p:txBody>
          <a:bodyPr wrap="none">
            <a:spAutoFit/>
          </a:bodyPr>
          <a:lstStyle/>
          <a:p>
            <a:pPr algn="ctr"/>
            <a:r>
              <a:rPr lang="en-US" dirty="0">
                <a:latin typeface="Open Sans" panose="020B0604020202020204" charset="0"/>
                <a:ea typeface="Open Sans" panose="020B0604020202020204" charset="0"/>
                <a:cs typeface="Open Sans" panose="020B0604020202020204" charset="0"/>
              </a:rPr>
              <a:t>3</a:t>
            </a:r>
          </a:p>
        </p:txBody>
      </p:sp>
      <p:cxnSp>
        <p:nvCxnSpPr>
          <p:cNvPr id="30" name="AutoShape 17">
            <a:extLst>
              <a:ext uri="{FF2B5EF4-FFF2-40B4-BE49-F238E27FC236}">
                <a16:creationId xmlns:a16="http://schemas.microsoft.com/office/drawing/2014/main" id="{FD64EC14-5D6B-E542-9094-49F4B12E8EAB}"/>
              </a:ext>
            </a:extLst>
          </p:cNvPr>
          <p:cNvCxnSpPr>
            <a:cxnSpLocks noChangeShapeType="1"/>
          </p:cNvCxnSpPr>
          <p:nvPr/>
        </p:nvCxnSpPr>
        <p:spPr bwMode="auto">
          <a:xfrm>
            <a:off x="5791987" y="2446021"/>
            <a:ext cx="761999" cy="616743"/>
          </a:xfrm>
          <a:prstGeom prst="straightConnector1">
            <a:avLst/>
          </a:prstGeom>
          <a:noFill/>
          <a:ln w="12700">
            <a:solidFill>
              <a:schemeClr val="tx1"/>
            </a:solidFill>
            <a:round/>
            <a:headEnd/>
            <a:tailEnd type="triangle" w="med" len="med"/>
          </a:ln>
        </p:spPr>
      </p:cxnSp>
      <p:cxnSp>
        <p:nvCxnSpPr>
          <p:cNvPr id="31" name="AutoShape 9">
            <a:extLst>
              <a:ext uri="{FF2B5EF4-FFF2-40B4-BE49-F238E27FC236}">
                <a16:creationId xmlns:a16="http://schemas.microsoft.com/office/drawing/2014/main" id="{58063A8E-CAC7-444E-A6B4-B8F666F47522}"/>
              </a:ext>
            </a:extLst>
          </p:cNvPr>
          <p:cNvCxnSpPr>
            <a:cxnSpLocks noChangeShapeType="1"/>
          </p:cNvCxnSpPr>
          <p:nvPr/>
        </p:nvCxnSpPr>
        <p:spPr bwMode="auto">
          <a:xfrm flipH="1">
            <a:off x="5029989" y="2446021"/>
            <a:ext cx="761998" cy="616746"/>
          </a:xfrm>
          <a:prstGeom prst="straightConnector1">
            <a:avLst/>
          </a:prstGeom>
          <a:noFill/>
          <a:ln w="12700">
            <a:solidFill>
              <a:schemeClr val="tx1"/>
            </a:solidFill>
            <a:round/>
            <a:headEnd/>
            <a:tailEnd type="triangle" w="med" len="med"/>
          </a:ln>
        </p:spPr>
      </p:cxnSp>
      <p:sp>
        <p:nvSpPr>
          <p:cNvPr id="32" name="Rectangle 7">
            <a:extLst>
              <a:ext uri="{FF2B5EF4-FFF2-40B4-BE49-F238E27FC236}">
                <a16:creationId xmlns:a16="http://schemas.microsoft.com/office/drawing/2014/main" id="{3F2AFCAB-E24A-C24D-81CC-632B8C607D60}"/>
              </a:ext>
            </a:extLst>
          </p:cNvPr>
          <p:cNvSpPr>
            <a:spLocks noChangeArrowheads="1"/>
          </p:cNvSpPr>
          <p:nvPr/>
        </p:nvSpPr>
        <p:spPr bwMode="auto">
          <a:xfrm>
            <a:off x="5599902" y="3112865"/>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4</a:t>
            </a:r>
          </a:p>
        </p:txBody>
      </p:sp>
      <p:sp>
        <p:nvSpPr>
          <p:cNvPr id="33" name="Rectangle 7">
            <a:extLst>
              <a:ext uri="{FF2B5EF4-FFF2-40B4-BE49-F238E27FC236}">
                <a16:creationId xmlns:a16="http://schemas.microsoft.com/office/drawing/2014/main" id="{3F5A2AC6-92B6-9646-9701-0CB78E2A0664}"/>
              </a:ext>
            </a:extLst>
          </p:cNvPr>
          <p:cNvSpPr>
            <a:spLocks noChangeArrowheads="1"/>
          </p:cNvSpPr>
          <p:nvPr/>
        </p:nvSpPr>
        <p:spPr bwMode="auto">
          <a:xfrm>
            <a:off x="6361902" y="3112865"/>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6</a:t>
            </a:r>
          </a:p>
        </p:txBody>
      </p:sp>
      <p:sp>
        <p:nvSpPr>
          <p:cNvPr id="35" name="Rectangle 7">
            <a:extLst>
              <a:ext uri="{FF2B5EF4-FFF2-40B4-BE49-F238E27FC236}">
                <a16:creationId xmlns:a16="http://schemas.microsoft.com/office/drawing/2014/main" id="{2240DC77-1B6F-DC42-BDB7-A9C274EAEB97}"/>
              </a:ext>
            </a:extLst>
          </p:cNvPr>
          <p:cNvSpPr>
            <a:spLocks noChangeArrowheads="1"/>
          </p:cNvSpPr>
          <p:nvPr/>
        </p:nvSpPr>
        <p:spPr bwMode="auto">
          <a:xfrm>
            <a:off x="4837902" y="3112865"/>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2</a:t>
            </a:r>
          </a:p>
        </p:txBody>
      </p:sp>
      <p:cxnSp>
        <p:nvCxnSpPr>
          <p:cNvPr id="36" name="AutoShape 13">
            <a:extLst>
              <a:ext uri="{FF2B5EF4-FFF2-40B4-BE49-F238E27FC236}">
                <a16:creationId xmlns:a16="http://schemas.microsoft.com/office/drawing/2014/main" id="{079C1C4B-0596-2F4E-A2D9-68BC53160ABF}"/>
              </a:ext>
            </a:extLst>
          </p:cNvPr>
          <p:cNvCxnSpPr>
            <a:cxnSpLocks noChangeShapeType="1"/>
          </p:cNvCxnSpPr>
          <p:nvPr/>
        </p:nvCxnSpPr>
        <p:spPr bwMode="auto">
          <a:xfrm>
            <a:off x="5791987" y="2446021"/>
            <a:ext cx="1" cy="604837"/>
          </a:xfrm>
          <a:prstGeom prst="straightConnector1">
            <a:avLst/>
          </a:prstGeom>
          <a:noFill/>
          <a:ln w="12700">
            <a:solidFill>
              <a:schemeClr val="tx1"/>
            </a:solidFill>
            <a:round/>
            <a:headEnd/>
            <a:tailEnd type="triangle" w="med" len="med"/>
          </a:ln>
        </p:spPr>
      </p:cxnSp>
      <p:sp>
        <p:nvSpPr>
          <p:cNvPr id="3" name="Rectangle 2">
            <a:extLst>
              <a:ext uri="{FF2B5EF4-FFF2-40B4-BE49-F238E27FC236}">
                <a16:creationId xmlns:a16="http://schemas.microsoft.com/office/drawing/2014/main" id="{899ACAE2-F929-7448-A38F-14468F5203FF}"/>
              </a:ext>
            </a:extLst>
          </p:cNvPr>
          <p:cNvSpPr/>
          <p:nvPr/>
        </p:nvSpPr>
        <p:spPr>
          <a:xfrm>
            <a:off x="5312644" y="2076992"/>
            <a:ext cx="287258" cy="307777"/>
          </a:xfrm>
          <a:prstGeom prst="rect">
            <a:avLst/>
          </a:prstGeom>
        </p:spPr>
        <p:txBody>
          <a:bodyPr wrap="none">
            <a:spAutoFit/>
          </a:bodyPr>
          <a:lstStyle/>
          <a:p>
            <a:r>
              <a:rPr lang="en-US" dirty="0">
                <a:latin typeface="Open Sans" panose="020B0604020202020204" charset="0"/>
                <a:ea typeface="Open Sans" panose="020B0604020202020204" charset="0"/>
                <a:cs typeface="Open Sans" panose="020B0604020202020204" charset="0"/>
              </a:rPr>
              <a:t>2</a:t>
            </a:r>
            <a:endParaRPr lang="en-US" dirty="0"/>
          </a:p>
        </p:txBody>
      </p:sp>
      <p:sp>
        <p:nvSpPr>
          <p:cNvPr id="37" name="Rectangle 36">
            <a:extLst>
              <a:ext uri="{FF2B5EF4-FFF2-40B4-BE49-F238E27FC236}">
                <a16:creationId xmlns:a16="http://schemas.microsoft.com/office/drawing/2014/main" id="{3A266C21-D99F-F746-9732-4CF8409C765D}"/>
              </a:ext>
            </a:extLst>
          </p:cNvPr>
          <p:cNvSpPr/>
          <p:nvPr/>
        </p:nvSpPr>
        <p:spPr>
          <a:xfrm>
            <a:off x="7511778" y="2124515"/>
            <a:ext cx="292068" cy="307777"/>
          </a:xfrm>
          <a:prstGeom prst="rect">
            <a:avLst/>
          </a:prstGeom>
        </p:spPr>
        <p:txBody>
          <a:bodyPr wrap="none">
            <a:spAutoFit/>
          </a:bodyPr>
          <a:lstStyle/>
          <a:p>
            <a:r>
              <a:rPr lang="en-US" dirty="0">
                <a:latin typeface="Roboto Mono" panose="020B0604020202020204" charset="0"/>
                <a:ea typeface="Roboto Mono" panose="020B0604020202020204" charset="0"/>
                <a:cs typeface="Times New Roman" pitchFamily="18" charset="0"/>
              </a:rPr>
              <a:t>2</a:t>
            </a:r>
            <a:endParaRPr lang="en-US" dirty="0"/>
          </a:p>
        </p:txBody>
      </p:sp>
      <p:cxnSp>
        <p:nvCxnSpPr>
          <p:cNvPr id="38" name="AutoShape 17">
            <a:extLst>
              <a:ext uri="{FF2B5EF4-FFF2-40B4-BE49-F238E27FC236}">
                <a16:creationId xmlns:a16="http://schemas.microsoft.com/office/drawing/2014/main" id="{2450A8C0-4E8A-664B-A615-C2A7BC2430BC}"/>
              </a:ext>
            </a:extLst>
          </p:cNvPr>
          <p:cNvCxnSpPr>
            <a:cxnSpLocks noChangeShapeType="1"/>
          </p:cNvCxnSpPr>
          <p:nvPr/>
        </p:nvCxnSpPr>
        <p:spPr bwMode="auto">
          <a:xfrm>
            <a:off x="8081689" y="2475756"/>
            <a:ext cx="761999" cy="616743"/>
          </a:xfrm>
          <a:prstGeom prst="straightConnector1">
            <a:avLst/>
          </a:prstGeom>
          <a:noFill/>
          <a:ln w="12700">
            <a:solidFill>
              <a:schemeClr val="tx1"/>
            </a:solidFill>
            <a:round/>
            <a:headEnd/>
            <a:tailEnd type="triangle" w="med" len="med"/>
          </a:ln>
        </p:spPr>
      </p:cxnSp>
      <p:cxnSp>
        <p:nvCxnSpPr>
          <p:cNvPr id="39" name="AutoShape 9">
            <a:extLst>
              <a:ext uri="{FF2B5EF4-FFF2-40B4-BE49-F238E27FC236}">
                <a16:creationId xmlns:a16="http://schemas.microsoft.com/office/drawing/2014/main" id="{905AE7B6-A717-654D-B62B-49B9559B3330}"/>
              </a:ext>
            </a:extLst>
          </p:cNvPr>
          <p:cNvCxnSpPr>
            <a:cxnSpLocks noChangeShapeType="1"/>
          </p:cNvCxnSpPr>
          <p:nvPr/>
        </p:nvCxnSpPr>
        <p:spPr bwMode="auto">
          <a:xfrm flipH="1">
            <a:off x="7319691" y="2475756"/>
            <a:ext cx="761998" cy="616746"/>
          </a:xfrm>
          <a:prstGeom prst="straightConnector1">
            <a:avLst/>
          </a:prstGeom>
          <a:noFill/>
          <a:ln w="12700">
            <a:solidFill>
              <a:schemeClr val="tx1"/>
            </a:solidFill>
            <a:round/>
            <a:headEnd/>
            <a:tailEnd type="triangle" w="med" len="med"/>
          </a:ln>
        </p:spPr>
      </p:cxnSp>
      <p:sp>
        <p:nvSpPr>
          <p:cNvPr id="40" name="Rectangle 7">
            <a:extLst>
              <a:ext uri="{FF2B5EF4-FFF2-40B4-BE49-F238E27FC236}">
                <a16:creationId xmlns:a16="http://schemas.microsoft.com/office/drawing/2014/main" id="{4A8DAB8A-F79E-9B45-A20A-C5BAA1874713}"/>
              </a:ext>
            </a:extLst>
          </p:cNvPr>
          <p:cNvSpPr>
            <a:spLocks noChangeArrowheads="1"/>
          </p:cNvSpPr>
          <p:nvPr/>
        </p:nvSpPr>
        <p:spPr bwMode="auto">
          <a:xfrm>
            <a:off x="7889604" y="3142600"/>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5</a:t>
            </a:r>
          </a:p>
        </p:txBody>
      </p:sp>
      <p:sp>
        <p:nvSpPr>
          <p:cNvPr id="41" name="Rectangle 7">
            <a:extLst>
              <a:ext uri="{FF2B5EF4-FFF2-40B4-BE49-F238E27FC236}">
                <a16:creationId xmlns:a16="http://schemas.microsoft.com/office/drawing/2014/main" id="{957AEE23-5ACE-144C-9E01-37A40CE64215}"/>
              </a:ext>
            </a:extLst>
          </p:cNvPr>
          <p:cNvSpPr>
            <a:spLocks noChangeArrowheads="1"/>
          </p:cNvSpPr>
          <p:nvPr/>
        </p:nvSpPr>
        <p:spPr bwMode="auto">
          <a:xfrm>
            <a:off x="8651604" y="3142600"/>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2</a:t>
            </a:r>
          </a:p>
        </p:txBody>
      </p:sp>
      <p:sp>
        <p:nvSpPr>
          <p:cNvPr id="42" name="Rectangle 7">
            <a:extLst>
              <a:ext uri="{FF2B5EF4-FFF2-40B4-BE49-F238E27FC236}">
                <a16:creationId xmlns:a16="http://schemas.microsoft.com/office/drawing/2014/main" id="{FA86C5F5-3658-E340-942D-E30A325A2BB5}"/>
              </a:ext>
            </a:extLst>
          </p:cNvPr>
          <p:cNvSpPr>
            <a:spLocks noChangeArrowheads="1"/>
          </p:cNvSpPr>
          <p:nvPr/>
        </p:nvSpPr>
        <p:spPr bwMode="auto">
          <a:xfrm>
            <a:off x="7127604" y="3142600"/>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14</a:t>
            </a:r>
          </a:p>
        </p:txBody>
      </p:sp>
      <p:cxnSp>
        <p:nvCxnSpPr>
          <p:cNvPr id="43" name="AutoShape 13">
            <a:extLst>
              <a:ext uri="{FF2B5EF4-FFF2-40B4-BE49-F238E27FC236}">
                <a16:creationId xmlns:a16="http://schemas.microsoft.com/office/drawing/2014/main" id="{6EDA6EAC-2B86-B143-9467-5CA8AFA7AA33}"/>
              </a:ext>
            </a:extLst>
          </p:cNvPr>
          <p:cNvCxnSpPr>
            <a:cxnSpLocks noChangeShapeType="1"/>
          </p:cNvCxnSpPr>
          <p:nvPr/>
        </p:nvCxnSpPr>
        <p:spPr bwMode="auto">
          <a:xfrm>
            <a:off x="8081689" y="2475756"/>
            <a:ext cx="1" cy="604837"/>
          </a:xfrm>
          <a:prstGeom prst="straightConnector1">
            <a:avLst/>
          </a:prstGeom>
          <a:noFill/>
          <a:ln w="12700">
            <a:solidFill>
              <a:schemeClr val="tx1"/>
            </a:solidFill>
            <a:round/>
            <a:headEnd/>
            <a:tailEnd type="triangle" w="med" len="med"/>
          </a:ln>
        </p:spPr>
      </p:cxnSp>
    </p:spTree>
    <p:extLst>
      <p:ext uri="{BB962C8B-B14F-4D97-AF65-F5344CB8AC3E}">
        <p14:creationId xmlns:p14="http://schemas.microsoft.com/office/powerpoint/2010/main" val="380193158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72" name="Rounded Rectangle 58">
            <a:extLst>
              <a:ext uri="{FF2B5EF4-FFF2-40B4-BE49-F238E27FC236}">
                <a16:creationId xmlns:a16="http://schemas.microsoft.com/office/drawing/2014/main" id="{EF1F8FB1-77A7-470B-8369-70912ABFE2F7}"/>
              </a:ext>
            </a:extLst>
          </p:cNvPr>
          <p:cNvSpPr/>
          <p:nvPr/>
        </p:nvSpPr>
        <p:spPr>
          <a:xfrm>
            <a:off x="226219" y="3683366"/>
            <a:ext cx="5262559" cy="2187826"/>
          </a:xfrm>
          <a:prstGeom prst="roundRect">
            <a:avLst/>
          </a:prstGeom>
          <a:solidFill>
            <a:srgbClr val="0066CC">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16" name="Content Placeholder 2">
            <a:extLst>
              <a:ext uri="{FF2B5EF4-FFF2-40B4-BE49-F238E27FC236}">
                <a16:creationId xmlns:a16="http://schemas.microsoft.com/office/drawing/2014/main" id="{1A0EBC81-D24D-B942-AB58-A4FD3979981F}"/>
              </a:ext>
            </a:extLst>
          </p:cNvPr>
          <p:cNvSpPr txBox="1">
            <a:spLocks/>
          </p:cNvSpPr>
          <p:nvPr/>
        </p:nvSpPr>
        <p:spPr bwMode="auto">
          <a:xfrm>
            <a:off x="226219" y="3653883"/>
            <a:ext cx="5262559" cy="2247425"/>
          </a:xfrm>
          <a:prstGeom prst="rect">
            <a:avLst/>
          </a:prstGeom>
          <a:noFill/>
          <a:ln w="9525">
            <a:noFill/>
            <a:miter lim="800000"/>
            <a:headEnd/>
            <a:tailEnd/>
          </a:ln>
        </p:spPr>
        <p:txBody>
          <a:bodyPr vert="horz" wrap="square" lIns="68577" tIns="34289" rIns="68577" bIns="34289" numCol="1" anchor="t" anchorCtr="0" compatLnSpc="1">
            <a:prstTxWarp prst="textNoShape">
              <a:avLst/>
            </a:prstTxWarp>
          </a:bodyPr>
          <a:lstStyle/>
          <a:p>
            <a:pPr marL="257162" indent="-257162" defTabSz="685800" eaLnBrk="1" hangingPunct="1">
              <a:lnSpc>
                <a:spcPct val="80000"/>
              </a:lnSpc>
              <a:spcBef>
                <a:spcPts val="900"/>
              </a:spcBef>
              <a:buClr>
                <a:schemeClr val="accent2"/>
              </a:buClr>
              <a:defRPr/>
            </a:pPr>
            <a:endParaRPr lang="en-US" sz="825" kern="0" dirty="0">
              <a:solidFill>
                <a:srgbClr val="00B0F0"/>
              </a:solidFill>
              <a:latin typeface="Roboto Mono" panose="020B0604020202020204" charset="0"/>
              <a:ea typeface="Roboto Mono" panose="020B0604020202020204" charset="0"/>
              <a:cs typeface="+mn-cs"/>
            </a:endParaRPr>
          </a:p>
          <a:p>
            <a:pPr marL="257162" indent="-257162" defTabSz="685800" eaLnBrk="1" hangingPunct="1">
              <a:lnSpc>
                <a:spcPct val="80000"/>
              </a:lnSpc>
              <a:spcBef>
                <a:spcPts val="900"/>
              </a:spcBef>
              <a:buClr>
                <a:schemeClr val="accent2"/>
              </a:buClr>
              <a:defRPr/>
            </a:pPr>
            <a:r>
              <a:rPr lang="en-US" sz="1800" kern="0" dirty="0">
                <a:solidFill>
                  <a:srgbClr val="0070C0"/>
                </a:solidFill>
                <a:latin typeface="Roboto Mono" panose="020B0604020202020204" charset="0"/>
                <a:ea typeface="Roboto Mono" panose="020B0604020202020204" charset="0"/>
                <a:cs typeface="+mn-cs"/>
              </a:rPr>
              <a:t>def max-value(state):</a:t>
            </a:r>
          </a:p>
          <a:p>
            <a:pPr marL="557185" lvl="1" indent="-214303" defTabSz="685800" eaLnBrk="1" hangingPunct="1">
              <a:lnSpc>
                <a:spcPct val="80000"/>
              </a:lnSpc>
              <a:spcBef>
                <a:spcPct val="20000"/>
              </a:spcBef>
              <a:buClr>
                <a:schemeClr val="tx1"/>
              </a:buClr>
              <a:defRPr/>
            </a:pPr>
            <a:r>
              <a:rPr lang="en-US" sz="1800" dirty="0">
                <a:latin typeface="Roboto Mono" panose="020B0604020202020204" charset="0"/>
                <a:ea typeface="Roboto Mono" panose="020B0604020202020204" charset="0"/>
              </a:rPr>
              <a:t>i</a:t>
            </a:r>
            <a:r>
              <a:rPr lang="en-US" sz="1800" kern="0" dirty="0">
                <a:latin typeface="Roboto Mono" panose="020B0604020202020204" charset="0"/>
                <a:ea typeface="Roboto Mono" panose="020B0604020202020204" charset="0"/>
              </a:rPr>
              <a:t>f the state is a terminal state:</a:t>
            </a:r>
          </a:p>
          <a:p>
            <a:pPr marL="557185" lvl="1" indent="-214303" defTabSz="685800" eaLnBrk="1" hangingPunct="1">
              <a:lnSpc>
                <a:spcPct val="80000"/>
              </a:lnSpc>
              <a:spcBef>
                <a:spcPct val="20000"/>
              </a:spcBef>
              <a:buClr>
                <a:schemeClr val="tx1"/>
              </a:buClr>
              <a:defRPr/>
            </a:pPr>
            <a:r>
              <a:rPr lang="en-US" sz="1800" dirty="0">
                <a:latin typeface="Roboto Mono" panose="020B0604020202020204" charset="0"/>
                <a:ea typeface="Roboto Mono" panose="020B0604020202020204" charset="0"/>
              </a:rPr>
              <a:t>		 return the state’s utility</a:t>
            </a:r>
            <a:endParaRPr lang="en-US" sz="1800" kern="0" dirty="0">
              <a:latin typeface="Roboto Mono" panose="020B0604020202020204" charset="0"/>
              <a:ea typeface="Roboto Mono" panose="020B0604020202020204" charset="0"/>
            </a:endParaRPr>
          </a:p>
          <a:p>
            <a:pPr marL="557185" lvl="1" indent="-214303" defTabSz="685800" eaLnBrk="1" hangingPunct="1">
              <a:lnSpc>
                <a:spcPct val="80000"/>
              </a:lnSpc>
              <a:spcBef>
                <a:spcPct val="20000"/>
              </a:spcBef>
              <a:buClr>
                <a:schemeClr val="tx1"/>
              </a:buClr>
              <a:defRPr/>
            </a:pPr>
            <a:r>
              <a:rPr lang="en-US" sz="1800" kern="0" dirty="0">
                <a:latin typeface="Roboto Mono" panose="020B0604020202020204" charset="0"/>
                <a:ea typeface="Roboto Mono" panose="020B0604020202020204" charset="0"/>
              </a:rPr>
              <a:t>initialize v = </a:t>
            </a:r>
            <a:r>
              <a:rPr lang="en-US" sz="1800" kern="0" dirty="0">
                <a:latin typeface="Roboto Mono" panose="020B0604020202020204" charset="0"/>
                <a:ea typeface="Roboto Mono" panose="020B0604020202020204" charset="0"/>
                <a:cs typeface="Times New Roman" pitchFamily="18" charset="0"/>
              </a:rPr>
              <a:t>-∞</a:t>
            </a:r>
          </a:p>
          <a:p>
            <a:pPr marL="557185" lvl="1" indent="-214303" defTabSz="685800" eaLnBrk="1" hangingPunct="1">
              <a:lnSpc>
                <a:spcPct val="80000"/>
              </a:lnSpc>
              <a:spcBef>
                <a:spcPct val="20000"/>
              </a:spcBef>
              <a:buClr>
                <a:schemeClr val="tx1"/>
              </a:buClr>
              <a:defRPr/>
            </a:pPr>
            <a:r>
              <a:rPr lang="en-US" sz="1800" kern="0" dirty="0">
                <a:latin typeface="Roboto Mono" panose="020B0604020202020204" charset="0"/>
                <a:ea typeface="Roboto Mono" panose="020B0604020202020204" charset="0"/>
              </a:rPr>
              <a:t>for each successor of state:</a:t>
            </a:r>
          </a:p>
          <a:p>
            <a:pPr marL="857207" lvl="2" indent="-171442" defTabSz="685800" eaLnBrk="1" hangingPunct="1">
              <a:lnSpc>
                <a:spcPct val="80000"/>
              </a:lnSpc>
              <a:spcBef>
                <a:spcPct val="20000"/>
              </a:spcBef>
              <a:buClr>
                <a:schemeClr val="accent2"/>
              </a:buClr>
              <a:defRPr/>
            </a:pPr>
            <a:r>
              <a:rPr lang="en-US" sz="1800" kern="0" dirty="0">
                <a:latin typeface="Roboto Mono" panose="020B0604020202020204" charset="0"/>
                <a:ea typeface="Roboto Mono" panose="020B0604020202020204" charset="0"/>
              </a:rPr>
              <a:t>v = max(v, </a:t>
            </a:r>
            <a:r>
              <a:rPr lang="en-US" sz="1800" kern="0" dirty="0">
                <a:solidFill>
                  <a:srgbClr val="C00000"/>
                </a:solidFill>
                <a:latin typeface="Roboto Mono" panose="020B0604020202020204" charset="0"/>
                <a:ea typeface="Roboto Mono" panose="020B0604020202020204" charset="0"/>
              </a:rPr>
              <a:t>min-value(successor)</a:t>
            </a:r>
            <a:r>
              <a:rPr lang="en-US" sz="1800" kern="0" dirty="0">
                <a:latin typeface="Roboto Mono" panose="020B0604020202020204" charset="0"/>
                <a:ea typeface="Roboto Mono" panose="020B0604020202020204" charset="0"/>
              </a:rPr>
              <a:t>)</a:t>
            </a:r>
          </a:p>
          <a:p>
            <a:pPr marL="557185" lvl="1" indent="-214303" defTabSz="685800" eaLnBrk="1" hangingPunct="1">
              <a:lnSpc>
                <a:spcPct val="80000"/>
              </a:lnSpc>
              <a:spcBef>
                <a:spcPct val="20000"/>
              </a:spcBef>
              <a:buClr>
                <a:schemeClr val="tx1"/>
              </a:buClr>
              <a:defRPr/>
            </a:pPr>
            <a:r>
              <a:rPr lang="en-US" sz="1800" b="1" kern="0" dirty="0">
                <a:latin typeface="Roboto Mono" panose="020B0604020202020204" charset="0"/>
                <a:ea typeface="Roboto Mono" panose="020B0604020202020204" charset="0"/>
              </a:rPr>
              <a:t>return v</a:t>
            </a:r>
          </a:p>
        </p:txBody>
      </p:sp>
      <p:sp>
        <p:nvSpPr>
          <p:cNvPr id="63" name="Google Shape;63;p2"/>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dirty="0">
                <a:sym typeface="Symbol" pitchFamily="18" charset="2"/>
              </a:rPr>
              <a:t>Minimax Example</a:t>
            </a:r>
            <a:endParaRPr sz="3400" b="1" dirty="0">
              <a:solidFill>
                <a:srgbClr val="370661"/>
              </a:solidFill>
              <a:latin typeface="Open Sans"/>
              <a:ea typeface="Open Sans"/>
              <a:cs typeface="Open Sans"/>
              <a:sym typeface="Open Sans"/>
            </a:endParaRPr>
          </a:p>
        </p:txBody>
      </p:sp>
      <p:sp>
        <p:nvSpPr>
          <p:cNvPr id="34" name="AutoShape 4">
            <a:extLst>
              <a:ext uri="{FF2B5EF4-FFF2-40B4-BE49-F238E27FC236}">
                <a16:creationId xmlns:a16="http://schemas.microsoft.com/office/drawing/2014/main" id="{E736D7FF-BD34-4A88-84A3-1D8F37182FDE}"/>
              </a:ext>
            </a:extLst>
          </p:cNvPr>
          <p:cNvSpPr>
            <a:spLocks noChangeArrowheads="1"/>
          </p:cNvSpPr>
          <p:nvPr/>
        </p:nvSpPr>
        <p:spPr bwMode="auto">
          <a:xfrm>
            <a:off x="5601494" y="1137177"/>
            <a:ext cx="381000" cy="359477"/>
          </a:xfrm>
          <a:prstGeom prst="triangle">
            <a:avLst>
              <a:gd name="adj" fmla="val 50000"/>
            </a:avLst>
          </a:prstGeom>
          <a:solidFill>
            <a:srgbClr val="CCECFF"/>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sp>
        <p:nvSpPr>
          <p:cNvPr id="74" name="Left-Right Arrow 62">
            <a:extLst>
              <a:ext uri="{FF2B5EF4-FFF2-40B4-BE49-F238E27FC236}">
                <a16:creationId xmlns:a16="http://schemas.microsoft.com/office/drawing/2014/main" id="{8162E336-5288-4360-8E22-242E50D27588}"/>
              </a:ext>
            </a:extLst>
          </p:cNvPr>
          <p:cNvSpPr/>
          <p:nvPr/>
        </p:nvSpPr>
        <p:spPr>
          <a:xfrm>
            <a:off x="5503070" y="4337488"/>
            <a:ext cx="742950" cy="514350"/>
          </a:xfrm>
          <a:prstGeom prst="leftRightArrow">
            <a:avLst/>
          </a:prstGeom>
          <a:solidFill>
            <a:srgbClr val="BD92D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75" name="Picture 74" descr="TP_tmp.png">
            <a:extLst>
              <a:ext uri="{FF2B5EF4-FFF2-40B4-BE49-F238E27FC236}">
                <a16:creationId xmlns:a16="http://schemas.microsoft.com/office/drawing/2014/main" id="{38160B1A-2555-4CA1-A742-52F596673E60}"/>
              </a:ext>
            </a:extLst>
          </p:cNvPr>
          <p:cNvPicPr>
            <a:picLocks noChangeAspect="1"/>
          </p:cNvPicPr>
          <p:nvPr>
            <p:custDataLst>
              <p:tags r:id="rId1"/>
            </p:custDataLst>
          </p:nvPr>
        </p:nvPicPr>
        <p:blipFill>
          <a:blip r:embed="rId5" cstate="print"/>
          <a:stretch>
            <a:fillRect/>
          </a:stretch>
        </p:blipFill>
        <p:spPr bwMode="auto">
          <a:xfrm>
            <a:off x="1315244" y="5924915"/>
            <a:ext cx="3143249" cy="491900"/>
          </a:xfrm>
          <a:prstGeom prst="rect">
            <a:avLst/>
          </a:prstGeom>
          <a:noFill/>
          <a:ln/>
          <a:effectLst/>
        </p:spPr>
      </p:pic>
      <p:pic>
        <p:nvPicPr>
          <p:cNvPr id="76" name="Picture 75" descr="TP_tmp.png">
            <a:extLst>
              <a:ext uri="{FF2B5EF4-FFF2-40B4-BE49-F238E27FC236}">
                <a16:creationId xmlns:a16="http://schemas.microsoft.com/office/drawing/2014/main" id="{A30B546D-18AD-4561-86FC-06C44687E357}"/>
              </a:ext>
            </a:extLst>
          </p:cNvPr>
          <p:cNvPicPr>
            <a:picLocks noChangeAspect="1"/>
          </p:cNvPicPr>
          <p:nvPr>
            <p:custDataLst>
              <p:tags r:id="rId2"/>
            </p:custDataLst>
          </p:nvPr>
        </p:nvPicPr>
        <p:blipFill>
          <a:blip r:embed="rId6" cstate="print"/>
          <a:stretch>
            <a:fillRect/>
          </a:stretch>
        </p:blipFill>
        <p:spPr bwMode="auto">
          <a:xfrm>
            <a:off x="7458867" y="5924915"/>
            <a:ext cx="3143251" cy="491900"/>
          </a:xfrm>
          <a:prstGeom prst="rect">
            <a:avLst/>
          </a:prstGeom>
          <a:noFill/>
          <a:ln/>
          <a:effectLst/>
        </p:spPr>
      </p:pic>
      <p:sp>
        <p:nvSpPr>
          <p:cNvPr id="18" name="TextBox 17">
            <a:extLst>
              <a:ext uri="{FF2B5EF4-FFF2-40B4-BE49-F238E27FC236}">
                <a16:creationId xmlns:a16="http://schemas.microsoft.com/office/drawing/2014/main" id="{97FA6B95-38DB-164F-A3BB-D53340EB840C}"/>
              </a:ext>
            </a:extLst>
          </p:cNvPr>
          <p:cNvSpPr txBox="1"/>
          <p:nvPr/>
        </p:nvSpPr>
        <p:spPr>
          <a:xfrm>
            <a:off x="6162805" y="1590805"/>
            <a:ext cx="184731" cy="307777"/>
          </a:xfrm>
          <a:prstGeom prst="rect">
            <a:avLst/>
          </a:prstGeom>
          <a:noFill/>
        </p:spPr>
        <p:txBody>
          <a:bodyPr wrap="none" rtlCol="0">
            <a:spAutoFit/>
          </a:bodyPr>
          <a:lstStyle/>
          <a:p>
            <a:endParaRPr lang="en-US" dirty="0"/>
          </a:p>
        </p:txBody>
      </p:sp>
      <p:sp>
        <p:nvSpPr>
          <p:cNvPr id="117" name="Rounded Rectangle 59">
            <a:extLst>
              <a:ext uri="{FF2B5EF4-FFF2-40B4-BE49-F238E27FC236}">
                <a16:creationId xmlns:a16="http://schemas.microsoft.com/office/drawing/2014/main" id="{D1FC192F-F2B3-DB4F-AA60-EB20B2A00134}"/>
              </a:ext>
            </a:extLst>
          </p:cNvPr>
          <p:cNvSpPr/>
          <p:nvPr/>
        </p:nvSpPr>
        <p:spPr>
          <a:xfrm>
            <a:off x="6260312" y="3693618"/>
            <a:ext cx="5262561" cy="2169928"/>
          </a:xfrm>
          <a:prstGeom prst="roundRect">
            <a:avLst/>
          </a:prstGeom>
          <a:solidFill>
            <a:srgbClr val="F6D7D9"/>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18" name="Content Placeholder 2">
            <a:extLst>
              <a:ext uri="{FF2B5EF4-FFF2-40B4-BE49-F238E27FC236}">
                <a16:creationId xmlns:a16="http://schemas.microsoft.com/office/drawing/2014/main" id="{0E2FAB55-9DBB-204F-8914-720EA7BBC647}"/>
              </a:ext>
            </a:extLst>
          </p:cNvPr>
          <p:cNvSpPr txBox="1">
            <a:spLocks/>
          </p:cNvSpPr>
          <p:nvPr/>
        </p:nvSpPr>
        <p:spPr bwMode="auto">
          <a:xfrm>
            <a:off x="6317463" y="3896818"/>
            <a:ext cx="5205410" cy="1974374"/>
          </a:xfrm>
          <a:prstGeom prst="rect">
            <a:avLst/>
          </a:prstGeom>
          <a:noFill/>
          <a:ln w="9525">
            <a:noFill/>
            <a:miter lim="800000"/>
            <a:headEnd/>
            <a:tailEnd/>
          </a:ln>
        </p:spPr>
        <p:txBody>
          <a:bodyPr vert="horz" wrap="square" lIns="68577" tIns="34289" rIns="68577" bIns="34289" numCol="1" anchor="t" anchorCtr="0" compatLnSpc="1">
            <a:prstTxWarp prst="textNoShape">
              <a:avLst/>
            </a:prstTxWarp>
          </a:bodyPr>
          <a:lstStyle/>
          <a:p>
            <a:pPr marL="257162" indent="-257162" defTabSz="685800" eaLnBrk="1" hangingPunct="1">
              <a:lnSpc>
                <a:spcPct val="80000"/>
              </a:lnSpc>
              <a:spcBef>
                <a:spcPts val="900"/>
              </a:spcBef>
              <a:buClr>
                <a:schemeClr val="accent2"/>
              </a:buClr>
              <a:defRPr/>
            </a:pPr>
            <a:r>
              <a:rPr lang="en-US" sz="1800" kern="0" dirty="0">
                <a:solidFill>
                  <a:srgbClr val="C00000"/>
                </a:solidFill>
                <a:latin typeface="Roboto Mono" panose="020B0604020202020204" charset="0"/>
                <a:ea typeface="Roboto Mono" panose="020B0604020202020204" charset="0"/>
                <a:cs typeface="+mn-cs"/>
              </a:rPr>
              <a:t>def min-value(state):</a:t>
            </a:r>
          </a:p>
          <a:p>
            <a:pPr marL="557185" lvl="1" indent="-214303" defTabSz="685800" eaLnBrk="1" hangingPunct="1">
              <a:lnSpc>
                <a:spcPct val="80000"/>
              </a:lnSpc>
              <a:spcBef>
                <a:spcPct val="20000"/>
              </a:spcBef>
              <a:buClr>
                <a:schemeClr val="tx1"/>
              </a:buClr>
              <a:defRPr/>
            </a:pPr>
            <a:r>
              <a:rPr lang="en-US" sz="1800" dirty="0">
                <a:latin typeface="Roboto Mono" panose="020B0604020202020204" charset="0"/>
                <a:ea typeface="Roboto Mono" panose="020B0604020202020204" charset="0"/>
              </a:rPr>
              <a:t>i</a:t>
            </a:r>
            <a:r>
              <a:rPr lang="en-US" sz="1800" kern="0" dirty="0">
                <a:latin typeface="Roboto Mono" panose="020B0604020202020204" charset="0"/>
                <a:ea typeface="Roboto Mono" panose="020B0604020202020204" charset="0"/>
              </a:rPr>
              <a:t>f the state is a terminal state:</a:t>
            </a:r>
          </a:p>
          <a:p>
            <a:pPr marL="557185" lvl="1" indent="-214303" defTabSz="685800" eaLnBrk="1" hangingPunct="1">
              <a:lnSpc>
                <a:spcPct val="80000"/>
              </a:lnSpc>
              <a:spcBef>
                <a:spcPct val="20000"/>
              </a:spcBef>
              <a:buClr>
                <a:schemeClr val="tx1"/>
              </a:buClr>
              <a:defRPr/>
            </a:pPr>
            <a:r>
              <a:rPr lang="en-US" sz="1800" dirty="0">
                <a:latin typeface="Roboto Mono" panose="020B0604020202020204" charset="0"/>
                <a:ea typeface="Roboto Mono" panose="020B0604020202020204" charset="0"/>
              </a:rPr>
              <a:t>		 return the state’s utility</a:t>
            </a:r>
            <a:endParaRPr lang="en-US" sz="1800" kern="0" dirty="0">
              <a:latin typeface="Roboto Mono" panose="020B0604020202020204" charset="0"/>
              <a:ea typeface="Roboto Mono" panose="020B0604020202020204" charset="0"/>
            </a:endParaRPr>
          </a:p>
          <a:p>
            <a:pPr marL="557185" lvl="1" indent="-214303" defTabSz="685800" eaLnBrk="1" hangingPunct="1">
              <a:lnSpc>
                <a:spcPct val="80000"/>
              </a:lnSpc>
              <a:spcBef>
                <a:spcPct val="20000"/>
              </a:spcBef>
              <a:buClr>
                <a:schemeClr val="tx1"/>
              </a:buClr>
              <a:defRPr/>
            </a:pPr>
            <a:r>
              <a:rPr lang="en-US" sz="1800" kern="0" dirty="0">
                <a:latin typeface="Roboto Mono" panose="020B0604020202020204" charset="0"/>
                <a:ea typeface="Roboto Mono" panose="020B0604020202020204" charset="0"/>
              </a:rPr>
              <a:t>initialize v = </a:t>
            </a:r>
            <a:r>
              <a:rPr lang="en-US" sz="1800" kern="0" dirty="0">
                <a:latin typeface="Roboto Mono" panose="020B0604020202020204" charset="0"/>
                <a:ea typeface="Roboto Mono" panose="020B0604020202020204" charset="0"/>
                <a:cs typeface="Times New Roman" pitchFamily="18" charset="0"/>
              </a:rPr>
              <a:t>+∞</a:t>
            </a:r>
          </a:p>
          <a:p>
            <a:pPr marL="557185" lvl="1" indent="-214303" defTabSz="685800" eaLnBrk="1" hangingPunct="1">
              <a:lnSpc>
                <a:spcPct val="80000"/>
              </a:lnSpc>
              <a:spcBef>
                <a:spcPct val="20000"/>
              </a:spcBef>
              <a:buClr>
                <a:schemeClr val="tx1"/>
              </a:buClr>
              <a:defRPr/>
            </a:pPr>
            <a:r>
              <a:rPr lang="en-US" sz="1800" kern="0" dirty="0">
                <a:latin typeface="Roboto Mono" panose="020B0604020202020204" charset="0"/>
                <a:ea typeface="Roboto Mono" panose="020B0604020202020204" charset="0"/>
              </a:rPr>
              <a:t>for each successor of state:</a:t>
            </a:r>
          </a:p>
          <a:p>
            <a:pPr marL="857207" lvl="2" indent="-171442" defTabSz="685800" eaLnBrk="1" hangingPunct="1">
              <a:lnSpc>
                <a:spcPct val="80000"/>
              </a:lnSpc>
              <a:spcBef>
                <a:spcPct val="20000"/>
              </a:spcBef>
              <a:buClr>
                <a:schemeClr val="accent2"/>
              </a:buClr>
              <a:defRPr/>
            </a:pPr>
            <a:r>
              <a:rPr lang="en-US" sz="1800" kern="0" dirty="0">
                <a:latin typeface="Roboto Mono" panose="020B0604020202020204" charset="0"/>
                <a:ea typeface="Roboto Mono" panose="020B0604020202020204" charset="0"/>
              </a:rPr>
              <a:t>v = min(v, </a:t>
            </a:r>
            <a:r>
              <a:rPr lang="en-US" sz="1800" kern="0" dirty="0">
                <a:solidFill>
                  <a:srgbClr val="0070C0"/>
                </a:solidFill>
                <a:latin typeface="Roboto Mono" panose="020B0604020202020204" charset="0"/>
                <a:ea typeface="Roboto Mono" panose="020B0604020202020204" charset="0"/>
              </a:rPr>
              <a:t>max-value(successor)</a:t>
            </a:r>
            <a:r>
              <a:rPr lang="en-US" sz="1800" kern="0" dirty="0">
                <a:latin typeface="Roboto Mono" panose="020B0604020202020204" charset="0"/>
                <a:ea typeface="Roboto Mono" panose="020B0604020202020204" charset="0"/>
              </a:rPr>
              <a:t>)</a:t>
            </a:r>
          </a:p>
          <a:p>
            <a:pPr marL="557185" lvl="1" indent="-214303" defTabSz="685800" eaLnBrk="1" hangingPunct="1">
              <a:lnSpc>
                <a:spcPct val="80000"/>
              </a:lnSpc>
              <a:spcBef>
                <a:spcPct val="20000"/>
              </a:spcBef>
              <a:buClr>
                <a:schemeClr val="tx1"/>
              </a:buClr>
              <a:defRPr/>
            </a:pPr>
            <a:r>
              <a:rPr lang="en-US" sz="1800" kern="0" dirty="0">
                <a:latin typeface="Roboto Mono" panose="020B0604020202020204" charset="0"/>
                <a:ea typeface="Roboto Mono" panose="020B0604020202020204" charset="0"/>
              </a:rPr>
              <a:t>return v</a:t>
            </a:r>
          </a:p>
        </p:txBody>
      </p:sp>
      <p:sp>
        <p:nvSpPr>
          <p:cNvPr id="55" name="Rectangle 54">
            <a:extLst>
              <a:ext uri="{FF2B5EF4-FFF2-40B4-BE49-F238E27FC236}">
                <a16:creationId xmlns:a16="http://schemas.microsoft.com/office/drawing/2014/main" id="{57B21973-64B2-0742-8D01-54B4212A8EE6}"/>
              </a:ext>
            </a:extLst>
          </p:cNvPr>
          <p:cNvSpPr/>
          <p:nvPr/>
        </p:nvSpPr>
        <p:spPr>
          <a:xfrm>
            <a:off x="6246020" y="3560429"/>
            <a:ext cx="5856770" cy="2811394"/>
          </a:xfrm>
          <a:prstGeom prst="rect">
            <a:avLst/>
          </a:prstGeom>
          <a:solidFill>
            <a:schemeClr val="bg1">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AutoShape 6">
            <a:extLst>
              <a:ext uri="{FF2B5EF4-FFF2-40B4-BE49-F238E27FC236}">
                <a16:creationId xmlns:a16="http://schemas.microsoft.com/office/drawing/2014/main" id="{05349203-CB67-5C4A-B0EC-246ED83E1B0A}"/>
              </a:ext>
            </a:extLst>
          </p:cNvPr>
          <p:cNvSpPr>
            <a:spLocks noChangeArrowheads="1"/>
          </p:cNvSpPr>
          <p:nvPr/>
        </p:nvSpPr>
        <p:spPr bwMode="auto">
          <a:xfrm flipV="1">
            <a:off x="3315494" y="2103965"/>
            <a:ext cx="381000" cy="330902"/>
          </a:xfrm>
          <a:prstGeom prst="triangle">
            <a:avLst>
              <a:gd name="adj" fmla="val 50000"/>
            </a:avLst>
          </a:prstGeom>
          <a:solidFill>
            <a:srgbClr val="FF9A99"/>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cxnSp>
        <p:nvCxnSpPr>
          <p:cNvPr id="15" name="AutoShape 7">
            <a:extLst>
              <a:ext uri="{FF2B5EF4-FFF2-40B4-BE49-F238E27FC236}">
                <a16:creationId xmlns:a16="http://schemas.microsoft.com/office/drawing/2014/main" id="{C6C3AF7C-5779-ED49-8CCE-0B7DB7D74164}"/>
              </a:ext>
            </a:extLst>
          </p:cNvPr>
          <p:cNvCxnSpPr>
            <a:cxnSpLocks noChangeShapeType="1"/>
            <a:endCxn id="14" idx="3"/>
          </p:cNvCxnSpPr>
          <p:nvPr/>
        </p:nvCxnSpPr>
        <p:spPr bwMode="auto">
          <a:xfrm flipH="1">
            <a:off x="3505994" y="1496654"/>
            <a:ext cx="2286000" cy="607311"/>
          </a:xfrm>
          <a:prstGeom prst="straightConnector1">
            <a:avLst/>
          </a:prstGeom>
          <a:noFill/>
          <a:ln w="12700">
            <a:solidFill>
              <a:schemeClr val="tx1"/>
            </a:solidFill>
            <a:round/>
            <a:headEnd/>
            <a:tailEnd type="triangle" w="med" len="med"/>
          </a:ln>
        </p:spPr>
      </p:cxnSp>
      <p:sp>
        <p:nvSpPr>
          <p:cNvPr id="16" name="AutoShape 20">
            <a:extLst>
              <a:ext uri="{FF2B5EF4-FFF2-40B4-BE49-F238E27FC236}">
                <a16:creationId xmlns:a16="http://schemas.microsoft.com/office/drawing/2014/main" id="{6C65CC3C-F8B4-774F-9011-5FAFD965A4F2}"/>
              </a:ext>
            </a:extLst>
          </p:cNvPr>
          <p:cNvSpPr>
            <a:spLocks noChangeArrowheads="1"/>
          </p:cNvSpPr>
          <p:nvPr/>
        </p:nvSpPr>
        <p:spPr bwMode="auto">
          <a:xfrm flipV="1">
            <a:off x="5601494" y="2103965"/>
            <a:ext cx="381000" cy="318998"/>
          </a:xfrm>
          <a:prstGeom prst="triangle">
            <a:avLst>
              <a:gd name="adj" fmla="val 50000"/>
            </a:avLst>
          </a:prstGeom>
          <a:solidFill>
            <a:srgbClr val="FF9A99"/>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sp>
        <p:nvSpPr>
          <p:cNvPr id="17" name="AutoShape 26">
            <a:extLst>
              <a:ext uri="{FF2B5EF4-FFF2-40B4-BE49-F238E27FC236}">
                <a16:creationId xmlns:a16="http://schemas.microsoft.com/office/drawing/2014/main" id="{A457A0C3-CD44-6740-8065-68055CB3C4BB}"/>
              </a:ext>
            </a:extLst>
          </p:cNvPr>
          <p:cNvSpPr>
            <a:spLocks noChangeArrowheads="1"/>
          </p:cNvSpPr>
          <p:nvPr/>
        </p:nvSpPr>
        <p:spPr bwMode="auto">
          <a:xfrm flipV="1">
            <a:off x="7887493" y="2103965"/>
            <a:ext cx="381000" cy="330902"/>
          </a:xfrm>
          <a:prstGeom prst="triangle">
            <a:avLst>
              <a:gd name="adj" fmla="val 50000"/>
            </a:avLst>
          </a:prstGeom>
          <a:solidFill>
            <a:srgbClr val="FF9A99"/>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cxnSp>
        <p:nvCxnSpPr>
          <p:cNvPr id="19" name="AutoShape 27">
            <a:extLst>
              <a:ext uri="{FF2B5EF4-FFF2-40B4-BE49-F238E27FC236}">
                <a16:creationId xmlns:a16="http://schemas.microsoft.com/office/drawing/2014/main" id="{C7CC236B-543C-D942-8659-0352BFC5A796}"/>
              </a:ext>
            </a:extLst>
          </p:cNvPr>
          <p:cNvCxnSpPr>
            <a:cxnSpLocks noChangeShapeType="1"/>
          </p:cNvCxnSpPr>
          <p:nvPr/>
        </p:nvCxnSpPr>
        <p:spPr bwMode="auto">
          <a:xfrm>
            <a:off x="5791994" y="1496654"/>
            <a:ext cx="2285999" cy="607311"/>
          </a:xfrm>
          <a:prstGeom prst="straightConnector1">
            <a:avLst/>
          </a:prstGeom>
          <a:noFill/>
          <a:ln w="12700">
            <a:solidFill>
              <a:schemeClr val="tx1"/>
            </a:solidFill>
            <a:round/>
            <a:headEnd/>
            <a:tailEnd type="triangle" w="med" len="med"/>
          </a:ln>
        </p:spPr>
      </p:cxnSp>
      <p:cxnSp>
        <p:nvCxnSpPr>
          <p:cNvPr id="20" name="AutoShape 21">
            <a:extLst>
              <a:ext uri="{FF2B5EF4-FFF2-40B4-BE49-F238E27FC236}">
                <a16:creationId xmlns:a16="http://schemas.microsoft.com/office/drawing/2014/main" id="{D9CEADC8-9233-8445-892F-C26556BA5645}"/>
              </a:ext>
            </a:extLst>
          </p:cNvPr>
          <p:cNvCxnSpPr>
            <a:cxnSpLocks noChangeShapeType="1"/>
          </p:cNvCxnSpPr>
          <p:nvPr/>
        </p:nvCxnSpPr>
        <p:spPr bwMode="auto">
          <a:xfrm>
            <a:off x="5791994" y="1496654"/>
            <a:ext cx="0" cy="607311"/>
          </a:xfrm>
          <a:prstGeom prst="straightConnector1">
            <a:avLst/>
          </a:prstGeom>
          <a:noFill/>
          <a:ln w="12700">
            <a:solidFill>
              <a:schemeClr val="tx1"/>
            </a:solidFill>
            <a:round/>
            <a:headEnd/>
            <a:tailEnd type="triangle" w="med" len="med"/>
          </a:ln>
        </p:spPr>
      </p:cxnSp>
      <p:cxnSp>
        <p:nvCxnSpPr>
          <p:cNvPr id="22" name="AutoShape 17">
            <a:extLst>
              <a:ext uri="{FF2B5EF4-FFF2-40B4-BE49-F238E27FC236}">
                <a16:creationId xmlns:a16="http://schemas.microsoft.com/office/drawing/2014/main" id="{3905C521-00EC-7547-A286-2F50E926FA6E}"/>
              </a:ext>
            </a:extLst>
          </p:cNvPr>
          <p:cNvCxnSpPr>
            <a:cxnSpLocks noChangeShapeType="1"/>
          </p:cNvCxnSpPr>
          <p:nvPr/>
        </p:nvCxnSpPr>
        <p:spPr bwMode="auto">
          <a:xfrm>
            <a:off x="3505994" y="2434867"/>
            <a:ext cx="761999" cy="616743"/>
          </a:xfrm>
          <a:prstGeom prst="straightConnector1">
            <a:avLst/>
          </a:prstGeom>
          <a:noFill/>
          <a:ln w="12700">
            <a:solidFill>
              <a:schemeClr val="tx1"/>
            </a:solidFill>
            <a:round/>
            <a:headEnd/>
            <a:tailEnd type="triangle" w="med" len="med"/>
          </a:ln>
        </p:spPr>
      </p:cxnSp>
      <p:cxnSp>
        <p:nvCxnSpPr>
          <p:cNvPr id="23" name="AutoShape 9">
            <a:extLst>
              <a:ext uri="{FF2B5EF4-FFF2-40B4-BE49-F238E27FC236}">
                <a16:creationId xmlns:a16="http://schemas.microsoft.com/office/drawing/2014/main" id="{2406BD59-3DEA-714A-9355-A9254C7411CB}"/>
              </a:ext>
            </a:extLst>
          </p:cNvPr>
          <p:cNvCxnSpPr>
            <a:cxnSpLocks noChangeShapeType="1"/>
          </p:cNvCxnSpPr>
          <p:nvPr/>
        </p:nvCxnSpPr>
        <p:spPr bwMode="auto">
          <a:xfrm flipH="1">
            <a:off x="2743996" y="2434867"/>
            <a:ext cx="761998" cy="616746"/>
          </a:xfrm>
          <a:prstGeom prst="straightConnector1">
            <a:avLst/>
          </a:prstGeom>
          <a:noFill/>
          <a:ln w="12700">
            <a:solidFill>
              <a:schemeClr val="tx1"/>
            </a:solidFill>
            <a:round/>
            <a:headEnd/>
            <a:tailEnd type="triangle" w="med" len="med"/>
          </a:ln>
        </p:spPr>
      </p:cxnSp>
      <p:sp>
        <p:nvSpPr>
          <p:cNvPr id="24" name="Rectangle 7">
            <a:extLst>
              <a:ext uri="{FF2B5EF4-FFF2-40B4-BE49-F238E27FC236}">
                <a16:creationId xmlns:a16="http://schemas.microsoft.com/office/drawing/2014/main" id="{DC90F633-5E86-2D46-BEA4-7F279854AC24}"/>
              </a:ext>
            </a:extLst>
          </p:cNvPr>
          <p:cNvSpPr>
            <a:spLocks noChangeArrowheads="1"/>
          </p:cNvSpPr>
          <p:nvPr/>
        </p:nvSpPr>
        <p:spPr bwMode="auto">
          <a:xfrm>
            <a:off x="3313909" y="3101711"/>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8</a:t>
            </a:r>
          </a:p>
        </p:txBody>
      </p:sp>
      <p:sp>
        <p:nvSpPr>
          <p:cNvPr id="25" name="Rectangle 7">
            <a:extLst>
              <a:ext uri="{FF2B5EF4-FFF2-40B4-BE49-F238E27FC236}">
                <a16:creationId xmlns:a16="http://schemas.microsoft.com/office/drawing/2014/main" id="{4A8D2FD8-AAAE-8941-98D1-3B5D3C53449B}"/>
              </a:ext>
            </a:extLst>
          </p:cNvPr>
          <p:cNvSpPr>
            <a:spLocks noChangeArrowheads="1"/>
          </p:cNvSpPr>
          <p:nvPr/>
        </p:nvSpPr>
        <p:spPr bwMode="auto">
          <a:xfrm>
            <a:off x="4075909" y="3101711"/>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12</a:t>
            </a:r>
          </a:p>
        </p:txBody>
      </p:sp>
      <p:sp>
        <p:nvSpPr>
          <p:cNvPr id="26" name="Rectangle 7">
            <a:extLst>
              <a:ext uri="{FF2B5EF4-FFF2-40B4-BE49-F238E27FC236}">
                <a16:creationId xmlns:a16="http://schemas.microsoft.com/office/drawing/2014/main" id="{8CFEC7EC-3381-6B42-B374-924BB123DD9D}"/>
              </a:ext>
            </a:extLst>
          </p:cNvPr>
          <p:cNvSpPr>
            <a:spLocks noChangeArrowheads="1"/>
          </p:cNvSpPr>
          <p:nvPr/>
        </p:nvSpPr>
        <p:spPr bwMode="auto">
          <a:xfrm>
            <a:off x="2551909" y="3101711"/>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3</a:t>
            </a:r>
          </a:p>
        </p:txBody>
      </p:sp>
      <p:cxnSp>
        <p:nvCxnSpPr>
          <p:cNvPr id="27" name="AutoShape 13">
            <a:extLst>
              <a:ext uri="{FF2B5EF4-FFF2-40B4-BE49-F238E27FC236}">
                <a16:creationId xmlns:a16="http://schemas.microsoft.com/office/drawing/2014/main" id="{D84C5290-A15F-FD48-A9DF-48DCD9312DA2}"/>
              </a:ext>
            </a:extLst>
          </p:cNvPr>
          <p:cNvCxnSpPr>
            <a:cxnSpLocks noChangeShapeType="1"/>
          </p:cNvCxnSpPr>
          <p:nvPr/>
        </p:nvCxnSpPr>
        <p:spPr bwMode="auto">
          <a:xfrm>
            <a:off x="3505994" y="2434867"/>
            <a:ext cx="1" cy="604837"/>
          </a:xfrm>
          <a:prstGeom prst="straightConnector1">
            <a:avLst/>
          </a:prstGeom>
          <a:noFill/>
          <a:ln w="12700">
            <a:solidFill>
              <a:schemeClr val="tx1"/>
            </a:solidFill>
            <a:round/>
            <a:headEnd/>
            <a:tailEnd type="triangle" w="med" len="med"/>
          </a:ln>
        </p:spPr>
      </p:cxnSp>
      <p:sp>
        <p:nvSpPr>
          <p:cNvPr id="2" name="Rectangle 1">
            <a:extLst>
              <a:ext uri="{FF2B5EF4-FFF2-40B4-BE49-F238E27FC236}">
                <a16:creationId xmlns:a16="http://schemas.microsoft.com/office/drawing/2014/main" id="{017492CB-DE08-9D44-903D-AFBF313FB495}"/>
              </a:ext>
            </a:extLst>
          </p:cNvPr>
          <p:cNvSpPr/>
          <p:nvPr/>
        </p:nvSpPr>
        <p:spPr>
          <a:xfrm>
            <a:off x="2932986" y="2076992"/>
            <a:ext cx="287258" cy="307777"/>
          </a:xfrm>
          <a:prstGeom prst="rect">
            <a:avLst/>
          </a:prstGeom>
        </p:spPr>
        <p:txBody>
          <a:bodyPr wrap="none">
            <a:spAutoFit/>
          </a:bodyPr>
          <a:lstStyle/>
          <a:p>
            <a:pPr algn="ctr"/>
            <a:r>
              <a:rPr lang="en-US" dirty="0">
                <a:latin typeface="Open Sans" panose="020B0604020202020204" charset="0"/>
                <a:ea typeface="Open Sans" panose="020B0604020202020204" charset="0"/>
                <a:cs typeface="Open Sans" panose="020B0604020202020204" charset="0"/>
              </a:rPr>
              <a:t>3</a:t>
            </a:r>
          </a:p>
        </p:txBody>
      </p:sp>
      <p:sp>
        <p:nvSpPr>
          <p:cNvPr id="28" name="Rectangle 27">
            <a:extLst>
              <a:ext uri="{FF2B5EF4-FFF2-40B4-BE49-F238E27FC236}">
                <a16:creationId xmlns:a16="http://schemas.microsoft.com/office/drawing/2014/main" id="{8F79DF5E-42C8-D943-9296-920EFA174DA8}"/>
              </a:ext>
            </a:extLst>
          </p:cNvPr>
          <p:cNvSpPr/>
          <p:nvPr/>
        </p:nvSpPr>
        <p:spPr>
          <a:xfrm>
            <a:off x="5314236" y="1137177"/>
            <a:ext cx="287258" cy="307777"/>
          </a:xfrm>
          <a:prstGeom prst="rect">
            <a:avLst/>
          </a:prstGeom>
        </p:spPr>
        <p:txBody>
          <a:bodyPr wrap="none">
            <a:spAutoFit/>
          </a:bodyPr>
          <a:lstStyle/>
          <a:p>
            <a:pPr algn="ctr"/>
            <a:r>
              <a:rPr lang="en-US" b="1" dirty="0">
                <a:latin typeface="Open Sans" panose="020B0604020202020204" charset="0"/>
                <a:ea typeface="Open Sans" panose="020B0604020202020204" charset="0"/>
                <a:cs typeface="Open Sans" panose="020B0604020202020204" charset="0"/>
              </a:rPr>
              <a:t>3</a:t>
            </a:r>
          </a:p>
        </p:txBody>
      </p:sp>
      <p:cxnSp>
        <p:nvCxnSpPr>
          <p:cNvPr id="30" name="AutoShape 17">
            <a:extLst>
              <a:ext uri="{FF2B5EF4-FFF2-40B4-BE49-F238E27FC236}">
                <a16:creationId xmlns:a16="http://schemas.microsoft.com/office/drawing/2014/main" id="{FD64EC14-5D6B-E542-9094-49F4B12E8EAB}"/>
              </a:ext>
            </a:extLst>
          </p:cNvPr>
          <p:cNvCxnSpPr>
            <a:cxnSpLocks noChangeShapeType="1"/>
          </p:cNvCxnSpPr>
          <p:nvPr/>
        </p:nvCxnSpPr>
        <p:spPr bwMode="auto">
          <a:xfrm>
            <a:off x="5791987" y="2446021"/>
            <a:ext cx="761999" cy="616743"/>
          </a:xfrm>
          <a:prstGeom prst="straightConnector1">
            <a:avLst/>
          </a:prstGeom>
          <a:noFill/>
          <a:ln w="12700">
            <a:solidFill>
              <a:schemeClr val="tx1"/>
            </a:solidFill>
            <a:round/>
            <a:headEnd/>
            <a:tailEnd type="triangle" w="med" len="med"/>
          </a:ln>
        </p:spPr>
      </p:cxnSp>
      <p:cxnSp>
        <p:nvCxnSpPr>
          <p:cNvPr id="31" name="AutoShape 9">
            <a:extLst>
              <a:ext uri="{FF2B5EF4-FFF2-40B4-BE49-F238E27FC236}">
                <a16:creationId xmlns:a16="http://schemas.microsoft.com/office/drawing/2014/main" id="{58063A8E-CAC7-444E-A6B4-B8F666F47522}"/>
              </a:ext>
            </a:extLst>
          </p:cNvPr>
          <p:cNvCxnSpPr>
            <a:cxnSpLocks noChangeShapeType="1"/>
          </p:cNvCxnSpPr>
          <p:nvPr/>
        </p:nvCxnSpPr>
        <p:spPr bwMode="auto">
          <a:xfrm flipH="1">
            <a:off x="5029989" y="2446021"/>
            <a:ext cx="761998" cy="616746"/>
          </a:xfrm>
          <a:prstGeom prst="straightConnector1">
            <a:avLst/>
          </a:prstGeom>
          <a:noFill/>
          <a:ln w="12700">
            <a:solidFill>
              <a:schemeClr val="tx1"/>
            </a:solidFill>
            <a:round/>
            <a:headEnd/>
            <a:tailEnd type="triangle" w="med" len="med"/>
          </a:ln>
        </p:spPr>
      </p:cxnSp>
      <p:sp>
        <p:nvSpPr>
          <p:cNvPr id="32" name="Rectangle 7">
            <a:extLst>
              <a:ext uri="{FF2B5EF4-FFF2-40B4-BE49-F238E27FC236}">
                <a16:creationId xmlns:a16="http://schemas.microsoft.com/office/drawing/2014/main" id="{3F2AFCAB-E24A-C24D-81CC-632B8C607D60}"/>
              </a:ext>
            </a:extLst>
          </p:cNvPr>
          <p:cNvSpPr>
            <a:spLocks noChangeArrowheads="1"/>
          </p:cNvSpPr>
          <p:nvPr/>
        </p:nvSpPr>
        <p:spPr bwMode="auto">
          <a:xfrm>
            <a:off x="5599902" y="3112865"/>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4</a:t>
            </a:r>
          </a:p>
        </p:txBody>
      </p:sp>
      <p:sp>
        <p:nvSpPr>
          <p:cNvPr id="33" name="Rectangle 7">
            <a:extLst>
              <a:ext uri="{FF2B5EF4-FFF2-40B4-BE49-F238E27FC236}">
                <a16:creationId xmlns:a16="http://schemas.microsoft.com/office/drawing/2014/main" id="{3F5A2AC6-92B6-9646-9701-0CB78E2A0664}"/>
              </a:ext>
            </a:extLst>
          </p:cNvPr>
          <p:cNvSpPr>
            <a:spLocks noChangeArrowheads="1"/>
          </p:cNvSpPr>
          <p:nvPr/>
        </p:nvSpPr>
        <p:spPr bwMode="auto">
          <a:xfrm>
            <a:off x="6361902" y="3112865"/>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6</a:t>
            </a:r>
          </a:p>
        </p:txBody>
      </p:sp>
      <p:sp>
        <p:nvSpPr>
          <p:cNvPr id="35" name="Rectangle 7">
            <a:extLst>
              <a:ext uri="{FF2B5EF4-FFF2-40B4-BE49-F238E27FC236}">
                <a16:creationId xmlns:a16="http://schemas.microsoft.com/office/drawing/2014/main" id="{2240DC77-1B6F-DC42-BDB7-A9C274EAEB97}"/>
              </a:ext>
            </a:extLst>
          </p:cNvPr>
          <p:cNvSpPr>
            <a:spLocks noChangeArrowheads="1"/>
          </p:cNvSpPr>
          <p:nvPr/>
        </p:nvSpPr>
        <p:spPr bwMode="auto">
          <a:xfrm>
            <a:off x="4837902" y="3112865"/>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2</a:t>
            </a:r>
          </a:p>
        </p:txBody>
      </p:sp>
      <p:cxnSp>
        <p:nvCxnSpPr>
          <p:cNvPr id="36" name="AutoShape 13">
            <a:extLst>
              <a:ext uri="{FF2B5EF4-FFF2-40B4-BE49-F238E27FC236}">
                <a16:creationId xmlns:a16="http://schemas.microsoft.com/office/drawing/2014/main" id="{079C1C4B-0596-2F4E-A2D9-68BC53160ABF}"/>
              </a:ext>
            </a:extLst>
          </p:cNvPr>
          <p:cNvCxnSpPr>
            <a:cxnSpLocks noChangeShapeType="1"/>
          </p:cNvCxnSpPr>
          <p:nvPr/>
        </p:nvCxnSpPr>
        <p:spPr bwMode="auto">
          <a:xfrm>
            <a:off x="5791987" y="2446021"/>
            <a:ext cx="1" cy="604837"/>
          </a:xfrm>
          <a:prstGeom prst="straightConnector1">
            <a:avLst/>
          </a:prstGeom>
          <a:noFill/>
          <a:ln w="12700">
            <a:solidFill>
              <a:schemeClr val="tx1"/>
            </a:solidFill>
            <a:round/>
            <a:headEnd/>
            <a:tailEnd type="triangle" w="med" len="med"/>
          </a:ln>
        </p:spPr>
      </p:cxnSp>
      <p:sp>
        <p:nvSpPr>
          <p:cNvPr id="3" name="Rectangle 2">
            <a:extLst>
              <a:ext uri="{FF2B5EF4-FFF2-40B4-BE49-F238E27FC236}">
                <a16:creationId xmlns:a16="http://schemas.microsoft.com/office/drawing/2014/main" id="{899ACAE2-F929-7448-A38F-14468F5203FF}"/>
              </a:ext>
            </a:extLst>
          </p:cNvPr>
          <p:cNvSpPr/>
          <p:nvPr/>
        </p:nvSpPr>
        <p:spPr>
          <a:xfrm>
            <a:off x="5312644" y="2076992"/>
            <a:ext cx="287258" cy="307777"/>
          </a:xfrm>
          <a:prstGeom prst="rect">
            <a:avLst/>
          </a:prstGeom>
        </p:spPr>
        <p:txBody>
          <a:bodyPr wrap="none">
            <a:spAutoFit/>
          </a:bodyPr>
          <a:lstStyle/>
          <a:p>
            <a:r>
              <a:rPr lang="en-US" dirty="0">
                <a:latin typeface="Open Sans" panose="020B0604020202020204" charset="0"/>
                <a:ea typeface="Open Sans" panose="020B0604020202020204" charset="0"/>
                <a:cs typeface="Open Sans" panose="020B0604020202020204" charset="0"/>
              </a:rPr>
              <a:t>2</a:t>
            </a:r>
            <a:endParaRPr lang="en-US" dirty="0"/>
          </a:p>
        </p:txBody>
      </p:sp>
      <p:sp>
        <p:nvSpPr>
          <p:cNvPr id="37" name="Rectangle 36">
            <a:extLst>
              <a:ext uri="{FF2B5EF4-FFF2-40B4-BE49-F238E27FC236}">
                <a16:creationId xmlns:a16="http://schemas.microsoft.com/office/drawing/2014/main" id="{3A266C21-D99F-F746-9732-4CF8409C765D}"/>
              </a:ext>
            </a:extLst>
          </p:cNvPr>
          <p:cNvSpPr/>
          <p:nvPr/>
        </p:nvSpPr>
        <p:spPr>
          <a:xfrm>
            <a:off x="7511778" y="2124515"/>
            <a:ext cx="292068" cy="307777"/>
          </a:xfrm>
          <a:prstGeom prst="rect">
            <a:avLst/>
          </a:prstGeom>
        </p:spPr>
        <p:txBody>
          <a:bodyPr wrap="none">
            <a:spAutoFit/>
          </a:bodyPr>
          <a:lstStyle/>
          <a:p>
            <a:r>
              <a:rPr lang="en-US" dirty="0">
                <a:latin typeface="Roboto Mono" panose="020B0604020202020204" charset="0"/>
                <a:ea typeface="Roboto Mono" panose="020B0604020202020204" charset="0"/>
                <a:cs typeface="Times New Roman" pitchFamily="18" charset="0"/>
              </a:rPr>
              <a:t>2</a:t>
            </a:r>
            <a:endParaRPr lang="en-US" dirty="0"/>
          </a:p>
        </p:txBody>
      </p:sp>
      <p:cxnSp>
        <p:nvCxnSpPr>
          <p:cNvPr id="38" name="AutoShape 17">
            <a:extLst>
              <a:ext uri="{FF2B5EF4-FFF2-40B4-BE49-F238E27FC236}">
                <a16:creationId xmlns:a16="http://schemas.microsoft.com/office/drawing/2014/main" id="{2450A8C0-4E8A-664B-A615-C2A7BC2430BC}"/>
              </a:ext>
            </a:extLst>
          </p:cNvPr>
          <p:cNvCxnSpPr>
            <a:cxnSpLocks noChangeShapeType="1"/>
          </p:cNvCxnSpPr>
          <p:nvPr/>
        </p:nvCxnSpPr>
        <p:spPr bwMode="auto">
          <a:xfrm>
            <a:off x="8081689" y="2475756"/>
            <a:ext cx="761999" cy="616743"/>
          </a:xfrm>
          <a:prstGeom prst="straightConnector1">
            <a:avLst/>
          </a:prstGeom>
          <a:noFill/>
          <a:ln w="12700">
            <a:solidFill>
              <a:schemeClr val="tx1"/>
            </a:solidFill>
            <a:round/>
            <a:headEnd/>
            <a:tailEnd type="triangle" w="med" len="med"/>
          </a:ln>
        </p:spPr>
      </p:cxnSp>
      <p:cxnSp>
        <p:nvCxnSpPr>
          <p:cNvPr id="39" name="AutoShape 9">
            <a:extLst>
              <a:ext uri="{FF2B5EF4-FFF2-40B4-BE49-F238E27FC236}">
                <a16:creationId xmlns:a16="http://schemas.microsoft.com/office/drawing/2014/main" id="{905AE7B6-A717-654D-B62B-49B9559B3330}"/>
              </a:ext>
            </a:extLst>
          </p:cNvPr>
          <p:cNvCxnSpPr>
            <a:cxnSpLocks noChangeShapeType="1"/>
          </p:cNvCxnSpPr>
          <p:nvPr/>
        </p:nvCxnSpPr>
        <p:spPr bwMode="auto">
          <a:xfrm flipH="1">
            <a:off x="7319691" y="2475756"/>
            <a:ext cx="761998" cy="616746"/>
          </a:xfrm>
          <a:prstGeom prst="straightConnector1">
            <a:avLst/>
          </a:prstGeom>
          <a:noFill/>
          <a:ln w="12700">
            <a:solidFill>
              <a:schemeClr val="tx1"/>
            </a:solidFill>
            <a:round/>
            <a:headEnd/>
            <a:tailEnd type="triangle" w="med" len="med"/>
          </a:ln>
        </p:spPr>
      </p:cxnSp>
      <p:sp>
        <p:nvSpPr>
          <p:cNvPr id="40" name="Rectangle 7">
            <a:extLst>
              <a:ext uri="{FF2B5EF4-FFF2-40B4-BE49-F238E27FC236}">
                <a16:creationId xmlns:a16="http://schemas.microsoft.com/office/drawing/2014/main" id="{4A8DAB8A-F79E-9B45-A20A-C5BAA1874713}"/>
              </a:ext>
            </a:extLst>
          </p:cNvPr>
          <p:cNvSpPr>
            <a:spLocks noChangeArrowheads="1"/>
          </p:cNvSpPr>
          <p:nvPr/>
        </p:nvSpPr>
        <p:spPr bwMode="auto">
          <a:xfrm>
            <a:off x="7889604" y="3142600"/>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5</a:t>
            </a:r>
          </a:p>
        </p:txBody>
      </p:sp>
      <p:sp>
        <p:nvSpPr>
          <p:cNvPr id="41" name="Rectangle 7">
            <a:extLst>
              <a:ext uri="{FF2B5EF4-FFF2-40B4-BE49-F238E27FC236}">
                <a16:creationId xmlns:a16="http://schemas.microsoft.com/office/drawing/2014/main" id="{957AEE23-5ACE-144C-9E01-37A40CE64215}"/>
              </a:ext>
            </a:extLst>
          </p:cNvPr>
          <p:cNvSpPr>
            <a:spLocks noChangeArrowheads="1"/>
          </p:cNvSpPr>
          <p:nvPr/>
        </p:nvSpPr>
        <p:spPr bwMode="auto">
          <a:xfrm>
            <a:off x="8651604" y="3142600"/>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2</a:t>
            </a:r>
          </a:p>
        </p:txBody>
      </p:sp>
      <p:sp>
        <p:nvSpPr>
          <p:cNvPr id="42" name="Rectangle 7">
            <a:extLst>
              <a:ext uri="{FF2B5EF4-FFF2-40B4-BE49-F238E27FC236}">
                <a16:creationId xmlns:a16="http://schemas.microsoft.com/office/drawing/2014/main" id="{FA86C5F5-3658-E340-942D-E30A325A2BB5}"/>
              </a:ext>
            </a:extLst>
          </p:cNvPr>
          <p:cNvSpPr>
            <a:spLocks noChangeArrowheads="1"/>
          </p:cNvSpPr>
          <p:nvPr/>
        </p:nvSpPr>
        <p:spPr bwMode="auto">
          <a:xfrm>
            <a:off x="7127604" y="3142600"/>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14</a:t>
            </a:r>
          </a:p>
        </p:txBody>
      </p:sp>
      <p:cxnSp>
        <p:nvCxnSpPr>
          <p:cNvPr id="43" name="AutoShape 13">
            <a:extLst>
              <a:ext uri="{FF2B5EF4-FFF2-40B4-BE49-F238E27FC236}">
                <a16:creationId xmlns:a16="http://schemas.microsoft.com/office/drawing/2014/main" id="{6EDA6EAC-2B86-B143-9467-5CA8AFA7AA33}"/>
              </a:ext>
            </a:extLst>
          </p:cNvPr>
          <p:cNvCxnSpPr>
            <a:cxnSpLocks noChangeShapeType="1"/>
          </p:cNvCxnSpPr>
          <p:nvPr/>
        </p:nvCxnSpPr>
        <p:spPr bwMode="auto">
          <a:xfrm>
            <a:off x="8081689" y="2475756"/>
            <a:ext cx="1" cy="604837"/>
          </a:xfrm>
          <a:prstGeom prst="straightConnector1">
            <a:avLst/>
          </a:prstGeom>
          <a:noFill/>
          <a:ln w="12700">
            <a:solidFill>
              <a:schemeClr val="tx1"/>
            </a:solidFill>
            <a:round/>
            <a:headEnd/>
            <a:tailEnd type="triangle" w="med" len="med"/>
          </a:ln>
        </p:spPr>
      </p:cxnSp>
    </p:spTree>
    <p:extLst>
      <p:ext uri="{BB962C8B-B14F-4D97-AF65-F5344CB8AC3E}">
        <p14:creationId xmlns:p14="http://schemas.microsoft.com/office/powerpoint/2010/main" val="1407668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g92b3bf485b_0_0"/>
          <p:cNvSpPr txBox="1">
            <a:spLocks noGrp="1"/>
          </p:cNvSpPr>
          <p:nvPr>
            <p:ph type="body" idx="1"/>
          </p:nvPr>
        </p:nvSpPr>
        <p:spPr>
          <a:xfrm>
            <a:off x="399675" y="1299625"/>
            <a:ext cx="10408500" cy="4695000"/>
          </a:xfrm>
          <a:prstGeom prst="rect">
            <a:avLst/>
          </a:prstGeom>
          <a:no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indent="-457200">
              <a:lnSpc>
                <a:spcPct val="100000"/>
              </a:lnSpc>
              <a:spcBef>
                <a:spcPct val="20000"/>
              </a:spcBef>
              <a:spcAft>
                <a:spcPct val="0"/>
              </a:spcAft>
              <a:buAutoNum type="arabicPeriod"/>
            </a:pPr>
            <a:r>
              <a:rPr lang="en-US" b="1">
                <a:cs typeface="Arial"/>
              </a:rPr>
              <a:t>Two players alternate moves</a:t>
            </a:r>
            <a:endParaRPr lang="en-US"/>
          </a:p>
          <a:p>
            <a:pPr indent="-457200">
              <a:lnSpc>
                <a:spcPct val="100000"/>
              </a:lnSpc>
              <a:spcBef>
                <a:spcPct val="20000"/>
              </a:spcBef>
              <a:spcAft>
                <a:spcPct val="0"/>
              </a:spcAft>
              <a:buAutoNum type="arabicPeriod"/>
            </a:pPr>
            <a:r>
              <a:rPr lang="en-US" b="1">
                <a:cs typeface="Arial"/>
              </a:rPr>
              <a:t>Zero-sum: one player’s loss is another’s gain</a:t>
            </a:r>
            <a:endParaRPr lang="en-US"/>
          </a:p>
          <a:p>
            <a:pPr indent="-457200">
              <a:lnSpc>
                <a:spcPct val="100000"/>
              </a:lnSpc>
              <a:spcBef>
                <a:spcPct val="20000"/>
              </a:spcBef>
              <a:spcAft>
                <a:spcPct val="0"/>
              </a:spcAft>
              <a:buAutoNum type="arabicPeriod"/>
            </a:pPr>
            <a:r>
              <a:rPr lang="en-US" b="1">
                <a:cs typeface="Arial"/>
              </a:rPr>
              <a:t>Clear set of legal moves</a:t>
            </a:r>
            <a:endParaRPr lang="en-US"/>
          </a:p>
          <a:p>
            <a:pPr indent="-457200">
              <a:lnSpc>
                <a:spcPct val="100000"/>
              </a:lnSpc>
              <a:spcBef>
                <a:spcPct val="20000"/>
              </a:spcBef>
              <a:spcAft>
                <a:spcPct val="0"/>
              </a:spcAft>
              <a:buAutoNum type="arabicPeriod"/>
            </a:pPr>
            <a:r>
              <a:rPr lang="en-US" b="1">
                <a:cs typeface="Arial"/>
              </a:rPr>
              <a:t>Well-defined outcomes (e.g. win, lose, draw)</a:t>
            </a:r>
            <a:endParaRPr lang="en-US"/>
          </a:p>
          <a:p>
            <a:pPr indent="-457200">
              <a:lnSpc>
                <a:spcPct val="100000"/>
              </a:lnSpc>
              <a:spcBef>
                <a:spcPct val="20000"/>
              </a:spcBef>
              <a:spcAft>
                <a:spcPct val="0"/>
              </a:spcAft>
              <a:buAutoNum type="arabicPeriod"/>
            </a:pPr>
            <a:endParaRPr lang="en-US"/>
          </a:p>
          <a:p>
            <a:pPr>
              <a:lnSpc>
                <a:spcPct val="100000"/>
              </a:lnSpc>
              <a:spcBef>
                <a:spcPct val="20000"/>
              </a:spcBef>
              <a:spcAft>
                <a:spcPct val="0"/>
              </a:spcAft>
            </a:pPr>
            <a:r>
              <a:rPr lang="en-US" b="1">
                <a:cs typeface="Arial"/>
              </a:rPr>
              <a:t>Examples: </a:t>
            </a:r>
            <a:endParaRPr lang="en-US"/>
          </a:p>
          <a:p>
            <a:pPr lvl="1">
              <a:lnSpc>
                <a:spcPct val="100000"/>
              </a:lnSpc>
              <a:spcBef>
                <a:spcPct val="20000"/>
              </a:spcBef>
              <a:spcAft>
                <a:spcPct val="0"/>
              </a:spcAft>
            </a:pPr>
            <a:r>
              <a:rPr lang="en-US">
                <a:cs typeface="Arial"/>
              </a:rPr>
              <a:t>Chess, Checkers, Go, </a:t>
            </a:r>
            <a:endParaRPr lang="en-US"/>
          </a:p>
          <a:p>
            <a:pPr lvl="1">
              <a:lnSpc>
                <a:spcPct val="100000"/>
              </a:lnSpc>
              <a:spcBef>
                <a:spcPct val="20000"/>
              </a:spcBef>
              <a:spcAft>
                <a:spcPct val="0"/>
              </a:spcAft>
            </a:pPr>
            <a:r>
              <a:rPr lang="en-US">
                <a:cs typeface="Arial"/>
              </a:rPr>
              <a:t>Mancala, Tic-Tac-Toe, Othello </a:t>
            </a:r>
            <a:r>
              <a:rPr lang="mr-IN"/>
              <a:t>…</a:t>
            </a:r>
            <a:endParaRPr lang="en-US"/>
          </a:p>
          <a:p>
            <a:pPr marL="0" lvl="0" indent="0" algn="l" rtl="0">
              <a:lnSpc>
                <a:spcPct val="140000"/>
              </a:lnSpc>
              <a:spcBef>
                <a:spcPts val="0"/>
              </a:spcBef>
              <a:spcAft>
                <a:spcPts val="0"/>
              </a:spcAft>
              <a:buSzPts val="2000"/>
              <a:buNone/>
            </a:pPr>
            <a:endParaRPr lang="en-US"/>
          </a:p>
          <a:p>
            <a:pPr marL="0" indent="0">
              <a:lnSpc>
                <a:spcPct val="140000"/>
              </a:lnSpc>
              <a:spcBef>
                <a:spcPts val="0"/>
              </a:spcBef>
              <a:buNone/>
            </a:pPr>
            <a:endParaRPr/>
          </a:p>
          <a:p>
            <a:pPr marL="0" lvl="0" indent="0" algn="l" rtl="0">
              <a:lnSpc>
                <a:spcPct val="140000"/>
              </a:lnSpc>
              <a:spcBef>
                <a:spcPts val="0"/>
              </a:spcBef>
              <a:spcAft>
                <a:spcPts val="0"/>
              </a:spcAft>
              <a:buSzPts val="2000"/>
              <a:buNone/>
            </a:pPr>
            <a:endParaRPr lang="en-US"/>
          </a:p>
          <a:p>
            <a:pPr marL="228600" lvl="0" indent="0" algn="l" rtl="0">
              <a:lnSpc>
                <a:spcPct val="140000"/>
              </a:lnSpc>
              <a:spcBef>
                <a:spcPts val="0"/>
              </a:spcBef>
              <a:spcAft>
                <a:spcPts val="0"/>
              </a:spcAft>
              <a:buSzPts val="2000"/>
              <a:buNone/>
            </a:pPr>
            <a:endParaRPr/>
          </a:p>
        </p:txBody>
      </p:sp>
      <p:sp>
        <p:nvSpPr>
          <p:cNvPr id="74" name="Google Shape;74;g92b3bf485b_0_0"/>
          <p:cNvSpPr txBox="1"/>
          <p:nvPr/>
        </p:nvSpPr>
        <p:spPr>
          <a:xfrm>
            <a:off x="10949275" y="6478075"/>
            <a:ext cx="2259300" cy="1359600"/>
          </a:xfrm>
          <a:prstGeom prst="rect">
            <a:avLst/>
          </a:prstGeom>
          <a:noFill/>
          <a:ln>
            <a:noFill/>
          </a:ln>
        </p:spPr>
        <p:txBody>
          <a:bodyPr spcFirstLastPara="1" wrap="square" lIns="91425" tIns="91425" rIns="91425" bIns="91425" anchor="t" anchorCtr="0">
            <a:noAutofit/>
          </a:bodyPr>
          <a:lstStyle/>
          <a:p>
            <a:pPr>
              <a:buSzPts val="1400"/>
            </a:pPr>
            <a:r>
              <a:rPr lang="en-US" sz="1400" b="0" i="0" u="none" strike="noStrike" cap="none" dirty="0">
                <a:solidFill>
                  <a:srgbClr val="FFFFFF"/>
                </a:solidFill>
                <a:latin typeface="Open Sans SemiBold"/>
                <a:ea typeface="Open Sans SemiBold"/>
                <a:cs typeface="Open Sans SemiBold"/>
                <a:sym typeface="Open Sans SemiBold"/>
              </a:rPr>
              <a:t>CIS </a:t>
            </a:r>
            <a:r>
              <a:rPr lang="en-US" dirty="0">
                <a:solidFill>
                  <a:srgbClr val="FFFFFF"/>
                </a:solidFill>
                <a:latin typeface="Open Sans SemiBold"/>
                <a:ea typeface="Open Sans SemiBold"/>
                <a:cs typeface="Open Sans SemiBold"/>
                <a:sym typeface="Open Sans SemiBold"/>
              </a:rPr>
              <a:t>421/521  </a:t>
            </a:r>
            <a:r>
              <a:rPr lang="en-US" sz="1400" b="0" i="0" u="none" strike="noStrike" cap="none" dirty="0">
                <a:solidFill>
                  <a:srgbClr val="FFFFFF"/>
                </a:solidFill>
                <a:latin typeface="Open Sans SemiBold"/>
                <a:ea typeface="Open Sans SemiBold"/>
                <a:cs typeface="Open Sans SemiBold"/>
                <a:sym typeface="Open Sans SemiBold"/>
              </a:rPr>
              <a:t>|</a:t>
            </a:r>
            <a:r>
              <a:rPr lang="en-US" dirty="0">
                <a:solidFill>
                  <a:srgbClr val="FFFFFF"/>
                </a:solidFill>
                <a:latin typeface="Open Sans SemiBold"/>
                <a:ea typeface="Open Sans SemiBold"/>
                <a:cs typeface="Open Sans SemiBold"/>
                <a:sym typeface="Open Sans SemiBold"/>
              </a:rPr>
              <a:t> 7</a:t>
            </a:r>
            <a:endParaRPr sz="1400" b="0" i="0" u="none" strike="noStrike" cap="none" dirty="0">
              <a:solidFill>
                <a:srgbClr val="FFFFFF"/>
              </a:solidFill>
              <a:latin typeface="Open Sans SemiBold"/>
              <a:ea typeface="Open Sans SemiBold"/>
              <a:cs typeface="Open Sans SemiBold"/>
              <a:sym typeface="Open Sans SemiBold"/>
            </a:endParaRPr>
          </a:p>
        </p:txBody>
      </p:sp>
      <p:sp>
        <p:nvSpPr>
          <p:cNvPr id="82" name="Google Shape;82;g92b3bf485b_0_0"/>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Autofit/>
          </a:bodyPr>
          <a:lstStyle/>
          <a:p>
            <a:pPr marL="0" indent="0">
              <a:spcBef>
                <a:spcPts val="0"/>
              </a:spcBef>
              <a:buClr>
                <a:schemeClr val="accent1"/>
              </a:buClr>
            </a:pPr>
            <a:r>
              <a:rPr lang="en-US" sz="3400" dirty="0"/>
              <a:t>Key properties of our games</a:t>
            </a:r>
          </a:p>
        </p:txBody>
      </p:sp>
      <p:pic>
        <p:nvPicPr>
          <p:cNvPr id="86" name="Google Shape;86;g92b3bf485b_0_0"/>
          <p:cNvPicPr preferRelativeResize="0"/>
          <p:nvPr/>
        </p:nvPicPr>
        <p:blipFill rotWithShape="1">
          <a:blip r:embed="rId3">
            <a:alphaModFix/>
          </a:blip>
          <a:srcRect l="46493" t="230" r="43071" b="-230"/>
          <a:stretch/>
        </p:blipFill>
        <p:spPr>
          <a:xfrm>
            <a:off x="11603925" y="0"/>
            <a:ext cx="590700" cy="3772950"/>
          </a:xfrm>
          <a:prstGeom prst="rect">
            <a:avLst/>
          </a:prstGeom>
          <a:noFill/>
          <a:ln>
            <a:noFill/>
          </a:ln>
        </p:spPr>
      </p:pic>
      <p:sp>
        <p:nvSpPr>
          <p:cNvPr id="87" name="Google Shape;87;g92b3bf485b_0_0"/>
          <p:cNvSpPr/>
          <p:nvPr/>
        </p:nvSpPr>
        <p:spPr>
          <a:xfrm>
            <a:off x="11603919" y="3696759"/>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Tree>
    <p:extLst>
      <p:ext uri="{BB962C8B-B14F-4D97-AF65-F5344CB8AC3E}">
        <p14:creationId xmlns:p14="http://schemas.microsoft.com/office/powerpoint/2010/main" val="222442350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116" name="Content Placeholder 2">
            <a:extLst>
              <a:ext uri="{FF2B5EF4-FFF2-40B4-BE49-F238E27FC236}">
                <a16:creationId xmlns:a16="http://schemas.microsoft.com/office/drawing/2014/main" id="{1A0EBC81-D24D-B942-AB58-A4FD3979981F}"/>
              </a:ext>
            </a:extLst>
          </p:cNvPr>
          <p:cNvSpPr txBox="1">
            <a:spLocks/>
          </p:cNvSpPr>
          <p:nvPr/>
        </p:nvSpPr>
        <p:spPr bwMode="auto">
          <a:xfrm>
            <a:off x="226219" y="3653883"/>
            <a:ext cx="5262559" cy="2247425"/>
          </a:xfrm>
          <a:prstGeom prst="rect">
            <a:avLst/>
          </a:prstGeom>
          <a:noFill/>
          <a:ln w="9525">
            <a:noFill/>
            <a:miter lim="800000"/>
            <a:headEnd/>
            <a:tailEnd/>
          </a:ln>
        </p:spPr>
        <p:txBody>
          <a:bodyPr vert="horz" wrap="square" lIns="68577" tIns="34289" rIns="68577" bIns="34289" numCol="1" anchor="t" anchorCtr="0" compatLnSpc="1">
            <a:prstTxWarp prst="textNoShape">
              <a:avLst/>
            </a:prstTxWarp>
          </a:bodyPr>
          <a:lstStyle/>
          <a:p>
            <a:pPr marL="257162" indent="-257162" defTabSz="685800" eaLnBrk="1" hangingPunct="1">
              <a:lnSpc>
                <a:spcPct val="80000"/>
              </a:lnSpc>
              <a:spcBef>
                <a:spcPts val="900"/>
              </a:spcBef>
              <a:buClr>
                <a:schemeClr val="accent2"/>
              </a:buClr>
              <a:defRPr/>
            </a:pPr>
            <a:endParaRPr lang="en-US" sz="825" kern="0" dirty="0">
              <a:solidFill>
                <a:srgbClr val="00B0F0"/>
              </a:solidFill>
              <a:latin typeface="Roboto Mono" panose="020B0604020202020204" charset="0"/>
              <a:ea typeface="Roboto Mono" panose="020B0604020202020204" charset="0"/>
              <a:cs typeface="+mn-cs"/>
            </a:endParaRPr>
          </a:p>
          <a:p>
            <a:pPr marL="257162" indent="-257162" defTabSz="685800" eaLnBrk="1" hangingPunct="1">
              <a:lnSpc>
                <a:spcPct val="80000"/>
              </a:lnSpc>
              <a:spcBef>
                <a:spcPts val="900"/>
              </a:spcBef>
              <a:buClr>
                <a:schemeClr val="accent2"/>
              </a:buClr>
              <a:defRPr/>
            </a:pPr>
            <a:r>
              <a:rPr lang="en-US" sz="1800" kern="0" dirty="0">
                <a:solidFill>
                  <a:srgbClr val="0070C0"/>
                </a:solidFill>
                <a:latin typeface="Roboto Mono" panose="020B0604020202020204" charset="0"/>
                <a:ea typeface="Roboto Mono" panose="020B0604020202020204" charset="0"/>
                <a:cs typeface="+mn-cs"/>
              </a:rPr>
              <a:t>def max-value(state):</a:t>
            </a:r>
          </a:p>
          <a:p>
            <a:pPr marL="557185" lvl="1" indent="-214303" defTabSz="685800" eaLnBrk="1" hangingPunct="1">
              <a:lnSpc>
                <a:spcPct val="80000"/>
              </a:lnSpc>
              <a:spcBef>
                <a:spcPct val="20000"/>
              </a:spcBef>
              <a:buClr>
                <a:schemeClr val="tx1"/>
              </a:buClr>
              <a:defRPr/>
            </a:pPr>
            <a:r>
              <a:rPr lang="en-US" sz="1800" dirty="0">
                <a:latin typeface="Roboto Mono" panose="020B0604020202020204" charset="0"/>
                <a:ea typeface="Roboto Mono" panose="020B0604020202020204" charset="0"/>
              </a:rPr>
              <a:t>i</a:t>
            </a:r>
            <a:r>
              <a:rPr lang="en-US" sz="1800" kern="0" dirty="0">
                <a:latin typeface="Roboto Mono" panose="020B0604020202020204" charset="0"/>
                <a:ea typeface="Roboto Mono" panose="020B0604020202020204" charset="0"/>
              </a:rPr>
              <a:t>f the state is a terminal state:</a:t>
            </a:r>
          </a:p>
          <a:p>
            <a:pPr marL="557185" lvl="1" indent="-214303" defTabSz="685800" eaLnBrk="1" hangingPunct="1">
              <a:lnSpc>
                <a:spcPct val="80000"/>
              </a:lnSpc>
              <a:spcBef>
                <a:spcPct val="20000"/>
              </a:spcBef>
              <a:buClr>
                <a:schemeClr val="tx1"/>
              </a:buClr>
              <a:defRPr/>
            </a:pPr>
            <a:r>
              <a:rPr lang="en-US" sz="1800" dirty="0">
                <a:latin typeface="Roboto Mono" panose="020B0604020202020204" charset="0"/>
                <a:ea typeface="Roboto Mono" panose="020B0604020202020204" charset="0"/>
              </a:rPr>
              <a:t>		 return the state’s utility</a:t>
            </a:r>
            <a:endParaRPr lang="en-US" sz="1800" kern="0" dirty="0">
              <a:latin typeface="Roboto Mono" panose="020B0604020202020204" charset="0"/>
              <a:ea typeface="Roboto Mono" panose="020B0604020202020204" charset="0"/>
            </a:endParaRPr>
          </a:p>
          <a:p>
            <a:pPr marL="557185" lvl="1" indent="-214303" defTabSz="685800" eaLnBrk="1" hangingPunct="1">
              <a:lnSpc>
                <a:spcPct val="80000"/>
              </a:lnSpc>
              <a:spcBef>
                <a:spcPct val="20000"/>
              </a:spcBef>
              <a:buClr>
                <a:schemeClr val="tx1"/>
              </a:buClr>
              <a:defRPr/>
            </a:pPr>
            <a:r>
              <a:rPr lang="en-US" sz="1800" kern="0" dirty="0">
                <a:latin typeface="Roboto Mono" panose="020B0604020202020204" charset="0"/>
                <a:ea typeface="Roboto Mono" panose="020B0604020202020204" charset="0"/>
              </a:rPr>
              <a:t>initialize v = </a:t>
            </a:r>
            <a:r>
              <a:rPr lang="en-US" sz="1800" kern="0" dirty="0">
                <a:latin typeface="Roboto Mono" panose="020B0604020202020204" charset="0"/>
                <a:ea typeface="Roboto Mono" panose="020B0604020202020204" charset="0"/>
                <a:cs typeface="Times New Roman" pitchFamily="18" charset="0"/>
              </a:rPr>
              <a:t>-∞</a:t>
            </a:r>
          </a:p>
          <a:p>
            <a:pPr marL="557185" lvl="1" indent="-214303" defTabSz="685800" eaLnBrk="1" hangingPunct="1">
              <a:lnSpc>
                <a:spcPct val="80000"/>
              </a:lnSpc>
              <a:spcBef>
                <a:spcPct val="20000"/>
              </a:spcBef>
              <a:buClr>
                <a:schemeClr val="tx1"/>
              </a:buClr>
              <a:defRPr/>
            </a:pPr>
            <a:r>
              <a:rPr lang="en-US" sz="1800" kern="0" dirty="0">
                <a:latin typeface="Roboto Mono" panose="020B0604020202020204" charset="0"/>
                <a:ea typeface="Roboto Mono" panose="020B0604020202020204" charset="0"/>
              </a:rPr>
              <a:t>for each successor of state:</a:t>
            </a:r>
          </a:p>
          <a:p>
            <a:pPr marL="857207" lvl="2" indent="-171442" defTabSz="685800" eaLnBrk="1" hangingPunct="1">
              <a:lnSpc>
                <a:spcPct val="80000"/>
              </a:lnSpc>
              <a:spcBef>
                <a:spcPct val="20000"/>
              </a:spcBef>
              <a:buClr>
                <a:schemeClr val="accent2"/>
              </a:buClr>
              <a:defRPr/>
            </a:pPr>
            <a:r>
              <a:rPr lang="en-US" sz="1800" kern="0" dirty="0">
                <a:latin typeface="Roboto Mono" panose="020B0604020202020204" charset="0"/>
                <a:ea typeface="Roboto Mono" panose="020B0604020202020204" charset="0"/>
              </a:rPr>
              <a:t>v = max(v, </a:t>
            </a:r>
            <a:r>
              <a:rPr lang="en-US" sz="1800" kern="0" dirty="0">
                <a:solidFill>
                  <a:srgbClr val="C00000"/>
                </a:solidFill>
                <a:latin typeface="Roboto Mono" panose="020B0604020202020204" charset="0"/>
                <a:ea typeface="Roboto Mono" panose="020B0604020202020204" charset="0"/>
              </a:rPr>
              <a:t>min-value(successor)</a:t>
            </a:r>
            <a:r>
              <a:rPr lang="en-US" sz="1800" kern="0" dirty="0">
                <a:latin typeface="Roboto Mono" panose="020B0604020202020204" charset="0"/>
                <a:ea typeface="Roboto Mono" panose="020B0604020202020204" charset="0"/>
              </a:rPr>
              <a:t>)</a:t>
            </a:r>
          </a:p>
          <a:p>
            <a:pPr marL="557185" lvl="1" indent="-214303" defTabSz="685800" eaLnBrk="1" hangingPunct="1">
              <a:lnSpc>
                <a:spcPct val="80000"/>
              </a:lnSpc>
              <a:spcBef>
                <a:spcPct val="20000"/>
              </a:spcBef>
              <a:buClr>
                <a:schemeClr val="tx1"/>
              </a:buClr>
              <a:defRPr/>
            </a:pPr>
            <a:r>
              <a:rPr lang="en-US" sz="1800" kern="0" dirty="0">
                <a:latin typeface="Roboto Mono" panose="020B0604020202020204" charset="0"/>
                <a:ea typeface="Roboto Mono" panose="020B0604020202020204" charset="0"/>
              </a:rPr>
              <a:t>return v</a:t>
            </a:r>
          </a:p>
        </p:txBody>
      </p:sp>
      <p:sp>
        <p:nvSpPr>
          <p:cNvPr id="63" name="Google Shape;63;p2"/>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dirty="0">
                <a:sym typeface="Symbol" pitchFamily="18" charset="2"/>
              </a:rPr>
              <a:t>Minimax Example</a:t>
            </a:r>
            <a:endParaRPr sz="3400" b="1" dirty="0">
              <a:solidFill>
                <a:srgbClr val="370661"/>
              </a:solidFill>
              <a:latin typeface="Open Sans"/>
              <a:ea typeface="Open Sans"/>
              <a:cs typeface="Open Sans"/>
              <a:sym typeface="Open Sans"/>
            </a:endParaRPr>
          </a:p>
        </p:txBody>
      </p:sp>
      <p:sp>
        <p:nvSpPr>
          <p:cNvPr id="34" name="AutoShape 4">
            <a:extLst>
              <a:ext uri="{FF2B5EF4-FFF2-40B4-BE49-F238E27FC236}">
                <a16:creationId xmlns:a16="http://schemas.microsoft.com/office/drawing/2014/main" id="{E736D7FF-BD34-4A88-84A3-1D8F37182FDE}"/>
              </a:ext>
            </a:extLst>
          </p:cNvPr>
          <p:cNvSpPr>
            <a:spLocks noChangeArrowheads="1"/>
          </p:cNvSpPr>
          <p:nvPr/>
        </p:nvSpPr>
        <p:spPr bwMode="auto">
          <a:xfrm>
            <a:off x="5601494" y="1137177"/>
            <a:ext cx="381000" cy="359477"/>
          </a:xfrm>
          <a:prstGeom prst="triangle">
            <a:avLst>
              <a:gd name="adj" fmla="val 50000"/>
            </a:avLst>
          </a:prstGeom>
          <a:solidFill>
            <a:srgbClr val="CCECFF"/>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sp>
        <p:nvSpPr>
          <p:cNvPr id="72" name="Rounded Rectangle 58">
            <a:extLst>
              <a:ext uri="{FF2B5EF4-FFF2-40B4-BE49-F238E27FC236}">
                <a16:creationId xmlns:a16="http://schemas.microsoft.com/office/drawing/2014/main" id="{EF1F8FB1-77A7-470B-8369-70912ABFE2F7}"/>
              </a:ext>
            </a:extLst>
          </p:cNvPr>
          <p:cNvSpPr/>
          <p:nvPr/>
        </p:nvSpPr>
        <p:spPr>
          <a:xfrm>
            <a:off x="226219" y="3683366"/>
            <a:ext cx="5262559" cy="2187826"/>
          </a:xfrm>
          <a:prstGeom prst="roundRect">
            <a:avLst/>
          </a:prstGeom>
          <a:solidFill>
            <a:srgbClr val="0066CC">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74" name="Left-Right Arrow 62">
            <a:extLst>
              <a:ext uri="{FF2B5EF4-FFF2-40B4-BE49-F238E27FC236}">
                <a16:creationId xmlns:a16="http://schemas.microsoft.com/office/drawing/2014/main" id="{8162E336-5288-4360-8E22-242E50D27588}"/>
              </a:ext>
            </a:extLst>
          </p:cNvPr>
          <p:cNvSpPr/>
          <p:nvPr/>
        </p:nvSpPr>
        <p:spPr>
          <a:xfrm>
            <a:off x="5503070" y="4337488"/>
            <a:ext cx="742950" cy="514350"/>
          </a:xfrm>
          <a:prstGeom prst="leftRightArrow">
            <a:avLst/>
          </a:prstGeom>
          <a:solidFill>
            <a:srgbClr val="BD92D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75" name="Picture 74" descr="TP_tmp.png">
            <a:extLst>
              <a:ext uri="{FF2B5EF4-FFF2-40B4-BE49-F238E27FC236}">
                <a16:creationId xmlns:a16="http://schemas.microsoft.com/office/drawing/2014/main" id="{38160B1A-2555-4CA1-A742-52F596673E60}"/>
              </a:ext>
            </a:extLst>
          </p:cNvPr>
          <p:cNvPicPr>
            <a:picLocks noChangeAspect="1"/>
          </p:cNvPicPr>
          <p:nvPr>
            <p:custDataLst>
              <p:tags r:id="rId1"/>
            </p:custDataLst>
          </p:nvPr>
        </p:nvPicPr>
        <p:blipFill>
          <a:blip r:embed="rId5" cstate="print"/>
          <a:stretch>
            <a:fillRect/>
          </a:stretch>
        </p:blipFill>
        <p:spPr bwMode="auto">
          <a:xfrm>
            <a:off x="1315244" y="5924915"/>
            <a:ext cx="3143249" cy="491900"/>
          </a:xfrm>
          <a:prstGeom prst="rect">
            <a:avLst/>
          </a:prstGeom>
          <a:noFill/>
          <a:ln/>
          <a:effectLst/>
        </p:spPr>
      </p:pic>
      <p:pic>
        <p:nvPicPr>
          <p:cNvPr id="76" name="Picture 75" descr="TP_tmp.png">
            <a:extLst>
              <a:ext uri="{FF2B5EF4-FFF2-40B4-BE49-F238E27FC236}">
                <a16:creationId xmlns:a16="http://schemas.microsoft.com/office/drawing/2014/main" id="{A30B546D-18AD-4561-86FC-06C44687E357}"/>
              </a:ext>
            </a:extLst>
          </p:cNvPr>
          <p:cNvPicPr>
            <a:picLocks noChangeAspect="1"/>
          </p:cNvPicPr>
          <p:nvPr>
            <p:custDataLst>
              <p:tags r:id="rId2"/>
            </p:custDataLst>
          </p:nvPr>
        </p:nvPicPr>
        <p:blipFill>
          <a:blip r:embed="rId6" cstate="print"/>
          <a:stretch>
            <a:fillRect/>
          </a:stretch>
        </p:blipFill>
        <p:spPr bwMode="auto">
          <a:xfrm>
            <a:off x="7458867" y="5924915"/>
            <a:ext cx="3143251" cy="491900"/>
          </a:xfrm>
          <a:prstGeom prst="rect">
            <a:avLst/>
          </a:prstGeom>
          <a:noFill/>
          <a:ln/>
          <a:effectLst/>
        </p:spPr>
      </p:pic>
      <p:sp>
        <p:nvSpPr>
          <p:cNvPr id="18" name="TextBox 17">
            <a:extLst>
              <a:ext uri="{FF2B5EF4-FFF2-40B4-BE49-F238E27FC236}">
                <a16:creationId xmlns:a16="http://schemas.microsoft.com/office/drawing/2014/main" id="{97FA6B95-38DB-164F-A3BB-D53340EB840C}"/>
              </a:ext>
            </a:extLst>
          </p:cNvPr>
          <p:cNvSpPr txBox="1"/>
          <p:nvPr/>
        </p:nvSpPr>
        <p:spPr>
          <a:xfrm>
            <a:off x="6162805" y="1590805"/>
            <a:ext cx="184731" cy="307777"/>
          </a:xfrm>
          <a:prstGeom prst="rect">
            <a:avLst/>
          </a:prstGeom>
          <a:noFill/>
        </p:spPr>
        <p:txBody>
          <a:bodyPr wrap="none" rtlCol="0">
            <a:spAutoFit/>
          </a:bodyPr>
          <a:lstStyle/>
          <a:p>
            <a:endParaRPr lang="en-US" dirty="0"/>
          </a:p>
        </p:txBody>
      </p:sp>
      <p:sp>
        <p:nvSpPr>
          <p:cNvPr id="117" name="Rounded Rectangle 59">
            <a:extLst>
              <a:ext uri="{FF2B5EF4-FFF2-40B4-BE49-F238E27FC236}">
                <a16:creationId xmlns:a16="http://schemas.microsoft.com/office/drawing/2014/main" id="{D1FC192F-F2B3-DB4F-AA60-EB20B2A00134}"/>
              </a:ext>
            </a:extLst>
          </p:cNvPr>
          <p:cNvSpPr/>
          <p:nvPr/>
        </p:nvSpPr>
        <p:spPr>
          <a:xfrm>
            <a:off x="6260312" y="3693618"/>
            <a:ext cx="5262561" cy="2169928"/>
          </a:xfrm>
          <a:prstGeom prst="roundRect">
            <a:avLst/>
          </a:prstGeom>
          <a:solidFill>
            <a:srgbClr val="F6D7D9"/>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18" name="Content Placeholder 2">
            <a:extLst>
              <a:ext uri="{FF2B5EF4-FFF2-40B4-BE49-F238E27FC236}">
                <a16:creationId xmlns:a16="http://schemas.microsoft.com/office/drawing/2014/main" id="{0E2FAB55-9DBB-204F-8914-720EA7BBC647}"/>
              </a:ext>
            </a:extLst>
          </p:cNvPr>
          <p:cNvSpPr txBox="1">
            <a:spLocks/>
          </p:cNvSpPr>
          <p:nvPr/>
        </p:nvSpPr>
        <p:spPr bwMode="auto">
          <a:xfrm>
            <a:off x="6317463" y="3896818"/>
            <a:ext cx="5205410" cy="1974374"/>
          </a:xfrm>
          <a:prstGeom prst="rect">
            <a:avLst/>
          </a:prstGeom>
          <a:noFill/>
          <a:ln w="9525">
            <a:noFill/>
            <a:miter lim="800000"/>
            <a:headEnd/>
            <a:tailEnd/>
          </a:ln>
        </p:spPr>
        <p:txBody>
          <a:bodyPr vert="horz" wrap="square" lIns="68577" tIns="34289" rIns="68577" bIns="34289" numCol="1" anchor="t" anchorCtr="0" compatLnSpc="1">
            <a:prstTxWarp prst="textNoShape">
              <a:avLst/>
            </a:prstTxWarp>
          </a:bodyPr>
          <a:lstStyle/>
          <a:p>
            <a:pPr marL="257162" indent="-257162" defTabSz="685800" eaLnBrk="1" hangingPunct="1">
              <a:lnSpc>
                <a:spcPct val="80000"/>
              </a:lnSpc>
              <a:spcBef>
                <a:spcPts val="900"/>
              </a:spcBef>
              <a:buClr>
                <a:schemeClr val="accent2"/>
              </a:buClr>
              <a:defRPr/>
            </a:pPr>
            <a:r>
              <a:rPr lang="en-US" sz="1800" kern="0" dirty="0">
                <a:solidFill>
                  <a:srgbClr val="C00000"/>
                </a:solidFill>
                <a:latin typeface="Roboto Mono" panose="020B0604020202020204" charset="0"/>
                <a:ea typeface="Roboto Mono" panose="020B0604020202020204" charset="0"/>
                <a:cs typeface="+mn-cs"/>
              </a:rPr>
              <a:t>def min-value(state):</a:t>
            </a:r>
          </a:p>
          <a:p>
            <a:pPr marL="557185" lvl="1" indent="-214303" defTabSz="685800" eaLnBrk="1" hangingPunct="1">
              <a:lnSpc>
                <a:spcPct val="80000"/>
              </a:lnSpc>
              <a:spcBef>
                <a:spcPct val="20000"/>
              </a:spcBef>
              <a:buClr>
                <a:schemeClr val="tx1"/>
              </a:buClr>
              <a:defRPr/>
            </a:pPr>
            <a:r>
              <a:rPr lang="en-US" sz="1800" dirty="0">
                <a:latin typeface="Roboto Mono" panose="020B0604020202020204" charset="0"/>
                <a:ea typeface="Roboto Mono" panose="020B0604020202020204" charset="0"/>
              </a:rPr>
              <a:t>i</a:t>
            </a:r>
            <a:r>
              <a:rPr lang="en-US" sz="1800" kern="0" dirty="0">
                <a:latin typeface="Roboto Mono" panose="020B0604020202020204" charset="0"/>
                <a:ea typeface="Roboto Mono" panose="020B0604020202020204" charset="0"/>
              </a:rPr>
              <a:t>f the state is a terminal state:</a:t>
            </a:r>
          </a:p>
          <a:p>
            <a:pPr marL="557185" lvl="1" indent="-214303" defTabSz="685800" eaLnBrk="1" hangingPunct="1">
              <a:lnSpc>
                <a:spcPct val="80000"/>
              </a:lnSpc>
              <a:spcBef>
                <a:spcPct val="20000"/>
              </a:spcBef>
              <a:buClr>
                <a:schemeClr val="tx1"/>
              </a:buClr>
              <a:defRPr/>
            </a:pPr>
            <a:r>
              <a:rPr lang="en-US" sz="1800" dirty="0">
                <a:latin typeface="Roboto Mono" panose="020B0604020202020204" charset="0"/>
                <a:ea typeface="Roboto Mono" panose="020B0604020202020204" charset="0"/>
              </a:rPr>
              <a:t>		 return the state’s utility</a:t>
            </a:r>
            <a:endParaRPr lang="en-US" sz="1800" kern="0" dirty="0">
              <a:latin typeface="Roboto Mono" panose="020B0604020202020204" charset="0"/>
              <a:ea typeface="Roboto Mono" panose="020B0604020202020204" charset="0"/>
            </a:endParaRPr>
          </a:p>
          <a:p>
            <a:pPr marL="557185" lvl="1" indent="-214303" defTabSz="685800" eaLnBrk="1" hangingPunct="1">
              <a:lnSpc>
                <a:spcPct val="80000"/>
              </a:lnSpc>
              <a:spcBef>
                <a:spcPct val="20000"/>
              </a:spcBef>
              <a:buClr>
                <a:schemeClr val="tx1"/>
              </a:buClr>
              <a:defRPr/>
            </a:pPr>
            <a:r>
              <a:rPr lang="en-US" sz="1800" kern="0" dirty="0">
                <a:latin typeface="Roboto Mono" panose="020B0604020202020204" charset="0"/>
                <a:ea typeface="Roboto Mono" panose="020B0604020202020204" charset="0"/>
              </a:rPr>
              <a:t>initialize v = </a:t>
            </a:r>
            <a:r>
              <a:rPr lang="en-US" sz="1800" kern="0" dirty="0">
                <a:latin typeface="Roboto Mono" panose="020B0604020202020204" charset="0"/>
                <a:ea typeface="Roboto Mono" panose="020B0604020202020204" charset="0"/>
                <a:cs typeface="Times New Roman" pitchFamily="18" charset="0"/>
              </a:rPr>
              <a:t>+∞</a:t>
            </a:r>
          </a:p>
          <a:p>
            <a:pPr marL="557185" lvl="1" indent="-214303" defTabSz="685800" eaLnBrk="1" hangingPunct="1">
              <a:lnSpc>
                <a:spcPct val="80000"/>
              </a:lnSpc>
              <a:spcBef>
                <a:spcPct val="20000"/>
              </a:spcBef>
              <a:buClr>
                <a:schemeClr val="tx1"/>
              </a:buClr>
              <a:defRPr/>
            </a:pPr>
            <a:r>
              <a:rPr lang="en-US" sz="1800" kern="0" dirty="0">
                <a:latin typeface="Roboto Mono" panose="020B0604020202020204" charset="0"/>
                <a:ea typeface="Roboto Mono" panose="020B0604020202020204" charset="0"/>
              </a:rPr>
              <a:t>for each successor of state:</a:t>
            </a:r>
          </a:p>
          <a:p>
            <a:pPr marL="857207" lvl="2" indent="-171442" defTabSz="685800" eaLnBrk="1" hangingPunct="1">
              <a:lnSpc>
                <a:spcPct val="80000"/>
              </a:lnSpc>
              <a:spcBef>
                <a:spcPct val="20000"/>
              </a:spcBef>
              <a:buClr>
                <a:schemeClr val="accent2"/>
              </a:buClr>
              <a:defRPr/>
            </a:pPr>
            <a:r>
              <a:rPr lang="en-US" sz="1800" kern="0" dirty="0">
                <a:latin typeface="Roboto Mono" panose="020B0604020202020204" charset="0"/>
                <a:ea typeface="Roboto Mono" panose="020B0604020202020204" charset="0"/>
              </a:rPr>
              <a:t>v = min(v, </a:t>
            </a:r>
            <a:r>
              <a:rPr lang="en-US" sz="1800" kern="0" dirty="0">
                <a:solidFill>
                  <a:srgbClr val="0070C0"/>
                </a:solidFill>
                <a:latin typeface="Roboto Mono" panose="020B0604020202020204" charset="0"/>
                <a:ea typeface="Roboto Mono" panose="020B0604020202020204" charset="0"/>
              </a:rPr>
              <a:t>max-value(successor)</a:t>
            </a:r>
            <a:r>
              <a:rPr lang="en-US" sz="1800" kern="0" dirty="0">
                <a:latin typeface="Roboto Mono" panose="020B0604020202020204" charset="0"/>
                <a:ea typeface="Roboto Mono" panose="020B0604020202020204" charset="0"/>
              </a:rPr>
              <a:t>)</a:t>
            </a:r>
          </a:p>
          <a:p>
            <a:pPr marL="557185" lvl="1" indent="-214303" defTabSz="685800" eaLnBrk="1" hangingPunct="1">
              <a:lnSpc>
                <a:spcPct val="80000"/>
              </a:lnSpc>
              <a:spcBef>
                <a:spcPct val="20000"/>
              </a:spcBef>
              <a:buClr>
                <a:schemeClr val="tx1"/>
              </a:buClr>
              <a:defRPr/>
            </a:pPr>
            <a:r>
              <a:rPr lang="en-US" sz="1800" kern="0" dirty="0">
                <a:latin typeface="Roboto Mono" panose="020B0604020202020204" charset="0"/>
                <a:ea typeface="Roboto Mono" panose="020B0604020202020204" charset="0"/>
              </a:rPr>
              <a:t>return v</a:t>
            </a:r>
          </a:p>
        </p:txBody>
      </p:sp>
      <p:sp>
        <p:nvSpPr>
          <p:cNvPr id="55" name="Rectangle 54">
            <a:extLst>
              <a:ext uri="{FF2B5EF4-FFF2-40B4-BE49-F238E27FC236}">
                <a16:creationId xmlns:a16="http://schemas.microsoft.com/office/drawing/2014/main" id="{57B21973-64B2-0742-8D01-54B4212A8EE6}"/>
              </a:ext>
            </a:extLst>
          </p:cNvPr>
          <p:cNvSpPr/>
          <p:nvPr/>
        </p:nvSpPr>
        <p:spPr>
          <a:xfrm>
            <a:off x="111512" y="3560429"/>
            <a:ext cx="11991278" cy="2811394"/>
          </a:xfrm>
          <a:prstGeom prst="rect">
            <a:avLst/>
          </a:prstGeom>
          <a:solidFill>
            <a:schemeClr val="bg1">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AutoShape 6">
            <a:extLst>
              <a:ext uri="{FF2B5EF4-FFF2-40B4-BE49-F238E27FC236}">
                <a16:creationId xmlns:a16="http://schemas.microsoft.com/office/drawing/2014/main" id="{05349203-CB67-5C4A-B0EC-246ED83E1B0A}"/>
              </a:ext>
            </a:extLst>
          </p:cNvPr>
          <p:cNvSpPr>
            <a:spLocks noChangeArrowheads="1"/>
          </p:cNvSpPr>
          <p:nvPr/>
        </p:nvSpPr>
        <p:spPr bwMode="auto">
          <a:xfrm flipV="1">
            <a:off x="3315494" y="2103965"/>
            <a:ext cx="381000" cy="330902"/>
          </a:xfrm>
          <a:prstGeom prst="triangle">
            <a:avLst>
              <a:gd name="adj" fmla="val 50000"/>
            </a:avLst>
          </a:prstGeom>
          <a:solidFill>
            <a:srgbClr val="FF9A99"/>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cxnSp>
        <p:nvCxnSpPr>
          <p:cNvPr id="15" name="AutoShape 7">
            <a:extLst>
              <a:ext uri="{FF2B5EF4-FFF2-40B4-BE49-F238E27FC236}">
                <a16:creationId xmlns:a16="http://schemas.microsoft.com/office/drawing/2014/main" id="{C6C3AF7C-5779-ED49-8CCE-0B7DB7D74164}"/>
              </a:ext>
            </a:extLst>
          </p:cNvPr>
          <p:cNvCxnSpPr>
            <a:cxnSpLocks noChangeShapeType="1"/>
            <a:endCxn id="14" idx="3"/>
          </p:cNvCxnSpPr>
          <p:nvPr/>
        </p:nvCxnSpPr>
        <p:spPr bwMode="auto">
          <a:xfrm flipH="1">
            <a:off x="3505994" y="1496654"/>
            <a:ext cx="2286000" cy="607311"/>
          </a:xfrm>
          <a:prstGeom prst="straightConnector1">
            <a:avLst/>
          </a:prstGeom>
          <a:noFill/>
          <a:ln w="12700">
            <a:solidFill>
              <a:schemeClr val="tx1"/>
            </a:solidFill>
            <a:round/>
            <a:headEnd/>
            <a:tailEnd type="triangle" w="med" len="med"/>
          </a:ln>
        </p:spPr>
      </p:cxnSp>
      <p:sp>
        <p:nvSpPr>
          <p:cNvPr id="16" name="AutoShape 20">
            <a:extLst>
              <a:ext uri="{FF2B5EF4-FFF2-40B4-BE49-F238E27FC236}">
                <a16:creationId xmlns:a16="http://schemas.microsoft.com/office/drawing/2014/main" id="{6C65CC3C-F8B4-774F-9011-5FAFD965A4F2}"/>
              </a:ext>
            </a:extLst>
          </p:cNvPr>
          <p:cNvSpPr>
            <a:spLocks noChangeArrowheads="1"/>
          </p:cNvSpPr>
          <p:nvPr/>
        </p:nvSpPr>
        <p:spPr bwMode="auto">
          <a:xfrm flipV="1">
            <a:off x="5601494" y="2103965"/>
            <a:ext cx="381000" cy="318998"/>
          </a:xfrm>
          <a:prstGeom prst="triangle">
            <a:avLst>
              <a:gd name="adj" fmla="val 50000"/>
            </a:avLst>
          </a:prstGeom>
          <a:solidFill>
            <a:srgbClr val="FF9A99"/>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sp>
        <p:nvSpPr>
          <p:cNvPr id="17" name="AutoShape 26">
            <a:extLst>
              <a:ext uri="{FF2B5EF4-FFF2-40B4-BE49-F238E27FC236}">
                <a16:creationId xmlns:a16="http://schemas.microsoft.com/office/drawing/2014/main" id="{A457A0C3-CD44-6740-8065-68055CB3C4BB}"/>
              </a:ext>
            </a:extLst>
          </p:cNvPr>
          <p:cNvSpPr>
            <a:spLocks noChangeArrowheads="1"/>
          </p:cNvSpPr>
          <p:nvPr/>
        </p:nvSpPr>
        <p:spPr bwMode="auto">
          <a:xfrm flipV="1">
            <a:off x="7887493" y="2103965"/>
            <a:ext cx="381000" cy="330902"/>
          </a:xfrm>
          <a:prstGeom prst="triangle">
            <a:avLst>
              <a:gd name="adj" fmla="val 50000"/>
            </a:avLst>
          </a:prstGeom>
          <a:solidFill>
            <a:srgbClr val="FF9A99"/>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cxnSp>
        <p:nvCxnSpPr>
          <p:cNvPr id="19" name="AutoShape 27">
            <a:extLst>
              <a:ext uri="{FF2B5EF4-FFF2-40B4-BE49-F238E27FC236}">
                <a16:creationId xmlns:a16="http://schemas.microsoft.com/office/drawing/2014/main" id="{C7CC236B-543C-D942-8659-0352BFC5A796}"/>
              </a:ext>
            </a:extLst>
          </p:cNvPr>
          <p:cNvCxnSpPr>
            <a:cxnSpLocks noChangeShapeType="1"/>
          </p:cNvCxnSpPr>
          <p:nvPr/>
        </p:nvCxnSpPr>
        <p:spPr bwMode="auto">
          <a:xfrm>
            <a:off x="5791994" y="1496654"/>
            <a:ext cx="2285999" cy="607311"/>
          </a:xfrm>
          <a:prstGeom prst="straightConnector1">
            <a:avLst/>
          </a:prstGeom>
          <a:noFill/>
          <a:ln w="12700">
            <a:solidFill>
              <a:schemeClr val="tx1"/>
            </a:solidFill>
            <a:round/>
            <a:headEnd/>
            <a:tailEnd type="triangle" w="med" len="med"/>
          </a:ln>
        </p:spPr>
      </p:cxnSp>
      <p:cxnSp>
        <p:nvCxnSpPr>
          <p:cNvPr id="20" name="AutoShape 21">
            <a:extLst>
              <a:ext uri="{FF2B5EF4-FFF2-40B4-BE49-F238E27FC236}">
                <a16:creationId xmlns:a16="http://schemas.microsoft.com/office/drawing/2014/main" id="{D9CEADC8-9233-8445-892F-C26556BA5645}"/>
              </a:ext>
            </a:extLst>
          </p:cNvPr>
          <p:cNvCxnSpPr>
            <a:cxnSpLocks noChangeShapeType="1"/>
          </p:cNvCxnSpPr>
          <p:nvPr/>
        </p:nvCxnSpPr>
        <p:spPr bwMode="auto">
          <a:xfrm>
            <a:off x="5791994" y="1496654"/>
            <a:ext cx="0" cy="607311"/>
          </a:xfrm>
          <a:prstGeom prst="straightConnector1">
            <a:avLst/>
          </a:prstGeom>
          <a:noFill/>
          <a:ln w="12700">
            <a:solidFill>
              <a:schemeClr val="tx1"/>
            </a:solidFill>
            <a:round/>
            <a:headEnd/>
            <a:tailEnd type="triangle" w="med" len="med"/>
          </a:ln>
        </p:spPr>
      </p:cxnSp>
      <p:cxnSp>
        <p:nvCxnSpPr>
          <p:cNvPr id="22" name="AutoShape 17">
            <a:extLst>
              <a:ext uri="{FF2B5EF4-FFF2-40B4-BE49-F238E27FC236}">
                <a16:creationId xmlns:a16="http://schemas.microsoft.com/office/drawing/2014/main" id="{3905C521-00EC-7547-A286-2F50E926FA6E}"/>
              </a:ext>
            </a:extLst>
          </p:cNvPr>
          <p:cNvCxnSpPr>
            <a:cxnSpLocks noChangeShapeType="1"/>
          </p:cNvCxnSpPr>
          <p:nvPr/>
        </p:nvCxnSpPr>
        <p:spPr bwMode="auto">
          <a:xfrm>
            <a:off x="3505994" y="2434867"/>
            <a:ext cx="761999" cy="616743"/>
          </a:xfrm>
          <a:prstGeom prst="straightConnector1">
            <a:avLst/>
          </a:prstGeom>
          <a:noFill/>
          <a:ln w="12700">
            <a:solidFill>
              <a:schemeClr val="tx1"/>
            </a:solidFill>
            <a:round/>
            <a:headEnd/>
            <a:tailEnd type="triangle" w="med" len="med"/>
          </a:ln>
        </p:spPr>
      </p:cxnSp>
      <p:cxnSp>
        <p:nvCxnSpPr>
          <p:cNvPr id="23" name="AutoShape 9">
            <a:extLst>
              <a:ext uri="{FF2B5EF4-FFF2-40B4-BE49-F238E27FC236}">
                <a16:creationId xmlns:a16="http://schemas.microsoft.com/office/drawing/2014/main" id="{2406BD59-3DEA-714A-9355-A9254C7411CB}"/>
              </a:ext>
            </a:extLst>
          </p:cNvPr>
          <p:cNvCxnSpPr>
            <a:cxnSpLocks noChangeShapeType="1"/>
          </p:cNvCxnSpPr>
          <p:nvPr/>
        </p:nvCxnSpPr>
        <p:spPr bwMode="auto">
          <a:xfrm flipH="1">
            <a:off x="2743996" y="2434867"/>
            <a:ext cx="761998" cy="616746"/>
          </a:xfrm>
          <a:prstGeom prst="straightConnector1">
            <a:avLst/>
          </a:prstGeom>
          <a:noFill/>
          <a:ln w="12700">
            <a:solidFill>
              <a:schemeClr val="tx1"/>
            </a:solidFill>
            <a:round/>
            <a:headEnd/>
            <a:tailEnd type="triangle" w="med" len="med"/>
          </a:ln>
        </p:spPr>
      </p:cxnSp>
      <p:sp>
        <p:nvSpPr>
          <p:cNvPr id="24" name="Rectangle 7">
            <a:extLst>
              <a:ext uri="{FF2B5EF4-FFF2-40B4-BE49-F238E27FC236}">
                <a16:creationId xmlns:a16="http://schemas.microsoft.com/office/drawing/2014/main" id="{DC90F633-5E86-2D46-BEA4-7F279854AC24}"/>
              </a:ext>
            </a:extLst>
          </p:cNvPr>
          <p:cNvSpPr>
            <a:spLocks noChangeArrowheads="1"/>
          </p:cNvSpPr>
          <p:nvPr/>
        </p:nvSpPr>
        <p:spPr bwMode="auto">
          <a:xfrm>
            <a:off x="3313909" y="3101711"/>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8</a:t>
            </a:r>
          </a:p>
        </p:txBody>
      </p:sp>
      <p:sp>
        <p:nvSpPr>
          <p:cNvPr id="25" name="Rectangle 7">
            <a:extLst>
              <a:ext uri="{FF2B5EF4-FFF2-40B4-BE49-F238E27FC236}">
                <a16:creationId xmlns:a16="http://schemas.microsoft.com/office/drawing/2014/main" id="{4A8D2FD8-AAAE-8941-98D1-3B5D3C53449B}"/>
              </a:ext>
            </a:extLst>
          </p:cNvPr>
          <p:cNvSpPr>
            <a:spLocks noChangeArrowheads="1"/>
          </p:cNvSpPr>
          <p:nvPr/>
        </p:nvSpPr>
        <p:spPr bwMode="auto">
          <a:xfrm>
            <a:off x="4075909" y="3101711"/>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12</a:t>
            </a:r>
          </a:p>
        </p:txBody>
      </p:sp>
      <p:sp>
        <p:nvSpPr>
          <p:cNvPr id="26" name="Rectangle 7">
            <a:extLst>
              <a:ext uri="{FF2B5EF4-FFF2-40B4-BE49-F238E27FC236}">
                <a16:creationId xmlns:a16="http://schemas.microsoft.com/office/drawing/2014/main" id="{8CFEC7EC-3381-6B42-B374-924BB123DD9D}"/>
              </a:ext>
            </a:extLst>
          </p:cNvPr>
          <p:cNvSpPr>
            <a:spLocks noChangeArrowheads="1"/>
          </p:cNvSpPr>
          <p:nvPr/>
        </p:nvSpPr>
        <p:spPr bwMode="auto">
          <a:xfrm>
            <a:off x="2551909" y="3101711"/>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3</a:t>
            </a:r>
          </a:p>
        </p:txBody>
      </p:sp>
      <p:cxnSp>
        <p:nvCxnSpPr>
          <p:cNvPr id="27" name="AutoShape 13">
            <a:extLst>
              <a:ext uri="{FF2B5EF4-FFF2-40B4-BE49-F238E27FC236}">
                <a16:creationId xmlns:a16="http://schemas.microsoft.com/office/drawing/2014/main" id="{D84C5290-A15F-FD48-A9DF-48DCD9312DA2}"/>
              </a:ext>
            </a:extLst>
          </p:cNvPr>
          <p:cNvCxnSpPr>
            <a:cxnSpLocks noChangeShapeType="1"/>
          </p:cNvCxnSpPr>
          <p:nvPr/>
        </p:nvCxnSpPr>
        <p:spPr bwMode="auto">
          <a:xfrm>
            <a:off x="3505994" y="2434867"/>
            <a:ext cx="1" cy="604837"/>
          </a:xfrm>
          <a:prstGeom prst="straightConnector1">
            <a:avLst/>
          </a:prstGeom>
          <a:noFill/>
          <a:ln w="12700">
            <a:solidFill>
              <a:schemeClr val="tx1"/>
            </a:solidFill>
            <a:round/>
            <a:headEnd/>
            <a:tailEnd type="triangle" w="med" len="med"/>
          </a:ln>
        </p:spPr>
      </p:cxnSp>
      <p:sp>
        <p:nvSpPr>
          <p:cNvPr id="2" name="Rectangle 1">
            <a:extLst>
              <a:ext uri="{FF2B5EF4-FFF2-40B4-BE49-F238E27FC236}">
                <a16:creationId xmlns:a16="http://schemas.microsoft.com/office/drawing/2014/main" id="{017492CB-DE08-9D44-903D-AFBF313FB495}"/>
              </a:ext>
            </a:extLst>
          </p:cNvPr>
          <p:cNvSpPr/>
          <p:nvPr/>
        </p:nvSpPr>
        <p:spPr>
          <a:xfrm>
            <a:off x="2932986" y="2076992"/>
            <a:ext cx="287258" cy="307777"/>
          </a:xfrm>
          <a:prstGeom prst="rect">
            <a:avLst/>
          </a:prstGeom>
        </p:spPr>
        <p:txBody>
          <a:bodyPr wrap="none">
            <a:spAutoFit/>
          </a:bodyPr>
          <a:lstStyle/>
          <a:p>
            <a:pPr algn="ctr"/>
            <a:r>
              <a:rPr lang="en-US" dirty="0">
                <a:latin typeface="Open Sans" panose="020B0604020202020204" charset="0"/>
                <a:ea typeface="Open Sans" panose="020B0604020202020204" charset="0"/>
                <a:cs typeface="Open Sans" panose="020B0604020202020204" charset="0"/>
              </a:rPr>
              <a:t>3</a:t>
            </a:r>
          </a:p>
        </p:txBody>
      </p:sp>
      <p:sp>
        <p:nvSpPr>
          <p:cNvPr id="28" name="Rectangle 27">
            <a:extLst>
              <a:ext uri="{FF2B5EF4-FFF2-40B4-BE49-F238E27FC236}">
                <a16:creationId xmlns:a16="http://schemas.microsoft.com/office/drawing/2014/main" id="{8F79DF5E-42C8-D943-9296-920EFA174DA8}"/>
              </a:ext>
            </a:extLst>
          </p:cNvPr>
          <p:cNvSpPr/>
          <p:nvPr/>
        </p:nvSpPr>
        <p:spPr>
          <a:xfrm>
            <a:off x="5314236" y="1137177"/>
            <a:ext cx="287258" cy="307777"/>
          </a:xfrm>
          <a:prstGeom prst="rect">
            <a:avLst/>
          </a:prstGeom>
        </p:spPr>
        <p:txBody>
          <a:bodyPr wrap="none">
            <a:spAutoFit/>
          </a:bodyPr>
          <a:lstStyle/>
          <a:p>
            <a:pPr algn="ctr"/>
            <a:r>
              <a:rPr lang="en-US" dirty="0">
                <a:latin typeface="Open Sans" panose="020B0604020202020204" charset="0"/>
                <a:ea typeface="Open Sans" panose="020B0604020202020204" charset="0"/>
                <a:cs typeface="Open Sans" panose="020B0604020202020204" charset="0"/>
              </a:rPr>
              <a:t>3</a:t>
            </a:r>
          </a:p>
        </p:txBody>
      </p:sp>
      <p:cxnSp>
        <p:nvCxnSpPr>
          <p:cNvPr id="30" name="AutoShape 17">
            <a:extLst>
              <a:ext uri="{FF2B5EF4-FFF2-40B4-BE49-F238E27FC236}">
                <a16:creationId xmlns:a16="http://schemas.microsoft.com/office/drawing/2014/main" id="{FD64EC14-5D6B-E542-9094-49F4B12E8EAB}"/>
              </a:ext>
            </a:extLst>
          </p:cNvPr>
          <p:cNvCxnSpPr>
            <a:cxnSpLocks noChangeShapeType="1"/>
          </p:cNvCxnSpPr>
          <p:nvPr/>
        </p:nvCxnSpPr>
        <p:spPr bwMode="auto">
          <a:xfrm>
            <a:off x="5791987" y="2446021"/>
            <a:ext cx="761999" cy="616743"/>
          </a:xfrm>
          <a:prstGeom prst="straightConnector1">
            <a:avLst/>
          </a:prstGeom>
          <a:noFill/>
          <a:ln w="12700">
            <a:solidFill>
              <a:schemeClr val="tx1"/>
            </a:solidFill>
            <a:round/>
            <a:headEnd/>
            <a:tailEnd type="triangle" w="med" len="med"/>
          </a:ln>
        </p:spPr>
      </p:cxnSp>
      <p:cxnSp>
        <p:nvCxnSpPr>
          <p:cNvPr id="31" name="AutoShape 9">
            <a:extLst>
              <a:ext uri="{FF2B5EF4-FFF2-40B4-BE49-F238E27FC236}">
                <a16:creationId xmlns:a16="http://schemas.microsoft.com/office/drawing/2014/main" id="{58063A8E-CAC7-444E-A6B4-B8F666F47522}"/>
              </a:ext>
            </a:extLst>
          </p:cNvPr>
          <p:cNvCxnSpPr>
            <a:cxnSpLocks noChangeShapeType="1"/>
          </p:cNvCxnSpPr>
          <p:nvPr/>
        </p:nvCxnSpPr>
        <p:spPr bwMode="auto">
          <a:xfrm flipH="1">
            <a:off x="5029989" y="2446021"/>
            <a:ext cx="761998" cy="616746"/>
          </a:xfrm>
          <a:prstGeom prst="straightConnector1">
            <a:avLst/>
          </a:prstGeom>
          <a:noFill/>
          <a:ln w="12700">
            <a:solidFill>
              <a:schemeClr val="tx1"/>
            </a:solidFill>
            <a:round/>
            <a:headEnd/>
            <a:tailEnd type="triangle" w="med" len="med"/>
          </a:ln>
        </p:spPr>
      </p:cxnSp>
      <p:sp>
        <p:nvSpPr>
          <p:cNvPr id="32" name="Rectangle 7">
            <a:extLst>
              <a:ext uri="{FF2B5EF4-FFF2-40B4-BE49-F238E27FC236}">
                <a16:creationId xmlns:a16="http://schemas.microsoft.com/office/drawing/2014/main" id="{3F2AFCAB-E24A-C24D-81CC-632B8C607D60}"/>
              </a:ext>
            </a:extLst>
          </p:cNvPr>
          <p:cNvSpPr>
            <a:spLocks noChangeArrowheads="1"/>
          </p:cNvSpPr>
          <p:nvPr/>
        </p:nvSpPr>
        <p:spPr bwMode="auto">
          <a:xfrm>
            <a:off x="5599902" y="3112865"/>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4</a:t>
            </a:r>
          </a:p>
        </p:txBody>
      </p:sp>
      <p:sp>
        <p:nvSpPr>
          <p:cNvPr id="33" name="Rectangle 7">
            <a:extLst>
              <a:ext uri="{FF2B5EF4-FFF2-40B4-BE49-F238E27FC236}">
                <a16:creationId xmlns:a16="http://schemas.microsoft.com/office/drawing/2014/main" id="{3F5A2AC6-92B6-9646-9701-0CB78E2A0664}"/>
              </a:ext>
            </a:extLst>
          </p:cNvPr>
          <p:cNvSpPr>
            <a:spLocks noChangeArrowheads="1"/>
          </p:cNvSpPr>
          <p:nvPr/>
        </p:nvSpPr>
        <p:spPr bwMode="auto">
          <a:xfrm>
            <a:off x="6361902" y="3112865"/>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6</a:t>
            </a:r>
          </a:p>
        </p:txBody>
      </p:sp>
      <p:sp>
        <p:nvSpPr>
          <p:cNvPr id="35" name="Rectangle 7">
            <a:extLst>
              <a:ext uri="{FF2B5EF4-FFF2-40B4-BE49-F238E27FC236}">
                <a16:creationId xmlns:a16="http://schemas.microsoft.com/office/drawing/2014/main" id="{2240DC77-1B6F-DC42-BDB7-A9C274EAEB97}"/>
              </a:ext>
            </a:extLst>
          </p:cNvPr>
          <p:cNvSpPr>
            <a:spLocks noChangeArrowheads="1"/>
          </p:cNvSpPr>
          <p:nvPr/>
        </p:nvSpPr>
        <p:spPr bwMode="auto">
          <a:xfrm>
            <a:off x="4837902" y="3112865"/>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2</a:t>
            </a:r>
          </a:p>
        </p:txBody>
      </p:sp>
      <p:cxnSp>
        <p:nvCxnSpPr>
          <p:cNvPr id="36" name="AutoShape 13">
            <a:extLst>
              <a:ext uri="{FF2B5EF4-FFF2-40B4-BE49-F238E27FC236}">
                <a16:creationId xmlns:a16="http://schemas.microsoft.com/office/drawing/2014/main" id="{079C1C4B-0596-2F4E-A2D9-68BC53160ABF}"/>
              </a:ext>
            </a:extLst>
          </p:cNvPr>
          <p:cNvCxnSpPr>
            <a:cxnSpLocks noChangeShapeType="1"/>
          </p:cNvCxnSpPr>
          <p:nvPr/>
        </p:nvCxnSpPr>
        <p:spPr bwMode="auto">
          <a:xfrm>
            <a:off x="5791987" y="2446021"/>
            <a:ext cx="1" cy="604837"/>
          </a:xfrm>
          <a:prstGeom prst="straightConnector1">
            <a:avLst/>
          </a:prstGeom>
          <a:noFill/>
          <a:ln w="12700">
            <a:solidFill>
              <a:schemeClr val="tx1"/>
            </a:solidFill>
            <a:round/>
            <a:headEnd/>
            <a:tailEnd type="triangle" w="med" len="med"/>
          </a:ln>
        </p:spPr>
      </p:cxnSp>
      <p:sp>
        <p:nvSpPr>
          <p:cNvPr id="3" name="Rectangle 2">
            <a:extLst>
              <a:ext uri="{FF2B5EF4-FFF2-40B4-BE49-F238E27FC236}">
                <a16:creationId xmlns:a16="http://schemas.microsoft.com/office/drawing/2014/main" id="{899ACAE2-F929-7448-A38F-14468F5203FF}"/>
              </a:ext>
            </a:extLst>
          </p:cNvPr>
          <p:cNvSpPr/>
          <p:nvPr/>
        </p:nvSpPr>
        <p:spPr>
          <a:xfrm>
            <a:off x="5312644" y="2076992"/>
            <a:ext cx="287258" cy="307777"/>
          </a:xfrm>
          <a:prstGeom prst="rect">
            <a:avLst/>
          </a:prstGeom>
        </p:spPr>
        <p:txBody>
          <a:bodyPr wrap="none">
            <a:spAutoFit/>
          </a:bodyPr>
          <a:lstStyle/>
          <a:p>
            <a:r>
              <a:rPr lang="en-US" dirty="0">
                <a:latin typeface="Open Sans" panose="020B0604020202020204" charset="0"/>
                <a:ea typeface="Open Sans" panose="020B0604020202020204" charset="0"/>
                <a:cs typeface="Open Sans" panose="020B0604020202020204" charset="0"/>
              </a:rPr>
              <a:t>2</a:t>
            </a:r>
            <a:endParaRPr lang="en-US" dirty="0"/>
          </a:p>
        </p:txBody>
      </p:sp>
      <p:sp>
        <p:nvSpPr>
          <p:cNvPr id="37" name="Rectangle 36">
            <a:extLst>
              <a:ext uri="{FF2B5EF4-FFF2-40B4-BE49-F238E27FC236}">
                <a16:creationId xmlns:a16="http://schemas.microsoft.com/office/drawing/2014/main" id="{3A266C21-D99F-F746-9732-4CF8409C765D}"/>
              </a:ext>
            </a:extLst>
          </p:cNvPr>
          <p:cNvSpPr/>
          <p:nvPr/>
        </p:nvSpPr>
        <p:spPr>
          <a:xfrm>
            <a:off x="7511778" y="2124515"/>
            <a:ext cx="292068" cy="307777"/>
          </a:xfrm>
          <a:prstGeom prst="rect">
            <a:avLst/>
          </a:prstGeom>
        </p:spPr>
        <p:txBody>
          <a:bodyPr wrap="none">
            <a:spAutoFit/>
          </a:bodyPr>
          <a:lstStyle/>
          <a:p>
            <a:r>
              <a:rPr lang="en-US" dirty="0">
                <a:latin typeface="Roboto Mono" panose="020B0604020202020204" charset="0"/>
                <a:ea typeface="Roboto Mono" panose="020B0604020202020204" charset="0"/>
                <a:cs typeface="Times New Roman" pitchFamily="18" charset="0"/>
              </a:rPr>
              <a:t>2</a:t>
            </a:r>
            <a:endParaRPr lang="en-US" dirty="0"/>
          </a:p>
        </p:txBody>
      </p:sp>
      <p:cxnSp>
        <p:nvCxnSpPr>
          <p:cNvPr id="38" name="AutoShape 17">
            <a:extLst>
              <a:ext uri="{FF2B5EF4-FFF2-40B4-BE49-F238E27FC236}">
                <a16:creationId xmlns:a16="http://schemas.microsoft.com/office/drawing/2014/main" id="{2450A8C0-4E8A-664B-A615-C2A7BC2430BC}"/>
              </a:ext>
            </a:extLst>
          </p:cNvPr>
          <p:cNvCxnSpPr>
            <a:cxnSpLocks noChangeShapeType="1"/>
          </p:cNvCxnSpPr>
          <p:nvPr/>
        </p:nvCxnSpPr>
        <p:spPr bwMode="auto">
          <a:xfrm>
            <a:off x="8081689" y="2475756"/>
            <a:ext cx="761999" cy="616743"/>
          </a:xfrm>
          <a:prstGeom prst="straightConnector1">
            <a:avLst/>
          </a:prstGeom>
          <a:noFill/>
          <a:ln w="12700">
            <a:solidFill>
              <a:schemeClr val="tx1"/>
            </a:solidFill>
            <a:round/>
            <a:headEnd/>
            <a:tailEnd type="triangle" w="med" len="med"/>
          </a:ln>
        </p:spPr>
      </p:cxnSp>
      <p:cxnSp>
        <p:nvCxnSpPr>
          <p:cNvPr id="39" name="AutoShape 9">
            <a:extLst>
              <a:ext uri="{FF2B5EF4-FFF2-40B4-BE49-F238E27FC236}">
                <a16:creationId xmlns:a16="http://schemas.microsoft.com/office/drawing/2014/main" id="{905AE7B6-A717-654D-B62B-49B9559B3330}"/>
              </a:ext>
            </a:extLst>
          </p:cNvPr>
          <p:cNvCxnSpPr>
            <a:cxnSpLocks noChangeShapeType="1"/>
          </p:cNvCxnSpPr>
          <p:nvPr/>
        </p:nvCxnSpPr>
        <p:spPr bwMode="auto">
          <a:xfrm flipH="1">
            <a:off x="7319691" y="2475756"/>
            <a:ext cx="761998" cy="616746"/>
          </a:xfrm>
          <a:prstGeom prst="straightConnector1">
            <a:avLst/>
          </a:prstGeom>
          <a:noFill/>
          <a:ln w="12700">
            <a:solidFill>
              <a:schemeClr val="tx1"/>
            </a:solidFill>
            <a:round/>
            <a:headEnd/>
            <a:tailEnd type="triangle" w="med" len="med"/>
          </a:ln>
        </p:spPr>
      </p:cxnSp>
      <p:sp>
        <p:nvSpPr>
          <p:cNvPr id="40" name="Rectangle 7">
            <a:extLst>
              <a:ext uri="{FF2B5EF4-FFF2-40B4-BE49-F238E27FC236}">
                <a16:creationId xmlns:a16="http://schemas.microsoft.com/office/drawing/2014/main" id="{4A8DAB8A-F79E-9B45-A20A-C5BAA1874713}"/>
              </a:ext>
            </a:extLst>
          </p:cNvPr>
          <p:cNvSpPr>
            <a:spLocks noChangeArrowheads="1"/>
          </p:cNvSpPr>
          <p:nvPr/>
        </p:nvSpPr>
        <p:spPr bwMode="auto">
          <a:xfrm>
            <a:off x="7889604" y="3142600"/>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5</a:t>
            </a:r>
          </a:p>
        </p:txBody>
      </p:sp>
      <p:sp>
        <p:nvSpPr>
          <p:cNvPr id="41" name="Rectangle 7">
            <a:extLst>
              <a:ext uri="{FF2B5EF4-FFF2-40B4-BE49-F238E27FC236}">
                <a16:creationId xmlns:a16="http://schemas.microsoft.com/office/drawing/2014/main" id="{957AEE23-5ACE-144C-9E01-37A40CE64215}"/>
              </a:ext>
            </a:extLst>
          </p:cNvPr>
          <p:cNvSpPr>
            <a:spLocks noChangeArrowheads="1"/>
          </p:cNvSpPr>
          <p:nvPr/>
        </p:nvSpPr>
        <p:spPr bwMode="auto">
          <a:xfrm>
            <a:off x="8651604" y="3142600"/>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2</a:t>
            </a:r>
          </a:p>
        </p:txBody>
      </p:sp>
      <p:sp>
        <p:nvSpPr>
          <p:cNvPr id="42" name="Rectangle 7">
            <a:extLst>
              <a:ext uri="{FF2B5EF4-FFF2-40B4-BE49-F238E27FC236}">
                <a16:creationId xmlns:a16="http://schemas.microsoft.com/office/drawing/2014/main" id="{FA86C5F5-3658-E340-942D-E30A325A2BB5}"/>
              </a:ext>
            </a:extLst>
          </p:cNvPr>
          <p:cNvSpPr>
            <a:spLocks noChangeArrowheads="1"/>
          </p:cNvSpPr>
          <p:nvPr/>
        </p:nvSpPr>
        <p:spPr bwMode="auto">
          <a:xfrm>
            <a:off x="7127604" y="3142600"/>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14</a:t>
            </a:r>
          </a:p>
        </p:txBody>
      </p:sp>
      <p:cxnSp>
        <p:nvCxnSpPr>
          <p:cNvPr id="43" name="AutoShape 13">
            <a:extLst>
              <a:ext uri="{FF2B5EF4-FFF2-40B4-BE49-F238E27FC236}">
                <a16:creationId xmlns:a16="http://schemas.microsoft.com/office/drawing/2014/main" id="{6EDA6EAC-2B86-B143-9467-5CA8AFA7AA33}"/>
              </a:ext>
            </a:extLst>
          </p:cNvPr>
          <p:cNvCxnSpPr>
            <a:cxnSpLocks noChangeShapeType="1"/>
          </p:cNvCxnSpPr>
          <p:nvPr/>
        </p:nvCxnSpPr>
        <p:spPr bwMode="auto">
          <a:xfrm>
            <a:off x="8081689" y="2475756"/>
            <a:ext cx="1" cy="604837"/>
          </a:xfrm>
          <a:prstGeom prst="straightConnector1">
            <a:avLst/>
          </a:prstGeom>
          <a:noFill/>
          <a:ln w="12700">
            <a:solidFill>
              <a:schemeClr val="tx1"/>
            </a:solidFill>
            <a:round/>
            <a:headEnd/>
            <a:tailEnd type="triangle" w="med" len="med"/>
          </a:ln>
        </p:spPr>
      </p:cxnSp>
    </p:spTree>
    <p:extLst>
      <p:ext uri="{BB962C8B-B14F-4D97-AF65-F5344CB8AC3E}">
        <p14:creationId xmlns:p14="http://schemas.microsoft.com/office/powerpoint/2010/main" val="303756013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2"/>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altLang="en-US" sz="3600" dirty="0"/>
              <a:t>Alpha-Beta Pruning</a:t>
            </a:r>
            <a:endParaRPr sz="3400" b="1" dirty="0">
              <a:solidFill>
                <a:srgbClr val="370661"/>
              </a:solidFill>
              <a:latin typeface="Open Sans"/>
              <a:ea typeface="Open Sans"/>
              <a:cs typeface="Open Sans"/>
              <a:sym typeface="Open Sans"/>
            </a:endParaRPr>
          </a:p>
        </p:txBody>
      </p:sp>
      <mc:AlternateContent xmlns:mc="http://schemas.openxmlformats.org/markup-compatibility/2006" xmlns:a14="http://schemas.microsoft.com/office/drawing/2010/main">
        <mc:Choice Requires="a14">
          <p:sp>
            <p:nvSpPr>
              <p:cNvPr id="64" name="Google Shape;64;p2"/>
              <p:cNvSpPr txBox="1">
                <a:spLocks noGrp="1"/>
              </p:cNvSpPr>
              <p:nvPr>
                <p:ph type="body" idx="1"/>
              </p:nvPr>
            </p:nvSpPr>
            <p:spPr>
              <a:xfrm>
                <a:off x="399675" y="1299625"/>
                <a:ext cx="10555198" cy="4577400"/>
              </a:xfrm>
              <a:prstGeom prst="rect">
                <a:avLst/>
              </a:prstGeom>
              <a:noFill/>
              <a:ln>
                <a:noFill/>
              </a:ln>
            </p:spPr>
            <p:txBody>
              <a:bodyPr spcFirstLastPara="1" wrap="square" lIns="91425" tIns="45700" rIns="91425" bIns="45700" anchor="t" anchorCtr="0">
                <a:normAutofit/>
              </a:bodyPr>
              <a:lstStyle/>
              <a:p>
                <a:pPr eaLnBrk="1" hangingPunct="1"/>
                <a:r>
                  <a:rPr lang="en-US" altLang="en-US" sz="2000" dirty="0"/>
                  <a:t>During Minimax, keep track of two additional values:</a:t>
                </a:r>
              </a:p>
              <a:p>
                <a:pPr lvl="1" eaLnBrk="1" hangingPunct="1"/>
                <a:r>
                  <a:rPr lang="el-GR" altLang="en-US" sz="2400" b="1" dirty="0">
                    <a:latin typeface="Times New Roman" panose="02020603050405020304" pitchFamily="18" charset="0"/>
                    <a:cs typeface="Times New Roman" panose="02020603050405020304" pitchFamily="18" charset="0"/>
                  </a:rPr>
                  <a:t>α</a:t>
                </a:r>
                <a:r>
                  <a:rPr lang="en-US" altLang="en-US" b="1" dirty="0"/>
                  <a:t>: MAX’s current </a:t>
                </a:r>
                <a:r>
                  <a:rPr lang="en-US" altLang="en-US" b="1" i="1" dirty="0">
                    <a:solidFill>
                      <a:srgbClr val="C00000"/>
                    </a:solidFill>
                  </a:rPr>
                  <a:t>lower</a:t>
                </a:r>
                <a:r>
                  <a:rPr lang="en-US" altLang="en-US" b="1" dirty="0"/>
                  <a:t> bound on MAX’s outcome </a:t>
                </a:r>
              </a:p>
              <a:p>
                <a:pPr lvl="1" eaLnBrk="1" hangingPunct="1"/>
                <a:r>
                  <a:rPr lang="el-GR" altLang="en-US" sz="2400" b="1" dirty="0">
                    <a:latin typeface="Times New Roman" panose="02020603050405020304" pitchFamily="18" charset="0"/>
                    <a:cs typeface="Times New Roman" panose="02020603050405020304" pitchFamily="18" charset="0"/>
                  </a:rPr>
                  <a:t>β</a:t>
                </a:r>
                <a:r>
                  <a:rPr lang="en-US" altLang="en-US" b="1" dirty="0"/>
                  <a:t>: MIN’s current </a:t>
                </a:r>
                <a:r>
                  <a:rPr lang="en-US" altLang="en-US" b="1" i="1" dirty="0">
                    <a:solidFill>
                      <a:srgbClr val="C00000"/>
                    </a:solidFill>
                  </a:rPr>
                  <a:t>upper</a:t>
                </a:r>
                <a:r>
                  <a:rPr lang="en-US" altLang="en-US" b="1" dirty="0"/>
                  <a:t> bound on MIN’s outcome</a:t>
                </a:r>
              </a:p>
              <a:p>
                <a:pPr lvl="1" eaLnBrk="1" hangingPunct="1"/>
                <a:endParaRPr lang="en-US" altLang="en-US" sz="1400" b="1" dirty="0"/>
              </a:p>
              <a:p>
                <a:pPr eaLnBrk="1" hangingPunct="1"/>
                <a:r>
                  <a:rPr lang="en-US" altLang="en-US" sz="2000" dirty="0"/>
                  <a:t>MAX will never allow a move that could lead to a worse score (for MAX) than </a:t>
                </a:r>
                <a:r>
                  <a:rPr lang="el-GR" altLang="en-US" dirty="0">
                    <a:latin typeface="Times New Roman" panose="02020603050405020304" pitchFamily="18" charset="0"/>
                    <a:ea typeface="ＭＳ Ｐゴシック" pitchFamily="-107" charset="-128"/>
                    <a:cs typeface="Times New Roman" panose="02020603050405020304" pitchFamily="18" charset="0"/>
                  </a:rPr>
                  <a:t>α</a:t>
                </a:r>
                <a:r>
                  <a:rPr lang="el-GR" altLang="en-US" sz="2000" dirty="0"/>
                  <a:t> </a:t>
                </a:r>
                <a:endParaRPr lang="en-US" altLang="en-US" sz="2000" dirty="0"/>
              </a:p>
              <a:p>
                <a:pPr eaLnBrk="1" hangingPunct="1"/>
                <a:r>
                  <a:rPr lang="en-US" altLang="en-US" sz="2000" dirty="0"/>
                  <a:t>MIN will never allow a move that could lead to a better score (for MAX) than </a:t>
                </a:r>
                <a:r>
                  <a:rPr lang="el-GR" altLang="en-US" dirty="0">
                    <a:latin typeface="Times New Roman" panose="02020603050405020304" pitchFamily="18" charset="0"/>
                    <a:ea typeface="ＭＳ Ｐゴシック" pitchFamily="-107" charset="-128"/>
                    <a:cs typeface="Times New Roman" panose="02020603050405020304" pitchFamily="18" charset="0"/>
                  </a:rPr>
                  <a:t>β</a:t>
                </a:r>
                <a:endParaRPr lang="en-US" altLang="en-US" dirty="0">
                  <a:latin typeface="Times New Roman" panose="02020603050405020304" pitchFamily="18" charset="0"/>
                  <a:ea typeface="ＭＳ Ｐゴシック" pitchFamily="-107" charset="-128"/>
                  <a:cs typeface="Times New Roman" panose="02020603050405020304" pitchFamily="18" charset="0"/>
                </a:endParaRPr>
              </a:p>
              <a:p>
                <a:pPr marL="0" indent="0" eaLnBrk="1" hangingPunct="1">
                  <a:buNone/>
                </a:pPr>
                <a:endParaRPr lang="en-US" altLang="en-US" sz="1100" dirty="0"/>
              </a:p>
              <a:p>
                <a:pPr eaLnBrk="1" hangingPunct="1"/>
                <a:r>
                  <a:rPr lang="en-US" altLang="en-US" sz="2000" dirty="0"/>
                  <a:t>Therefore, stop evaluating a branch whenever:</a:t>
                </a:r>
              </a:p>
              <a:p>
                <a:pPr lvl="1" eaLnBrk="1" hangingPunct="1"/>
                <a:r>
                  <a:rPr lang="en-US" altLang="en-US" sz="1800" dirty="0"/>
                  <a:t>When evaluating a MAX node: a value </a:t>
                </a:r>
                <a14:m>
                  <m:oMath xmlns:m="http://schemas.openxmlformats.org/officeDocument/2006/math">
                    <m:r>
                      <a:rPr lang="en-US" altLang="en-US" sz="1800" b="0" i="1" smtClean="0">
                        <a:latin typeface="Cambria Math" panose="02040503050406030204" pitchFamily="18" charset="0"/>
                        <a:ea typeface="Cambria Math" panose="02040503050406030204" pitchFamily="18" charset="0"/>
                        <a:cs typeface="Times New Roman" panose="02020603050405020304" pitchFamily="18" charset="0"/>
                      </a:rPr>
                      <m:t>𝑣</m:t>
                    </m:r>
                    <m:r>
                      <a:rPr lang="en-US" altLang="en-US" sz="1800" b="0" i="1" smtClean="0">
                        <a:latin typeface="Cambria Math" panose="02040503050406030204" pitchFamily="18" charset="0"/>
                        <a:ea typeface="Cambria Math" panose="02040503050406030204" pitchFamily="18" charset="0"/>
                        <a:cs typeface="Times New Roman" panose="02020603050405020304" pitchFamily="18" charset="0"/>
                      </a:rPr>
                      <m:t>≥</m:t>
                    </m:r>
                    <m:r>
                      <a:rPr lang="en-US" altLang="en-US" sz="1800" b="0" i="1" smtClean="0">
                        <a:latin typeface="Cambria Math" panose="02040503050406030204" pitchFamily="18" charset="0"/>
                        <a:ea typeface="Cambria Math" panose="02040503050406030204" pitchFamily="18" charset="0"/>
                        <a:cs typeface="Times New Roman" panose="02020603050405020304" pitchFamily="18" charset="0"/>
                      </a:rPr>
                      <m:t>𝛽</m:t>
                    </m:r>
                  </m:oMath>
                </a14:m>
                <a:r>
                  <a:rPr lang="el-GR" altLang="en-US" sz="1800" dirty="0"/>
                  <a:t> </a:t>
                </a:r>
                <a:r>
                  <a:rPr lang="en-US" altLang="en-US" sz="1800" dirty="0"/>
                  <a:t>is backed-up</a:t>
                </a:r>
              </a:p>
              <a:p>
                <a:pPr lvl="2" eaLnBrk="1" hangingPunct="1"/>
                <a:r>
                  <a:rPr lang="en-US" altLang="en-US" sz="1600" dirty="0"/>
                  <a:t>MIN will never select that MAX node</a:t>
                </a:r>
              </a:p>
              <a:p>
                <a:pPr lvl="1" eaLnBrk="1" hangingPunct="1"/>
                <a:r>
                  <a:rPr lang="en-US" altLang="en-US" sz="1800" dirty="0"/>
                  <a:t>When evaluating a MIN node: a value </a:t>
                </a:r>
                <a14:m>
                  <m:oMath xmlns:m="http://schemas.openxmlformats.org/officeDocument/2006/math">
                    <m:r>
                      <a:rPr lang="en-US" altLang="en-US" sz="1800" b="0" i="1" smtClean="0">
                        <a:latin typeface="Cambria Math" panose="02040503050406030204" pitchFamily="18" charset="0"/>
                        <a:ea typeface="Cambria Math" panose="02040503050406030204" pitchFamily="18" charset="0"/>
                        <a:cs typeface="Times New Roman" panose="02020603050405020304" pitchFamily="18" charset="0"/>
                      </a:rPr>
                      <m:t>𝑣</m:t>
                    </m:r>
                    <m:r>
                      <a:rPr lang="en-US" altLang="en-US" sz="1800" b="0" i="1" smtClean="0">
                        <a:latin typeface="Cambria Math" panose="02040503050406030204" pitchFamily="18" charset="0"/>
                        <a:ea typeface="Cambria Math" panose="02040503050406030204" pitchFamily="18" charset="0"/>
                        <a:cs typeface="Times New Roman" panose="02020603050405020304" pitchFamily="18" charset="0"/>
                      </a:rPr>
                      <m:t>≤</m:t>
                    </m:r>
                    <m:r>
                      <a:rPr lang="en-US" altLang="en-US" sz="1800" b="0" i="1" smtClean="0">
                        <a:latin typeface="Cambria Math" panose="02040503050406030204" pitchFamily="18" charset="0"/>
                        <a:ea typeface="Cambria Math" panose="02040503050406030204" pitchFamily="18" charset="0"/>
                        <a:cs typeface="Times New Roman" panose="02020603050405020304" pitchFamily="18" charset="0"/>
                      </a:rPr>
                      <m:t>𝛼</m:t>
                    </m:r>
                    <m:r>
                      <a:rPr lang="en-US" altLang="en-US" sz="1800" b="0" i="1" smtClean="0">
                        <a:latin typeface="Cambria Math" panose="02040503050406030204" pitchFamily="18" charset="0"/>
                        <a:ea typeface="Cambria Math" panose="02040503050406030204" pitchFamily="18" charset="0"/>
                        <a:cs typeface="Times New Roman" panose="02020603050405020304" pitchFamily="18" charset="0"/>
                      </a:rPr>
                      <m:t> </m:t>
                    </m:r>
                  </m:oMath>
                </a14:m>
                <a:r>
                  <a:rPr lang="en-US" altLang="en-US" sz="1800" dirty="0"/>
                  <a:t>is found</a:t>
                </a:r>
              </a:p>
              <a:p>
                <a:pPr lvl="2" eaLnBrk="1" hangingPunct="1"/>
                <a:r>
                  <a:rPr lang="en-US" altLang="en-US" sz="1600" dirty="0"/>
                  <a:t>MAX will never select that MIN node</a:t>
                </a:r>
              </a:p>
            </p:txBody>
          </p:sp>
        </mc:Choice>
        <mc:Fallback xmlns="">
          <p:sp>
            <p:nvSpPr>
              <p:cNvPr id="64" name="Google Shape;64;p2"/>
              <p:cNvSpPr txBox="1">
                <a:spLocks noGrp="1" noRot="1" noChangeAspect="1" noMove="1" noResize="1" noEditPoints="1" noAdjustHandles="1" noChangeArrowheads="1" noChangeShapeType="1" noTextEdit="1"/>
              </p:cNvSpPr>
              <p:nvPr>
                <p:ph type="body" idx="1"/>
              </p:nvPr>
            </p:nvSpPr>
            <p:spPr>
              <a:xfrm>
                <a:off x="399675" y="1299625"/>
                <a:ext cx="10555198" cy="4577400"/>
              </a:xfrm>
              <a:prstGeom prst="rect">
                <a:avLst/>
              </a:prstGeom>
              <a:blipFill>
                <a:blip r:embed="rId3"/>
                <a:stretch>
                  <a:fillRect/>
                </a:stretch>
              </a:blipFill>
              <a:ln>
                <a:noFill/>
              </a:ln>
            </p:spPr>
            <p:txBody>
              <a:bodyPr/>
              <a:lstStyle/>
              <a:p>
                <a:r>
                  <a:rPr lang="en-US">
                    <a:noFill/>
                  </a:rPr>
                  <a:t> </a:t>
                </a:r>
              </a:p>
            </p:txBody>
          </p:sp>
        </mc:Fallback>
      </mc:AlternateContent>
      <p:sp>
        <p:nvSpPr>
          <p:cNvPr id="65" name="Google Shape;65;p2"/>
          <p:cNvSpPr txBox="1"/>
          <p:nvPr/>
        </p:nvSpPr>
        <p:spPr>
          <a:xfrm>
            <a:off x="10949275" y="6478075"/>
            <a:ext cx="2259300" cy="1359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dirty="0">
                <a:solidFill>
                  <a:srgbClr val="FFFFFF"/>
                </a:solidFill>
                <a:latin typeface="Open Sans SemiBold"/>
                <a:ea typeface="Open Sans SemiBold"/>
                <a:cs typeface="Open Sans SemiBold"/>
                <a:sym typeface="Open Sans SemiBold"/>
              </a:rPr>
              <a:t>CIS 521  |  5</a:t>
            </a:r>
          </a:p>
        </p:txBody>
      </p:sp>
      <p:pic>
        <p:nvPicPr>
          <p:cNvPr id="66" name="Google Shape;66;p2"/>
          <p:cNvPicPr preferRelativeResize="0"/>
          <p:nvPr/>
        </p:nvPicPr>
        <p:blipFill rotWithShape="1">
          <a:blip r:embed="rId4">
            <a:alphaModFix/>
          </a:blip>
          <a:srcRect l="46493" t="230" r="43071" b="-230"/>
          <a:stretch/>
        </p:blipFill>
        <p:spPr>
          <a:xfrm>
            <a:off x="11603925" y="0"/>
            <a:ext cx="590700" cy="3772950"/>
          </a:xfrm>
          <a:prstGeom prst="rect">
            <a:avLst/>
          </a:prstGeom>
          <a:noFill/>
          <a:ln>
            <a:noFill/>
          </a:ln>
        </p:spPr>
      </p:pic>
      <p:sp>
        <p:nvSpPr>
          <p:cNvPr id="67" name="Google Shape;67;p2"/>
          <p:cNvSpPr/>
          <p:nvPr/>
        </p:nvSpPr>
        <p:spPr>
          <a:xfrm>
            <a:off x="11603919" y="3696759"/>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7" name="Google Shape;84;g92b3bf485b_0_0">
            <a:extLst>
              <a:ext uri="{FF2B5EF4-FFF2-40B4-BE49-F238E27FC236}">
                <a16:creationId xmlns:a16="http://schemas.microsoft.com/office/drawing/2014/main" id="{1769E042-53BE-E24B-BB76-3704CE669F8D}"/>
              </a:ext>
            </a:extLst>
          </p:cNvPr>
          <p:cNvSpPr/>
          <p:nvPr/>
        </p:nvSpPr>
        <p:spPr>
          <a:xfrm>
            <a:off x="7385677" y="486177"/>
            <a:ext cx="3792660" cy="948053"/>
          </a:xfrm>
          <a:prstGeom prst="wedgeRoundRectCallout">
            <a:avLst>
              <a:gd name="adj1" fmla="val -43057"/>
              <a:gd name="adj2" fmla="val 100884"/>
              <a:gd name="adj3" fmla="val 0"/>
            </a:avLst>
          </a:prstGeom>
          <a:solidFill>
            <a:srgbClr val="7EDCF6"/>
          </a:solidFill>
          <a:ln>
            <a:noFill/>
          </a:ln>
        </p:spPr>
        <p:txBody>
          <a:bodyPr spcFirstLastPara="1" wrap="square" lIns="91425" tIns="91425" rIns="91425" bIns="91425" anchor="ctr" anchorCtr="0">
            <a:noAutofit/>
          </a:bodyPr>
          <a:lstStyle/>
          <a:p>
            <a:pPr lvl="0" algn="ctr">
              <a:buSzPts val="2500"/>
            </a:pPr>
            <a:r>
              <a:rPr lang="en-US" sz="2400" b="1" i="0" u="none" strike="noStrike" cap="none" dirty="0">
                <a:latin typeface="Open Sans" panose="020B0606030504020204" pitchFamily="34" charset="0"/>
                <a:ea typeface="Open Sans" panose="020B0606030504020204" pitchFamily="34" charset="0"/>
                <a:cs typeface="Open Sans" panose="020B0606030504020204" pitchFamily="34" charset="0"/>
                <a:sym typeface="Open Sans"/>
              </a:rPr>
              <a:t>For </a:t>
            </a:r>
            <a:r>
              <a:rPr lang="el-GR" altLang="en-US" sz="2400" b="1" dirty="0">
                <a:latin typeface="Open Sans" panose="020B0606030504020204" pitchFamily="34" charset="0"/>
                <a:ea typeface="Open Sans" panose="020B0606030504020204" pitchFamily="34" charset="0"/>
                <a:cs typeface="Open Sans" panose="020B0606030504020204" pitchFamily="34" charset="0"/>
              </a:rPr>
              <a:t>α</a:t>
            </a:r>
            <a:r>
              <a:rPr lang="en-US" altLang="en-US" sz="2400" b="1" dirty="0">
                <a:latin typeface="Open Sans" panose="020B0606030504020204" pitchFamily="34" charset="0"/>
                <a:ea typeface="Open Sans" panose="020B0606030504020204" pitchFamily="34" charset="0"/>
                <a:cs typeface="Open Sans" panose="020B0606030504020204" pitchFamily="34" charset="0"/>
              </a:rPr>
              <a:t> think “at least”</a:t>
            </a:r>
            <a:r>
              <a:rPr lang="en-US" sz="2400" b="1" i="0" u="none" strike="noStrike" cap="none" dirty="0">
                <a:latin typeface="Open Sans" panose="020B0606030504020204" pitchFamily="34" charset="0"/>
                <a:ea typeface="Open Sans" panose="020B0606030504020204" pitchFamily="34" charset="0"/>
                <a:cs typeface="Open Sans" panose="020B0606030504020204" pitchFamily="34" charset="0"/>
                <a:sym typeface="Open Sans"/>
              </a:rPr>
              <a:t> </a:t>
            </a:r>
            <a:endParaRPr sz="2400" b="1" i="0" u="none" strike="noStrike" cap="none" dirty="0">
              <a:latin typeface="Open Sans" panose="020B0606030504020204" pitchFamily="34" charset="0"/>
              <a:ea typeface="Open Sans" panose="020B0606030504020204" pitchFamily="34" charset="0"/>
              <a:cs typeface="Open Sans" panose="020B0606030504020204" pitchFamily="34" charset="0"/>
              <a:sym typeface="Open Sans"/>
            </a:endParaRPr>
          </a:p>
        </p:txBody>
      </p:sp>
      <p:sp>
        <p:nvSpPr>
          <p:cNvPr id="9" name="Google Shape;75;g92b3bf485b_0_0">
            <a:extLst>
              <a:ext uri="{FF2B5EF4-FFF2-40B4-BE49-F238E27FC236}">
                <a16:creationId xmlns:a16="http://schemas.microsoft.com/office/drawing/2014/main" id="{7A1C4318-D81C-5846-9245-948C3EDAADA2}"/>
              </a:ext>
            </a:extLst>
          </p:cNvPr>
          <p:cNvSpPr/>
          <p:nvPr/>
        </p:nvSpPr>
        <p:spPr>
          <a:xfrm>
            <a:off x="8021925" y="1518339"/>
            <a:ext cx="3792660" cy="971400"/>
          </a:xfrm>
          <a:prstGeom prst="wedgeRoundRectCallout">
            <a:avLst>
              <a:gd name="adj1" fmla="val -63431"/>
              <a:gd name="adj2" fmla="val 43340"/>
              <a:gd name="adj3" fmla="val 0"/>
            </a:avLst>
          </a:prstGeom>
          <a:solidFill>
            <a:srgbClr val="FFAE2B"/>
          </a:solidFill>
          <a:ln>
            <a:noFill/>
          </a:ln>
        </p:spPr>
        <p:txBody>
          <a:bodyPr spcFirstLastPara="1" wrap="square" lIns="91425" tIns="91425" rIns="91425" bIns="91425" anchor="ctr" anchorCtr="0">
            <a:noAutofit/>
          </a:bodyPr>
          <a:lstStyle/>
          <a:p>
            <a:pPr lvl="0" algn="ctr">
              <a:buSzPts val="2500"/>
            </a:pPr>
            <a:r>
              <a:rPr lang="en-US" sz="2400" b="1" dirty="0">
                <a:latin typeface="Open Sans" panose="020B0606030504020204" pitchFamily="34" charset="0"/>
                <a:ea typeface="Open Sans" panose="020B0606030504020204" pitchFamily="34" charset="0"/>
                <a:cs typeface="Open Sans" panose="020B0606030504020204" pitchFamily="34" charset="0"/>
                <a:sym typeface="Open Sans"/>
              </a:rPr>
              <a:t>For </a:t>
            </a:r>
            <a:r>
              <a:rPr lang="el-GR" altLang="en-US" sz="2400" b="1" dirty="0">
                <a:latin typeface="Open Sans" panose="020B0606030504020204" pitchFamily="34" charset="0"/>
                <a:ea typeface="Open Sans" panose="020B0606030504020204" pitchFamily="34" charset="0"/>
                <a:cs typeface="Open Sans" panose="020B0606030504020204" pitchFamily="34" charset="0"/>
              </a:rPr>
              <a:t>β </a:t>
            </a:r>
            <a:r>
              <a:rPr lang="en-US" altLang="en-US" sz="2400" b="1" dirty="0">
                <a:latin typeface="Open Sans" panose="020B0606030504020204" pitchFamily="34" charset="0"/>
                <a:ea typeface="Open Sans" panose="020B0606030504020204" pitchFamily="34" charset="0"/>
                <a:cs typeface="Open Sans" panose="020B0606030504020204" pitchFamily="34" charset="0"/>
              </a:rPr>
              <a:t>think “at most”</a:t>
            </a:r>
            <a:r>
              <a:rPr lang="en-US" sz="2400" b="1" dirty="0">
                <a:latin typeface="Open Sans" panose="020B0606030504020204" pitchFamily="34" charset="0"/>
                <a:ea typeface="Open Sans" panose="020B0606030504020204" pitchFamily="34" charset="0"/>
                <a:cs typeface="Open Sans" panose="020B0606030504020204" pitchFamily="34" charset="0"/>
                <a:sym typeface="Open Sans"/>
              </a:rPr>
              <a:t> </a:t>
            </a:r>
          </a:p>
        </p:txBody>
      </p:sp>
    </p:spTree>
    <p:extLst>
      <p:ext uri="{BB962C8B-B14F-4D97-AF65-F5344CB8AC3E}">
        <p14:creationId xmlns:p14="http://schemas.microsoft.com/office/powerpoint/2010/main" val="198136211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2"/>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dirty="0">
                <a:sym typeface="Symbol" pitchFamily="18" charset="2"/>
              </a:rPr>
              <a:t>Alpha-Beta Pruning Example</a:t>
            </a:r>
            <a:endParaRPr sz="3400" b="1" dirty="0">
              <a:solidFill>
                <a:srgbClr val="370661"/>
              </a:solidFill>
              <a:latin typeface="Open Sans"/>
              <a:ea typeface="Open Sans"/>
              <a:cs typeface="Open Sans"/>
              <a:sym typeface="Open Sans"/>
            </a:endParaRPr>
          </a:p>
        </p:txBody>
      </p:sp>
      <p:sp>
        <p:nvSpPr>
          <p:cNvPr id="34" name="AutoShape 4">
            <a:extLst>
              <a:ext uri="{FF2B5EF4-FFF2-40B4-BE49-F238E27FC236}">
                <a16:creationId xmlns:a16="http://schemas.microsoft.com/office/drawing/2014/main" id="{E736D7FF-BD34-4A88-84A3-1D8F37182FDE}"/>
              </a:ext>
            </a:extLst>
          </p:cNvPr>
          <p:cNvSpPr>
            <a:spLocks noChangeArrowheads="1"/>
          </p:cNvSpPr>
          <p:nvPr/>
        </p:nvSpPr>
        <p:spPr bwMode="auto">
          <a:xfrm>
            <a:off x="5601494" y="1137177"/>
            <a:ext cx="381000" cy="359477"/>
          </a:xfrm>
          <a:prstGeom prst="triangle">
            <a:avLst>
              <a:gd name="adj" fmla="val 50000"/>
            </a:avLst>
          </a:prstGeom>
          <a:solidFill>
            <a:srgbClr val="CCECFF"/>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sp>
        <p:nvSpPr>
          <p:cNvPr id="18" name="TextBox 17">
            <a:extLst>
              <a:ext uri="{FF2B5EF4-FFF2-40B4-BE49-F238E27FC236}">
                <a16:creationId xmlns:a16="http://schemas.microsoft.com/office/drawing/2014/main" id="{97FA6B95-38DB-164F-A3BB-D53340EB840C}"/>
              </a:ext>
            </a:extLst>
          </p:cNvPr>
          <p:cNvSpPr txBox="1"/>
          <p:nvPr/>
        </p:nvSpPr>
        <p:spPr>
          <a:xfrm>
            <a:off x="6162805" y="1590805"/>
            <a:ext cx="184731" cy="307777"/>
          </a:xfrm>
          <a:prstGeom prst="rect">
            <a:avLst/>
          </a:prstGeom>
          <a:noFill/>
        </p:spPr>
        <p:txBody>
          <a:bodyPr wrap="none" rtlCol="0">
            <a:spAutoFit/>
          </a:bodyPr>
          <a:lstStyle/>
          <a:p>
            <a:endParaRPr lang="en-US" dirty="0"/>
          </a:p>
        </p:txBody>
      </p:sp>
      <p:sp>
        <p:nvSpPr>
          <p:cNvPr id="14" name="TextBox 9">
            <a:extLst>
              <a:ext uri="{FF2B5EF4-FFF2-40B4-BE49-F238E27FC236}">
                <a16:creationId xmlns:a16="http://schemas.microsoft.com/office/drawing/2014/main" id="{314F53B2-3426-2443-9B85-BD60E74A9B85}"/>
              </a:ext>
            </a:extLst>
          </p:cNvPr>
          <p:cNvSpPr txBox="1">
            <a:spLocks noChangeArrowheads="1"/>
          </p:cNvSpPr>
          <p:nvPr/>
        </p:nvSpPr>
        <p:spPr bwMode="auto">
          <a:xfrm>
            <a:off x="3999008" y="948493"/>
            <a:ext cx="122354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algn="ctr" eaLnBrk="1" hangingPunct="1">
              <a:spcBef>
                <a:spcPct val="0"/>
              </a:spcBef>
              <a:buSzTx/>
              <a:buFontTx/>
              <a:buNone/>
            </a:pPr>
            <a:r>
              <a:rPr lang="en-US" altLang="en-US" sz="2400" b="0" dirty="0">
                <a:solidFill>
                  <a:srgbClr val="00B0F0"/>
                </a:solidFill>
                <a:latin typeface="Open Sans" panose="020B0604020202020204" charset="0"/>
                <a:ea typeface="Open Sans" panose="020B0604020202020204" charset="0"/>
                <a:cs typeface="Open Sans" panose="020B0604020202020204" charset="0"/>
                <a:sym typeface="Symbol" pitchFamily="18" charset="2"/>
              </a:rPr>
              <a:t>=-</a:t>
            </a: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a:t>
            </a:r>
          </a:p>
          <a:p>
            <a:pPr algn="ctr" eaLnBrk="1" hangingPunct="1">
              <a:spcBef>
                <a:spcPct val="0"/>
              </a:spcBef>
              <a:buSzTx/>
              <a:buFontTx/>
              <a:buNone/>
            </a:pP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a:t>
            </a:r>
            <a:endParaRPr lang="en-US" altLang="en-US" sz="2400" b="0" dirty="0">
              <a:solidFill>
                <a:srgbClr val="C00000"/>
              </a:solidFill>
              <a:latin typeface="Open Sans" panose="020B0604020202020204" charset="0"/>
              <a:ea typeface="Open Sans" panose="020B0604020202020204" charset="0"/>
              <a:cs typeface="Open Sans" panose="020B0604020202020204" charset="0"/>
            </a:endParaRPr>
          </a:p>
        </p:txBody>
      </p:sp>
      <p:sp>
        <p:nvSpPr>
          <p:cNvPr id="15" name="Rectangle 14">
            <a:extLst>
              <a:ext uri="{FF2B5EF4-FFF2-40B4-BE49-F238E27FC236}">
                <a16:creationId xmlns:a16="http://schemas.microsoft.com/office/drawing/2014/main" id="{72D07EF8-10DD-424B-9FF5-F3483654A5F6}"/>
              </a:ext>
            </a:extLst>
          </p:cNvPr>
          <p:cNvSpPr/>
          <p:nvPr/>
        </p:nvSpPr>
        <p:spPr>
          <a:xfrm>
            <a:off x="5222345" y="1149868"/>
            <a:ext cx="399468" cy="307777"/>
          </a:xfrm>
          <a:prstGeom prst="rect">
            <a:avLst/>
          </a:prstGeom>
        </p:spPr>
        <p:txBody>
          <a:bodyPr wrap="none">
            <a:spAutoFit/>
          </a:bodyPr>
          <a:lstStyle/>
          <a:p>
            <a:r>
              <a:rPr lang="en-US" dirty="0">
                <a:latin typeface="Roboto Mono" panose="020B0604020202020204" charset="0"/>
                <a:ea typeface="Roboto Mono" panose="020B0604020202020204" charset="0"/>
                <a:cs typeface="Times New Roman" pitchFamily="18" charset="0"/>
              </a:rPr>
              <a:t>-∞</a:t>
            </a:r>
            <a:endParaRPr lang="en-US" dirty="0"/>
          </a:p>
        </p:txBody>
      </p:sp>
    </p:spTree>
    <p:extLst>
      <p:ext uri="{BB962C8B-B14F-4D97-AF65-F5344CB8AC3E}">
        <p14:creationId xmlns:p14="http://schemas.microsoft.com/office/powerpoint/2010/main" val="104777807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2"/>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dirty="0">
                <a:sym typeface="Symbol" pitchFamily="18" charset="2"/>
              </a:rPr>
              <a:t>Alpha-Beta Pruning Example</a:t>
            </a:r>
            <a:endParaRPr sz="3400" b="1" dirty="0">
              <a:solidFill>
                <a:srgbClr val="370661"/>
              </a:solidFill>
              <a:latin typeface="Open Sans"/>
              <a:ea typeface="Open Sans"/>
              <a:cs typeface="Open Sans"/>
              <a:sym typeface="Open Sans"/>
            </a:endParaRPr>
          </a:p>
        </p:txBody>
      </p:sp>
      <p:sp>
        <p:nvSpPr>
          <p:cNvPr id="34" name="AutoShape 4">
            <a:extLst>
              <a:ext uri="{FF2B5EF4-FFF2-40B4-BE49-F238E27FC236}">
                <a16:creationId xmlns:a16="http://schemas.microsoft.com/office/drawing/2014/main" id="{E736D7FF-BD34-4A88-84A3-1D8F37182FDE}"/>
              </a:ext>
            </a:extLst>
          </p:cNvPr>
          <p:cNvSpPr>
            <a:spLocks noChangeArrowheads="1"/>
          </p:cNvSpPr>
          <p:nvPr/>
        </p:nvSpPr>
        <p:spPr bwMode="auto">
          <a:xfrm>
            <a:off x="5601494" y="1137177"/>
            <a:ext cx="381000" cy="359477"/>
          </a:xfrm>
          <a:prstGeom prst="triangle">
            <a:avLst>
              <a:gd name="adj" fmla="val 50000"/>
            </a:avLst>
          </a:prstGeom>
          <a:solidFill>
            <a:srgbClr val="CCECFF"/>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sp>
        <p:nvSpPr>
          <p:cNvPr id="18" name="TextBox 17">
            <a:extLst>
              <a:ext uri="{FF2B5EF4-FFF2-40B4-BE49-F238E27FC236}">
                <a16:creationId xmlns:a16="http://schemas.microsoft.com/office/drawing/2014/main" id="{97FA6B95-38DB-164F-A3BB-D53340EB840C}"/>
              </a:ext>
            </a:extLst>
          </p:cNvPr>
          <p:cNvSpPr txBox="1"/>
          <p:nvPr/>
        </p:nvSpPr>
        <p:spPr>
          <a:xfrm>
            <a:off x="6162805" y="1590805"/>
            <a:ext cx="184731" cy="307777"/>
          </a:xfrm>
          <a:prstGeom prst="rect">
            <a:avLst/>
          </a:prstGeom>
          <a:noFill/>
        </p:spPr>
        <p:txBody>
          <a:bodyPr wrap="none" rtlCol="0">
            <a:spAutoFit/>
          </a:bodyPr>
          <a:lstStyle/>
          <a:p>
            <a:endParaRPr lang="en-US" dirty="0"/>
          </a:p>
        </p:txBody>
      </p:sp>
      <p:sp>
        <p:nvSpPr>
          <p:cNvPr id="13" name="Rectangle 12">
            <a:extLst>
              <a:ext uri="{FF2B5EF4-FFF2-40B4-BE49-F238E27FC236}">
                <a16:creationId xmlns:a16="http://schemas.microsoft.com/office/drawing/2014/main" id="{479C2D59-9E92-CF4E-9236-85AA2AEBC004}"/>
              </a:ext>
            </a:extLst>
          </p:cNvPr>
          <p:cNvSpPr/>
          <p:nvPr/>
        </p:nvSpPr>
        <p:spPr>
          <a:xfrm>
            <a:off x="5222345" y="1149868"/>
            <a:ext cx="399468" cy="307777"/>
          </a:xfrm>
          <a:prstGeom prst="rect">
            <a:avLst/>
          </a:prstGeom>
        </p:spPr>
        <p:txBody>
          <a:bodyPr wrap="none">
            <a:spAutoFit/>
          </a:bodyPr>
          <a:lstStyle/>
          <a:p>
            <a:r>
              <a:rPr lang="en-US" dirty="0">
                <a:latin typeface="Roboto Mono" panose="020B0604020202020204" charset="0"/>
                <a:ea typeface="Roboto Mono" panose="020B0604020202020204" charset="0"/>
                <a:cs typeface="Times New Roman" pitchFamily="18" charset="0"/>
              </a:rPr>
              <a:t>-∞</a:t>
            </a:r>
            <a:endParaRPr lang="en-US" dirty="0"/>
          </a:p>
        </p:txBody>
      </p:sp>
      <p:sp>
        <p:nvSpPr>
          <p:cNvPr id="14" name="AutoShape 6">
            <a:extLst>
              <a:ext uri="{FF2B5EF4-FFF2-40B4-BE49-F238E27FC236}">
                <a16:creationId xmlns:a16="http://schemas.microsoft.com/office/drawing/2014/main" id="{05349203-CB67-5C4A-B0EC-246ED83E1B0A}"/>
              </a:ext>
            </a:extLst>
          </p:cNvPr>
          <p:cNvSpPr>
            <a:spLocks noChangeArrowheads="1"/>
          </p:cNvSpPr>
          <p:nvPr/>
        </p:nvSpPr>
        <p:spPr bwMode="auto">
          <a:xfrm flipV="1">
            <a:off x="3315494" y="2103965"/>
            <a:ext cx="381000" cy="330902"/>
          </a:xfrm>
          <a:prstGeom prst="triangle">
            <a:avLst>
              <a:gd name="adj" fmla="val 50000"/>
            </a:avLst>
          </a:prstGeom>
          <a:solidFill>
            <a:srgbClr val="FF9A99"/>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cxnSp>
        <p:nvCxnSpPr>
          <p:cNvPr id="15" name="AutoShape 7">
            <a:extLst>
              <a:ext uri="{FF2B5EF4-FFF2-40B4-BE49-F238E27FC236}">
                <a16:creationId xmlns:a16="http://schemas.microsoft.com/office/drawing/2014/main" id="{C6C3AF7C-5779-ED49-8CCE-0B7DB7D74164}"/>
              </a:ext>
            </a:extLst>
          </p:cNvPr>
          <p:cNvCxnSpPr>
            <a:cxnSpLocks noChangeShapeType="1"/>
            <a:endCxn id="14" idx="3"/>
          </p:cNvCxnSpPr>
          <p:nvPr/>
        </p:nvCxnSpPr>
        <p:spPr bwMode="auto">
          <a:xfrm flipH="1">
            <a:off x="3505994" y="1496654"/>
            <a:ext cx="2286000" cy="607311"/>
          </a:xfrm>
          <a:prstGeom prst="straightConnector1">
            <a:avLst/>
          </a:prstGeom>
          <a:noFill/>
          <a:ln w="12700">
            <a:solidFill>
              <a:schemeClr val="tx1"/>
            </a:solidFill>
            <a:round/>
            <a:headEnd/>
            <a:tailEnd type="triangle" w="med" len="med"/>
          </a:ln>
        </p:spPr>
      </p:cxnSp>
      <p:sp>
        <p:nvSpPr>
          <p:cNvPr id="16" name="AutoShape 20">
            <a:extLst>
              <a:ext uri="{FF2B5EF4-FFF2-40B4-BE49-F238E27FC236}">
                <a16:creationId xmlns:a16="http://schemas.microsoft.com/office/drawing/2014/main" id="{6C65CC3C-F8B4-774F-9011-5FAFD965A4F2}"/>
              </a:ext>
            </a:extLst>
          </p:cNvPr>
          <p:cNvSpPr>
            <a:spLocks noChangeArrowheads="1"/>
          </p:cNvSpPr>
          <p:nvPr/>
        </p:nvSpPr>
        <p:spPr bwMode="auto">
          <a:xfrm flipV="1">
            <a:off x="5601494" y="2103965"/>
            <a:ext cx="381000" cy="318998"/>
          </a:xfrm>
          <a:prstGeom prst="triangle">
            <a:avLst>
              <a:gd name="adj" fmla="val 50000"/>
            </a:avLst>
          </a:prstGeom>
          <a:solidFill>
            <a:srgbClr val="FF9A99"/>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sp>
        <p:nvSpPr>
          <p:cNvPr id="17" name="AutoShape 26">
            <a:extLst>
              <a:ext uri="{FF2B5EF4-FFF2-40B4-BE49-F238E27FC236}">
                <a16:creationId xmlns:a16="http://schemas.microsoft.com/office/drawing/2014/main" id="{A457A0C3-CD44-6740-8065-68055CB3C4BB}"/>
              </a:ext>
            </a:extLst>
          </p:cNvPr>
          <p:cNvSpPr>
            <a:spLocks noChangeArrowheads="1"/>
          </p:cNvSpPr>
          <p:nvPr/>
        </p:nvSpPr>
        <p:spPr bwMode="auto">
          <a:xfrm flipV="1">
            <a:off x="7887493" y="2103965"/>
            <a:ext cx="381000" cy="330902"/>
          </a:xfrm>
          <a:prstGeom prst="triangle">
            <a:avLst>
              <a:gd name="adj" fmla="val 50000"/>
            </a:avLst>
          </a:prstGeom>
          <a:solidFill>
            <a:srgbClr val="FF9A99"/>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cxnSp>
        <p:nvCxnSpPr>
          <p:cNvPr id="19" name="AutoShape 27">
            <a:extLst>
              <a:ext uri="{FF2B5EF4-FFF2-40B4-BE49-F238E27FC236}">
                <a16:creationId xmlns:a16="http://schemas.microsoft.com/office/drawing/2014/main" id="{C7CC236B-543C-D942-8659-0352BFC5A796}"/>
              </a:ext>
            </a:extLst>
          </p:cNvPr>
          <p:cNvCxnSpPr>
            <a:cxnSpLocks noChangeShapeType="1"/>
          </p:cNvCxnSpPr>
          <p:nvPr/>
        </p:nvCxnSpPr>
        <p:spPr bwMode="auto">
          <a:xfrm>
            <a:off x="5791994" y="1496654"/>
            <a:ext cx="2285999" cy="607311"/>
          </a:xfrm>
          <a:prstGeom prst="straightConnector1">
            <a:avLst/>
          </a:prstGeom>
          <a:noFill/>
          <a:ln w="12700">
            <a:solidFill>
              <a:schemeClr val="tx1"/>
            </a:solidFill>
            <a:round/>
            <a:headEnd/>
            <a:tailEnd type="triangle" w="med" len="med"/>
          </a:ln>
        </p:spPr>
      </p:cxnSp>
      <p:cxnSp>
        <p:nvCxnSpPr>
          <p:cNvPr id="20" name="AutoShape 21">
            <a:extLst>
              <a:ext uri="{FF2B5EF4-FFF2-40B4-BE49-F238E27FC236}">
                <a16:creationId xmlns:a16="http://schemas.microsoft.com/office/drawing/2014/main" id="{D9CEADC8-9233-8445-892F-C26556BA5645}"/>
              </a:ext>
            </a:extLst>
          </p:cNvPr>
          <p:cNvCxnSpPr>
            <a:cxnSpLocks noChangeShapeType="1"/>
          </p:cNvCxnSpPr>
          <p:nvPr/>
        </p:nvCxnSpPr>
        <p:spPr bwMode="auto">
          <a:xfrm>
            <a:off x="5791994" y="1496654"/>
            <a:ext cx="0" cy="607311"/>
          </a:xfrm>
          <a:prstGeom prst="straightConnector1">
            <a:avLst/>
          </a:prstGeom>
          <a:noFill/>
          <a:ln w="12700">
            <a:solidFill>
              <a:schemeClr val="tx1"/>
            </a:solidFill>
            <a:round/>
            <a:headEnd/>
            <a:tailEnd type="triangle" w="med" len="med"/>
          </a:ln>
        </p:spPr>
      </p:cxnSp>
      <p:sp>
        <p:nvSpPr>
          <p:cNvPr id="21" name="Rectangle 20">
            <a:extLst>
              <a:ext uri="{FF2B5EF4-FFF2-40B4-BE49-F238E27FC236}">
                <a16:creationId xmlns:a16="http://schemas.microsoft.com/office/drawing/2014/main" id="{2E8854C2-E340-9843-B178-8C80A81123C6}"/>
              </a:ext>
            </a:extLst>
          </p:cNvPr>
          <p:cNvSpPr/>
          <p:nvPr/>
        </p:nvSpPr>
        <p:spPr>
          <a:xfrm>
            <a:off x="2857498" y="2080279"/>
            <a:ext cx="399468" cy="307777"/>
          </a:xfrm>
          <a:prstGeom prst="rect">
            <a:avLst/>
          </a:prstGeom>
        </p:spPr>
        <p:txBody>
          <a:bodyPr wrap="none">
            <a:spAutoFit/>
          </a:bodyPr>
          <a:lstStyle/>
          <a:p>
            <a:r>
              <a:rPr lang="en-US" dirty="0">
                <a:latin typeface="Roboto Mono" panose="020B0604020202020204" charset="0"/>
                <a:ea typeface="Roboto Mono" panose="020B0604020202020204" charset="0"/>
                <a:cs typeface="Times New Roman" pitchFamily="18" charset="0"/>
              </a:rPr>
              <a:t>+∞</a:t>
            </a:r>
            <a:endParaRPr lang="en-US" dirty="0"/>
          </a:p>
        </p:txBody>
      </p:sp>
      <p:cxnSp>
        <p:nvCxnSpPr>
          <p:cNvPr id="22" name="AutoShape 17">
            <a:extLst>
              <a:ext uri="{FF2B5EF4-FFF2-40B4-BE49-F238E27FC236}">
                <a16:creationId xmlns:a16="http://schemas.microsoft.com/office/drawing/2014/main" id="{3905C521-00EC-7547-A286-2F50E926FA6E}"/>
              </a:ext>
            </a:extLst>
          </p:cNvPr>
          <p:cNvCxnSpPr>
            <a:cxnSpLocks noChangeShapeType="1"/>
          </p:cNvCxnSpPr>
          <p:nvPr/>
        </p:nvCxnSpPr>
        <p:spPr bwMode="auto">
          <a:xfrm>
            <a:off x="3505994" y="2434867"/>
            <a:ext cx="761999" cy="616743"/>
          </a:xfrm>
          <a:prstGeom prst="straightConnector1">
            <a:avLst/>
          </a:prstGeom>
          <a:noFill/>
          <a:ln w="12700">
            <a:solidFill>
              <a:schemeClr val="tx1"/>
            </a:solidFill>
            <a:round/>
            <a:headEnd/>
            <a:tailEnd type="triangle" w="med" len="med"/>
          </a:ln>
        </p:spPr>
      </p:cxnSp>
      <p:cxnSp>
        <p:nvCxnSpPr>
          <p:cNvPr id="23" name="AutoShape 9">
            <a:extLst>
              <a:ext uri="{FF2B5EF4-FFF2-40B4-BE49-F238E27FC236}">
                <a16:creationId xmlns:a16="http://schemas.microsoft.com/office/drawing/2014/main" id="{2406BD59-3DEA-714A-9355-A9254C7411CB}"/>
              </a:ext>
            </a:extLst>
          </p:cNvPr>
          <p:cNvCxnSpPr>
            <a:cxnSpLocks noChangeShapeType="1"/>
          </p:cNvCxnSpPr>
          <p:nvPr/>
        </p:nvCxnSpPr>
        <p:spPr bwMode="auto">
          <a:xfrm flipH="1">
            <a:off x="2743996" y="2434867"/>
            <a:ext cx="761998" cy="616746"/>
          </a:xfrm>
          <a:prstGeom prst="straightConnector1">
            <a:avLst/>
          </a:prstGeom>
          <a:noFill/>
          <a:ln w="12700">
            <a:solidFill>
              <a:schemeClr val="tx1"/>
            </a:solidFill>
            <a:round/>
            <a:headEnd/>
            <a:tailEnd type="triangle" w="med" len="med"/>
          </a:ln>
        </p:spPr>
      </p:cxnSp>
      <p:sp>
        <p:nvSpPr>
          <p:cNvPr id="24" name="Rectangle 7">
            <a:extLst>
              <a:ext uri="{FF2B5EF4-FFF2-40B4-BE49-F238E27FC236}">
                <a16:creationId xmlns:a16="http://schemas.microsoft.com/office/drawing/2014/main" id="{DC90F633-5E86-2D46-BEA4-7F279854AC24}"/>
              </a:ext>
            </a:extLst>
          </p:cNvPr>
          <p:cNvSpPr>
            <a:spLocks noChangeArrowheads="1"/>
          </p:cNvSpPr>
          <p:nvPr/>
        </p:nvSpPr>
        <p:spPr bwMode="auto">
          <a:xfrm>
            <a:off x="3313909" y="3101711"/>
            <a:ext cx="384174" cy="330902"/>
          </a:xfrm>
          <a:prstGeom prst="rect">
            <a:avLst/>
          </a:prstGeom>
          <a:solidFill>
            <a:srgbClr val="BD92DE"/>
          </a:solidFill>
          <a:ln w="9525">
            <a:solidFill>
              <a:schemeClr val="tx1"/>
            </a:solidFill>
            <a:miter lim="800000"/>
            <a:headEnd/>
            <a:tailEnd/>
          </a:ln>
        </p:spPr>
        <p:txBody>
          <a:bodyPr wrap="none" anchor="ctr"/>
          <a:lstStyle/>
          <a:p>
            <a:pPr algn="ctr"/>
            <a:endParaRPr lang="en-US" sz="1800" dirty="0">
              <a:latin typeface="Open Sans" panose="020B0604020202020204" charset="0"/>
              <a:ea typeface="Open Sans" panose="020B0604020202020204" charset="0"/>
              <a:cs typeface="Open Sans" panose="020B0604020202020204" charset="0"/>
            </a:endParaRPr>
          </a:p>
        </p:txBody>
      </p:sp>
      <p:sp>
        <p:nvSpPr>
          <p:cNvPr id="25" name="Rectangle 7">
            <a:extLst>
              <a:ext uri="{FF2B5EF4-FFF2-40B4-BE49-F238E27FC236}">
                <a16:creationId xmlns:a16="http://schemas.microsoft.com/office/drawing/2014/main" id="{4A8D2FD8-AAAE-8941-98D1-3B5D3C53449B}"/>
              </a:ext>
            </a:extLst>
          </p:cNvPr>
          <p:cNvSpPr>
            <a:spLocks noChangeArrowheads="1"/>
          </p:cNvSpPr>
          <p:nvPr/>
        </p:nvSpPr>
        <p:spPr bwMode="auto">
          <a:xfrm>
            <a:off x="4075909" y="3101711"/>
            <a:ext cx="384174" cy="330902"/>
          </a:xfrm>
          <a:prstGeom prst="rect">
            <a:avLst/>
          </a:prstGeom>
          <a:solidFill>
            <a:srgbClr val="BD92DE"/>
          </a:solidFill>
          <a:ln w="9525">
            <a:solidFill>
              <a:schemeClr val="tx1"/>
            </a:solidFill>
            <a:miter lim="800000"/>
            <a:headEnd/>
            <a:tailEnd/>
          </a:ln>
        </p:spPr>
        <p:txBody>
          <a:bodyPr wrap="none" anchor="ctr"/>
          <a:lstStyle/>
          <a:p>
            <a:pPr algn="ctr"/>
            <a:endParaRPr lang="en-US" sz="1800" dirty="0">
              <a:latin typeface="Open Sans" panose="020B0604020202020204" charset="0"/>
              <a:ea typeface="Open Sans" panose="020B0604020202020204" charset="0"/>
              <a:cs typeface="Open Sans" panose="020B0604020202020204" charset="0"/>
            </a:endParaRPr>
          </a:p>
        </p:txBody>
      </p:sp>
      <p:sp>
        <p:nvSpPr>
          <p:cNvPr id="26" name="Rectangle 7">
            <a:extLst>
              <a:ext uri="{FF2B5EF4-FFF2-40B4-BE49-F238E27FC236}">
                <a16:creationId xmlns:a16="http://schemas.microsoft.com/office/drawing/2014/main" id="{8CFEC7EC-3381-6B42-B374-924BB123DD9D}"/>
              </a:ext>
            </a:extLst>
          </p:cNvPr>
          <p:cNvSpPr>
            <a:spLocks noChangeArrowheads="1"/>
          </p:cNvSpPr>
          <p:nvPr/>
        </p:nvSpPr>
        <p:spPr bwMode="auto">
          <a:xfrm>
            <a:off x="2551909" y="3101711"/>
            <a:ext cx="384174" cy="330902"/>
          </a:xfrm>
          <a:prstGeom prst="rect">
            <a:avLst/>
          </a:prstGeom>
          <a:solidFill>
            <a:srgbClr val="BD92DE"/>
          </a:solidFill>
          <a:ln w="9525">
            <a:solidFill>
              <a:schemeClr val="tx1"/>
            </a:solidFill>
            <a:miter lim="800000"/>
            <a:headEnd/>
            <a:tailEnd/>
          </a:ln>
        </p:spPr>
        <p:txBody>
          <a:bodyPr wrap="none" anchor="ctr"/>
          <a:lstStyle/>
          <a:p>
            <a:pPr algn="ctr"/>
            <a:endParaRPr lang="en-US" sz="1800" dirty="0">
              <a:latin typeface="Open Sans" panose="020B0604020202020204" charset="0"/>
              <a:ea typeface="Open Sans" panose="020B0604020202020204" charset="0"/>
              <a:cs typeface="Open Sans" panose="020B0604020202020204" charset="0"/>
            </a:endParaRPr>
          </a:p>
        </p:txBody>
      </p:sp>
      <p:cxnSp>
        <p:nvCxnSpPr>
          <p:cNvPr id="27" name="AutoShape 13">
            <a:extLst>
              <a:ext uri="{FF2B5EF4-FFF2-40B4-BE49-F238E27FC236}">
                <a16:creationId xmlns:a16="http://schemas.microsoft.com/office/drawing/2014/main" id="{D84C5290-A15F-FD48-A9DF-48DCD9312DA2}"/>
              </a:ext>
            </a:extLst>
          </p:cNvPr>
          <p:cNvCxnSpPr>
            <a:cxnSpLocks noChangeShapeType="1"/>
          </p:cNvCxnSpPr>
          <p:nvPr/>
        </p:nvCxnSpPr>
        <p:spPr bwMode="auto">
          <a:xfrm>
            <a:off x="3505994" y="2434867"/>
            <a:ext cx="1" cy="604837"/>
          </a:xfrm>
          <a:prstGeom prst="straightConnector1">
            <a:avLst/>
          </a:prstGeom>
          <a:noFill/>
          <a:ln w="12700">
            <a:solidFill>
              <a:schemeClr val="tx1"/>
            </a:solidFill>
            <a:round/>
            <a:headEnd/>
            <a:tailEnd type="triangle" w="med" len="med"/>
          </a:ln>
        </p:spPr>
      </p:cxnSp>
      <p:sp>
        <p:nvSpPr>
          <p:cNvPr id="28" name="TextBox 9">
            <a:extLst>
              <a:ext uri="{FF2B5EF4-FFF2-40B4-BE49-F238E27FC236}">
                <a16:creationId xmlns:a16="http://schemas.microsoft.com/office/drawing/2014/main" id="{5032008E-333E-754D-B535-1ACEAF500126}"/>
              </a:ext>
            </a:extLst>
          </p:cNvPr>
          <p:cNvSpPr txBox="1">
            <a:spLocks noChangeArrowheads="1"/>
          </p:cNvSpPr>
          <p:nvPr/>
        </p:nvSpPr>
        <p:spPr bwMode="auto">
          <a:xfrm>
            <a:off x="1833686" y="1847965"/>
            <a:ext cx="122354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algn="ctr" eaLnBrk="1" hangingPunct="1">
              <a:spcBef>
                <a:spcPct val="0"/>
              </a:spcBef>
              <a:buSzTx/>
              <a:buFontTx/>
              <a:buNone/>
            </a:pPr>
            <a:r>
              <a:rPr lang="en-US" altLang="en-US" sz="2400" b="0" dirty="0">
                <a:solidFill>
                  <a:srgbClr val="00B0F0"/>
                </a:solidFill>
                <a:latin typeface="Open Sans" panose="020B0604020202020204" charset="0"/>
                <a:ea typeface="Open Sans" panose="020B0604020202020204" charset="0"/>
                <a:cs typeface="Open Sans" panose="020B0604020202020204" charset="0"/>
                <a:sym typeface="Symbol" pitchFamily="18" charset="2"/>
              </a:rPr>
              <a:t>=-</a:t>
            </a: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a:t>
            </a:r>
          </a:p>
          <a:p>
            <a:pPr algn="ctr" eaLnBrk="1" hangingPunct="1">
              <a:spcBef>
                <a:spcPct val="0"/>
              </a:spcBef>
              <a:buSzTx/>
              <a:buFontTx/>
              <a:buNone/>
            </a:pP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a:t>
            </a:r>
            <a:endParaRPr lang="en-US" altLang="en-US" sz="2400" b="0" dirty="0">
              <a:solidFill>
                <a:srgbClr val="C00000"/>
              </a:solidFill>
              <a:latin typeface="Open Sans" panose="020B0604020202020204" charset="0"/>
              <a:ea typeface="Open Sans" panose="020B0604020202020204" charset="0"/>
              <a:cs typeface="Open Sans" panose="020B0604020202020204" charset="0"/>
            </a:endParaRPr>
          </a:p>
        </p:txBody>
      </p:sp>
      <p:sp>
        <p:nvSpPr>
          <p:cNvPr id="29" name="TextBox 9">
            <a:extLst>
              <a:ext uri="{FF2B5EF4-FFF2-40B4-BE49-F238E27FC236}">
                <a16:creationId xmlns:a16="http://schemas.microsoft.com/office/drawing/2014/main" id="{0E2F6467-9BAF-A049-8C7D-A2D723BBD02B}"/>
              </a:ext>
            </a:extLst>
          </p:cNvPr>
          <p:cNvSpPr txBox="1">
            <a:spLocks noChangeArrowheads="1"/>
          </p:cNvSpPr>
          <p:nvPr/>
        </p:nvSpPr>
        <p:spPr bwMode="auto">
          <a:xfrm>
            <a:off x="3999008" y="948493"/>
            <a:ext cx="122354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algn="ctr" eaLnBrk="1" hangingPunct="1">
              <a:spcBef>
                <a:spcPct val="0"/>
              </a:spcBef>
              <a:buSzTx/>
              <a:buFontTx/>
              <a:buNone/>
            </a:pPr>
            <a:r>
              <a:rPr lang="en-US" altLang="en-US" sz="2400" b="0" dirty="0">
                <a:solidFill>
                  <a:srgbClr val="00B0F0"/>
                </a:solidFill>
                <a:latin typeface="Open Sans" panose="020B0604020202020204" charset="0"/>
                <a:ea typeface="Open Sans" panose="020B0604020202020204" charset="0"/>
                <a:cs typeface="Open Sans" panose="020B0604020202020204" charset="0"/>
                <a:sym typeface="Symbol" pitchFamily="18" charset="2"/>
              </a:rPr>
              <a:t>=-</a:t>
            </a: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a:t>
            </a:r>
          </a:p>
          <a:p>
            <a:pPr algn="ctr" eaLnBrk="1" hangingPunct="1">
              <a:spcBef>
                <a:spcPct val="0"/>
              </a:spcBef>
              <a:buSzTx/>
              <a:buFontTx/>
              <a:buNone/>
            </a:pP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a:t>
            </a:r>
            <a:endParaRPr lang="en-US" altLang="en-US" sz="2400" b="0" dirty="0">
              <a:solidFill>
                <a:srgbClr val="C00000"/>
              </a:solidFill>
              <a:latin typeface="Open Sans" panose="020B0604020202020204" charset="0"/>
              <a:ea typeface="Open Sans" panose="020B0604020202020204" charset="0"/>
              <a:cs typeface="Open Sans" panose="020B0604020202020204" charset="0"/>
            </a:endParaRPr>
          </a:p>
        </p:txBody>
      </p:sp>
    </p:spTree>
    <p:extLst>
      <p:ext uri="{BB962C8B-B14F-4D97-AF65-F5344CB8AC3E}">
        <p14:creationId xmlns:p14="http://schemas.microsoft.com/office/powerpoint/2010/main" val="295913888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2"/>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dirty="0">
                <a:sym typeface="Symbol" pitchFamily="18" charset="2"/>
              </a:rPr>
              <a:t>Alpha-Beta Pruning Example</a:t>
            </a:r>
            <a:endParaRPr sz="3400" b="1" dirty="0">
              <a:solidFill>
                <a:srgbClr val="370661"/>
              </a:solidFill>
              <a:latin typeface="Open Sans"/>
              <a:ea typeface="Open Sans"/>
              <a:cs typeface="Open Sans"/>
              <a:sym typeface="Open Sans"/>
            </a:endParaRPr>
          </a:p>
        </p:txBody>
      </p:sp>
      <p:sp>
        <p:nvSpPr>
          <p:cNvPr id="34" name="AutoShape 4">
            <a:extLst>
              <a:ext uri="{FF2B5EF4-FFF2-40B4-BE49-F238E27FC236}">
                <a16:creationId xmlns:a16="http://schemas.microsoft.com/office/drawing/2014/main" id="{E736D7FF-BD34-4A88-84A3-1D8F37182FDE}"/>
              </a:ext>
            </a:extLst>
          </p:cNvPr>
          <p:cNvSpPr>
            <a:spLocks noChangeArrowheads="1"/>
          </p:cNvSpPr>
          <p:nvPr/>
        </p:nvSpPr>
        <p:spPr bwMode="auto">
          <a:xfrm>
            <a:off x="5601494" y="1137177"/>
            <a:ext cx="381000" cy="359477"/>
          </a:xfrm>
          <a:prstGeom prst="triangle">
            <a:avLst>
              <a:gd name="adj" fmla="val 50000"/>
            </a:avLst>
          </a:prstGeom>
          <a:solidFill>
            <a:srgbClr val="CCECFF"/>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sp>
        <p:nvSpPr>
          <p:cNvPr id="18" name="TextBox 17">
            <a:extLst>
              <a:ext uri="{FF2B5EF4-FFF2-40B4-BE49-F238E27FC236}">
                <a16:creationId xmlns:a16="http://schemas.microsoft.com/office/drawing/2014/main" id="{97FA6B95-38DB-164F-A3BB-D53340EB840C}"/>
              </a:ext>
            </a:extLst>
          </p:cNvPr>
          <p:cNvSpPr txBox="1"/>
          <p:nvPr/>
        </p:nvSpPr>
        <p:spPr>
          <a:xfrm>
            <a:off x="6162805" y="1590805"/>
            <a:ext cx="184731" cy="307777"/>
          </a:xfrm>
          <a:prstGeom prst="rect">
            <a:avLst/>
          </a:prstGeom>
          <a:noFill/>
        </p:spPr>
        <p:txBody>
          <a:bodyPr wrap="none" rtlCol="0">
            <a:spAutoFit/>
          </a:bodyPr>
          <a:lstStyle/>
          <a:p>
            <a:endParaRPr lang="en-US" dirty="0"/>
          </a:p>
        </p:txBody>
      </p:sp>
      <p:sp>
        <p:nvSpPr>
          <p:cNvPr id="13" name="Rectangle 12">
            <a:extLst>
              <a:ext uri="{FF2B5EF4-FFF2-40B4-BE49-F238E27FC236}">
                <a16:creationId xmlns:a16="http://schemas.microsoft.com/office/drawing/2014/main" id="{479C2D59-9E92-CF4E-9236-85AA2AEBC004}"/>
              </a:ext>
            </a:extLst>
          </p:cNvPr>
          <p:cNvSpPr/>
          <p:nvPr/>
        </p:nvSpPr>
        <p:spPr>
          <a:xfrm>
            <a:off x="5222345" y="1149868"/>
            <a:ext cx="399468" cy="307777"/>
          </a:xfrm>
          <a:prstGeom prst="rect">
            <a:avLst/>
          </a:prstGeom>
        </p:spPr>
        <p:txBody>
          <a:bodyPr wrap="none">
            <a:spAutoFit/>
          </a:bodyPr>
          <a:lstStyle/>
          <a:p>
            <a:r>
              <a:rPr lang="en-US" dirty="0">
                <a:latin typeface="Roboto Mono" panose="020B0604020202020204" charset="0"/>
                <a:ea typeface="Roboto Mono" panose="020B0604020202020204" charset="0"/>
                <a:cs typeface="Times New Roman" pitchFamily="18" charset="0"/>
              </a:rPr>
              <a:t>-∞</a:t>
            </a:r>
            <a:endParaRPr lang="en-US" dirty="0"/>
          </a:p>
        </p:txBody>
      </p:sp>
      <p:sp>
        <p:nvSpPr>
          <p:cNvPr id="14" name="AutoShape 6">
            <a:extLst>
              <a:ext uri="{FF2B5EF4-FFF2-40B4-BE49-F238E27FC236}">
                <a16:creationId xmlns:a16="http://schemas.microsoft.com/office/drawing/2014/main" id="{05349203-CB67-5C4A-B0EC-246ED83E1B0A}"/>
              </a:ext>
            </a:extLst>
          </p:cNvPr>
          <p:cNvSpPr>
            <a:spLocks noChangeArrowheads="1"/>
          </p:cNvSpPr>
          <p:nvPr/>
        </p:nvSpPr>
        <p:spPr bwMode="auto">
          <a:xfrm flipV="1">
            <a:off x="3315494" y="2103965"/>
            <a:ext cx="381000" cy="330902"/>
          </a:xfrm>
          <a:prstGeom prst="triangle">
            <a:avLst>
              <a:gd name="adj" fmla="val 50000"/>
            </a:avLst>
          </a:prstGeom>
          <a:solidFill>
            <a:srgbClr val="FF9A99"/>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cxnSp>
        <p:nvCxnSpPr>
          <p:cNvPr id="15" name="AutoShape 7">
            <a:extLst>
              <a:ext uri="{FF2B5EF4-FFF2-40B4-BE49-F238E27FC236}">
                <a16:creationId xmlns:a16="http://schemas.microsoft.com/office/drawing/2014/main" id="{C6C3AF7C-5779-ED49-8CCE-0B7DB7D74164}"/>
              </a:ext>
            </a:extLst>
          </p:cNvPr>
          <p:cNvCxnSpPr>
            <a:cxnSpLocks noChangeShapeType="1"/>
            <a:endCxn id="14" idx="3"/>
          </p:cNvCxnSpPr>
          <p:nvPr/>
        </p:nvCxnSpPr>
        <p:spPr bwMode="auto">
          <a:xfrm flipH="1">
            <a:off x="3505994" y="1496654"/>
            <a:ext cx="2286000" cy="607311"/>
          </a:xfrm>
          <a:prstGeom prst="straightConnector1">
            <a:avLst/>
          </a:prstGeom>
          <a:noFill/>
          <a:ln w="12700">
            <a:solidFill>
              <a:schemeClr val="tx1"/>
            </a:solidFill>
            <a:round/>
            <a:headEnd/>
            <a:tailEnd type="triangle" w="med" len="med"/>
          </a:ln>
        </p:spPr>
      </p:cxnSp>
      <p:sp>
        <p:nvSpPr>
          <p:cNvPr id="16" name="AutoShape 20">
            <a:extLst>
              <a:ext uri="{FF2B5EF4-FFF2-40B4-BE49-F238E27FC236}">
                <a16:creationId xmlns:a16="http://schemas.microsoft.com/office/drawing/2014/main" id="{6C65CC3C-F8B4-774F-9011-5FAFD965A4F2}"/>
              </a:ext>
            </a:extLst>
          </p:cNvPr>
          <p:cNvSpPr>
            <a:spLocks noChangeArrowheads="1"/>
          </p:cNvSpPr>
          <p:nvPr/>
        </p:nvSpPr>
        <p:spPr bwMode="auto">
          <a:xfrm flipV="1">
            <a:off x="5601494" y="2103965"/>
            <a:ext cx="381000" cy="318998"/>
          </a:xfrm>
          <a:prstGeom prst="triangle">
            <a:avLst>
              <a:gd name="adj" fmla="val 50000"/>
            </a:avLst>
          </a:prstGeom>
          <a:solidFill>
            <a:srgbClr val="FF9A99"/>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sp>
        <p:nvSpPr>
          <p:cNvPr id="17" name="AutoShape 26">
            <a:extLst>
              <a:ext uri="{FF2B5EF4-FFF2-40B4-BE49-F238E27FC236}">
                <a16:creationId xmlns:a16="http://schemas.microsoft.com/office/drawing/2014/main" id="{A457A0C3-CD44-6740-8065-68055CB3C4BB}"/>
              </a:ext>
            </a:extLst>
          </p:cNvPr>
          <p:cNvSpPr>
            <a:spLocks noChangeArrowheads="1"/>
          </p:cNvSpPr>
          <p:nvPr/>
        </p:nvSpPr>
        <p:spPr bwMode="auto">
          <a:xfrm flipV="1">
            <a:off x="7887493" y="2103965"/>
            <a:ext cx="381000" cy="330902"/>
          </a:xfrm>
          <a:prstGeom prst="triangle">
            <a:avLst>
              <a:gd name="adj" fmla="val 50000"/>
            </a:avLst>
          </a:prstGeom>
          <a:solidFill>
            <a:srgbClr val="FF9A99"/>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cxnSp>
        <p:nvCxnSpPr>
          <p:cNvPr id="19" name="AutoShape 27">
            <a:extLst>
              <a:ext uri="{FF2B5EF4-FFF2-40B4-BE49-F238E27FC236}">
                <a16:creationId xmlns:a16="http://schemas.microsoft.com/office/drawing/2014/main" id="{C7CC236B-543C-D942-8659-0352BFC5A796}"/>
              </a:ext>
            </a:extLst>
          </p:cNvPr>
          <p:cNvCxnSpPr>
            <a:cxnSpLocks noChangeShapeType="1"/>
          </p:cNvCxnSpPr>
          <p:nvPr/>
        </p:nvCxnSpPr>
        <p:spPr bwMode="auto">
          <a:xfrm>
            <a:off x="5791994" y="1496654"/>
            <a:ext cx="2285999" cy="607311"/>
          </a:xfrm>
          <a:prstGeom prst="straightConnector1">
            <a:avLst/>
          </a:prstGeom>
          <a:noFill/>
          <a:ln w="12700">
            <a:solidFill>
              <a:schemeClr val="tx1"/>
            </a:solidFill>
            <a:round/>
            <a:headEnd/>
            <a:tailEnd type="triangle" w="med" len="med"/>
          </a:ln>
        </p:spPr>
      </p:cxnSp>
      <p:cxnSp>
        <p:nvCxnSpPr>
          <p:cNvPr id="20" name="AutoShape 21">
            <a:extLst>
              <a:ext uri="{FF2B5EF4-FFF2-40B4-BE49-F238E27FC236}">
                <a16:creationId xmlns:a16="http://schemas.microsoft.com/office/drawing/2014/main" id="{D9CEADC8-9233-8445-892F-C26556BA5645}"/>
              </a:ext>
            </a:extLst>
          </p:cNvPr>
          <p:cNvCxnSpPr>
            <a:cxnSpLocks noChangeShapeType="1"/>
          </p:cNvCxnSpPr>
          <p:nvPr/>
        </p:nvCxnSpPr>
        <p:spPr bwMode="auto">
          <a:xfrm>
            <a:off x="5791994" y="1496654"/>
            <a:ext cx="0" cy="607311"/>
          </a:xfrm>
          <a:prstGeom prst="straightConnector1">
            <a:avLst/>
          </a:prstGeom>
          <a:noFill/>
          <a:ln w="12700">
            <a:solidFill>
              <a:schemeClr val="tx1"/>
            </a:solidFill>
            <a:round/>
            <a:headEnd/>
            <a:tailEnd type="triangle" w="med" len="med"/>
          </a:ln>
        </p:spPr>
      </p:cxnSp>
      <p:cxnSp>
        <p:nvCxnSpPr>
          <p:cNvPr id="22" name="AutoShape 17">
            <a:extLst>
              <a:ext uri="{FF2B5EF4-FFF2-40B4-BE49-F238E27FC236}">
                <a16:creationId xmlns:a16="http://schemas.microsoft.com/office/drawing/2014/main" id="{3905C521-00EC-7547-A286-2F50E926FA6E}"/>
              </a:ext>
            </a:extLst>
          </p:cNvPr>
          <p:cNvCxnSpPr>
            <a:cxnSpLocks noChangeShapeType="1"/>
          </p:cNvCxnSpPr>
          <p:nvPr/>
        </p:nvCxnSpPr>
        <p:spPr bwMode="auto">
          <a:xfrm>
            <a:off x="3505994" y="2434867"/>
            <a:ext cx="761999" cy="616743"/>
          </a:xfrm>
          <a:prstGeom prst="straightConnector1">
            <a:avLst/>
          </a:prstGeom>
          <a:noFill/>
          <a:ln w="12700">
            <a:solidFill>
              <a:schemeClr val="tx1"/>
            </a:solidFill>
            <a:round/>
            <a:headEnd/>
            <a:tailEnd type="triangle" w="med" len="med"/>
          </a:ln>
        </p:spPr>
      </p:cxnSp>
      <p:cxnSp>
        <p:nvCxnSpPr>
          <p:cNvPr id="23" name="AutoShape 9">
            <a:extLst>
              <a:ext uri="{FF2B5EF4-FFF2-40B4-BE49-F238E27FC236}">
                <a16:creationId xmlns:a16="http://schemas.microsoft.com/office/drawing/2014/main" id="{2406BD59-3DEA-714A-9355-A9254C7411CB}"/>
              </a:ext>
            </a:extLst>
          </p:cNvPr>
          <p:cNvCxnSpPr>
            <a:cxnSpLocks noChangeShapeType="1"/>
          </p:cNvCxnSpPr>
          <p:nvPr/>
        </p:nvCxnSpPr>
        <p:spPr bwMode="auto">
          <a:xfrm flipH="1">
            <a:off x="2743996" y="2434867"/>
            <a:ext cx="761998" cy="616746"/>
          </a:xfrm>
          <a:prstGeom prst="straightConnector1">
            <a:avLst/>
          </a:prstGeom>
          <a:noFill/>
          <a:ln w="12700">
            <a:solidFill>
              <a:schemeClr val="tx1"/>
            </a:solidFill>
            <a:round/>
            <a:headEnd/>
            <a:tailEnd type="triangle" w="med" len="med"/>
          </a:ln>
        </p:spPr>
      </p:cxnSp>
      <p:sp>
        <p:nvSpPr>
          <p:cNvPr id="24" name="Rectangle 7">
            <a:extLst>
              <a:ext uri="{FF2B5EF4-FFF2-40B4-BE49-F238E27FC236}">
                <a16:creationId xmlns:a16="http://schemas.microsoft.com/office/drawing/2014/main" id="{DC90F633-5E86-2D46-BEA4-7F279854AC24}"/>
              </a:ext>
            </a:extLst>
          </p:cNvPr>
          <p:cNvSpPr>
            <a:spLocks noChangeArrowheads="1"/>
          </p:cNvSpPr>
          <p:nvPr/>
        </p:nvSpPr>
        <p:spPr bwMode="auto">
          <a:xfrm>
            <a:off x="3313909" y="3101711"/>
            <a:ext cx="384174" cy="330902"/>
          </a:xfrm>
          <a:prstGeom prst="rect">
            <a:avLst/>
          </a:prstGeom>
          <a:solidFill>
            <a:srgbClr val="BD92DE"/>
          </a:solidFill>
          <a:ln w="9525">
            <a:solidFill>
              <a:schemeClr val="tx1"/>
            </a:solidFill>
            <a:miter lim="800000"/>
            <a:headEnd/>
            <a:tailEnd/>
          </a:ln>
        </p:spPr>
        <p:txBody>
          <a:bodyPr wrap="none" anchor="ctr"/>
          <a:lstStyle/>
          <a:p>
            <a:pPr algn="ctr"/>
            <a:endParaRPr lang="en-US" sz="1800" dirty="0">
              <a:latin typeface="Open Sans" panose="020B0604020202020204" charset="0"/>
              <a:ea typeface="Open Sans" panose="020B0604020202020204" charset="0"/>
              <a:cs typeface="Open Sans" panose="020B0604020202020204" charset="0"/>
            </a:endParaRPr>
          </a:p>
        </p:txBody>
      </p:sp>
      <p:sp>
        <p:nvSpPr>
          <p:cNvPr id="25" name="Rectangle 7">
            <a:extLst>
              <a:ext uri="{FF2B5EF4-FFF2-40B4-BE49-F238E27FC236}">
                <a16:creationId xmlns:a16="http://schemas.microsoft.com/office/drawing/2014/main" id="{4A8D2FD8-AAAE-8941-98D1-3B5D3C53449B}"/>
              </a:ext>
            </a:extLst>
          </p:cNvPr>
          <p:cNvSpPr>
            <a:spLocks noChangeArrowheads="1"/>
          </p:cNvSpPr>
          <p:nvPr/>
        </p:nvSpPr>
        <p:spPr bwMode="auto">
          <a:xfrm>
            <a:off x="4075909" y="3101711"/>
            <a:ext cx="384174" cy="330902"/>
          </a:xfrm>
          <a:prstGeom prst="rect">
            <a:avLst/>
          </a:prstGeom>
          <a:solidFill>
            <a:srgbClr val="BD92DE"/>
          </a:solidFill>
          <a:ln w="9525">
            <a:solidFill>
              <a:schemeClr val="tx1"/>
            </a:solidFill>
            <a:miter lim="800000"/>
            <a:headEnd/>
            <a:tailEnd/>
          </a:ln>
        </p:spPr>
        <p:txBody>
          <a:bodyPr wrap="none" anchor="ctr"/>
          <a:lstStyle/>
          <a:p>
            <a:pPr algn="ctr"/>
            <a:endParaRPr lang="en-US" sz="1800" dirty="0">
              <a:latin typeface="Open Sans" panose="020B0604020202020204" charset="0"/>
              <a:ea typeface="Open Sans" panose="020B0604020202020204" charset="0"/>
              <a:cs typeface="Open Sans" panose="020B0604020202020204" charset="0"/>
            </a:endParaRPr>
          </a:p>
        </p:txBody>
      </p:sp>
      <p:sp>
        <p:nvSpPr>
          <p:cNvPr id="26" name="Rectangle 7">
            <a:extLst>
              <a:ext uri="{FF2B5EF4-FFF2-40B4-BE49-F238E27FC236}">
                <a16:creationId xmlns:a16="http://schemas.microsoft.com/office/drawing/2014/main" id="{8CFEC7EC-3381-6B42-B374-924BB123DD9D}"/>
              </a:ext>
            </a:extLst>
          </p:cNvPr>
          <p:cNvSpPr>
            <a:spLocks noChangeArrowheads="1"/>
          </p:cNvSpPr>
          <p:nvPr/>
        </p:nvSpPr>
        <p:spPr bwMode="auto">
          <a:xfrm>
            <a:off x="2551909" y="3101711"/>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3</a:t>
            </a:r>
          </a:p>
        </p:txBody>
      </p:sp>
      <p:cxnSp>
        <p:nvCxnSpPr>
          <p:cNvPr id="27" name="AutoShape 13">
            <a:extLst>
              <a:ext uri="{FF2B5EF4-FFF2-40B4-BE49-F238E27FC236}">
                <a16:creationId xmlns:a16="http://schemas.microsoft.com/office/drawing/2014/main" id="{D84C5290-A15F-FD48-A9DF-48DCD9312DA2}"/>
              </a:ext>
            </a:extLst>
          </p:cNvPr>
          <p:cNvCxnSpPr>
            <a:cxnSpLocks noChangeShapeType="1"/>
          </p:cNvCxnSpPr>
          <p:nvPr/>
        </p:nvCxnSpPr>
        <p:spPr bwMode="auto">
          <a:xfrm>
            <a:off x="3505994" y="2434867"/>
            <a:ext cx="1" cy="604837"/>
          </a:xfrm>
          <a:prstGeom prst="straightConnector1">
            <a:avLst/>
          </a:prstGeom>
          <a:noFill/>
          <a:ln w="12700">
            <a:solidFill>
              <a:schemeClr val="tx1"/>
            </a:solidFill>
            <a:round/>
            <a:headEnd/>
            <a:tailEnd type="triangle" w="med" len="med"/>
          </a:ln>
        </p:spPr>
      </p:cxnSp>
      <p:sp>
        <p:nvSpPr>
          <p:cNvPr id="2" name="Rectangle 1">
            <a:extLst>
              <a:ext uri="{FF2B5EF4-FFF2-40B4-BE49-F238E27FC236}">
                <a16:creationId xmlns:a16="http://schemas.microsoft.com/office/drawing/2014/main" id="{017492CB-DE08-9D44-903D-AFBF313FB495}"/>
              </a:ext>
            </a:extLst>
          </p:cNvPr>
          <p:cNvSpPr/>
          <p:nvPr/>
        </p:nvSpPr>
        <p:spPr>
          <a:xfrm>
            <a:off x="2932986" y="2076992"/>
            <a:ext cx="287258" cy="307777"/>
          </a:xfrm>
          <a:prstGeom prst="rect">
            <a:avLst/>
          </a:prstGeom>
        </p:spPr>
        <p:txBody>
          <a:bodyPr wrap="none">
            <a:spAutoFit/>
          </a:bodyPr>
          <a:lstStyle/>
          <a:p>
            <a:pPr algn="ctr"/>
            <a:r>
              <a:rPr lang="en-US" b="1" dirty="0">
                <a:latin typeface="Open Sans" panose="020B0604020202020204" charset="0"/>
                <a:ea typeface="Open Sans" panose="020B0604020202020204" charset="0"/>
                <a:cs typeface="Open Sans" panose="020B0604020202020204" charset="0"/>
              </a:rPr>
              <a:t>3</a:t>
            </a:r>
          </a:p>
        </p:txBody>
      </p:sp>
      <p:sp>
        <p:nvSpPr>
          <p:cNvPr id="28" name="TextBox 9">
            <a:extLst>
              <a:ext uri="{FF2B5EF4-FFF2-40B4-BE49-F238E27FC236}">
                <a16:creationId xmlns:a16="http://schemas.microsoft.com/office/drawing/2014/main" id="{6EFE7EA8-E9A3-7245-8DEB-3DDFD6E1B468}"/>
              </a:ext>
            </a:extLst>
          </p:cNvPr>
          <p:cNvSpPr txBox="1">
            <a:spLocks noChangeArrowheads="1"/>
          </p:cNvSpPr>
          <p:nvPr/>
        </p:nvSpPr>
        <p:spPr bwMode="auto">
          <a:xfrm>
            <a:off x="1833686" y="1847965"/>
            <a:ext cx="122354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algn="ctr" eaLnBrk="1" hangingPunct="1">
              <a:spcBef>
                <a:spcPct val="0"/>
              </a:spcBef>
              <a:buSzTx/>
              <a:buFontTx/>
              <a:buNone/>
            </a:pPr>
            <a:r>
              <a:rPr lang="en-US" altLang="en-US" sz="2400" b="0" dirty="0">
                <a:solidFill>
                  <a:srgbClr val="00B0F0"/>
                </a:solidFill>
                <a:latin typeface="Open Sans" panose="020B0604020202020204" charset="0"/>
                <a:ea typeface="Open Sans" panose="020B0604020202020204" charset="0"/>
                <a:cs typeface="Open Sans" panose="020B0604020202020204" charset="0"/>
                <a:sym typeface="Symbol" pitchFamily="18" charset="2"/>
              </a:rPr>
              <a:t>=-</a:t>
            </a: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a:t>
            </a:r>
          </a:p>
          <a:p>
            <a:pPr algn="ctr" eaLnBrk="1" hangingPunct="1">
              <a:spcBef>
                <a:spcPct val="0"/>
              </a:spcBef>
              <a:buSzTx/>
              <a:buFontTx/>
              <a:buNone/>
            </a:pP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=3</a:t>
            </a:r>
            <a:endParaRPr lang="en-US" altLang="en-US" sz="2400" b="0" dirty="0">
              <a:solidFill>
                <a:srgbClr val="C00000"/>
              </a:solidFill>
              <a:latin typeface="Open Sans" panose="020B0604020202020204" charset="0"/>
              <a:ea typeface="Open Sans" panose="020B0604020202020204" charset="0"/>
              <a:cs typeface="Open Sans" panose="020B0604020202020204" charset="0"/>
            </a:endParaRPr>
          </a:p>
        </p:txBody>
      </p:sp>
      <p:sp>
        <p:nvSpPr>
          <p:cNvPr id="29" name="TextBox 9">
            <a:extLst>
              <a:ext uri="{FF2B5EF4-FFF2-40B4-BE49-F238E27FC236}">
                <a16:creationId xmlns:a16="http://schemas.microsoft.com/office/drawing/2014/main" id="{CB162011-6566-E94D-BBF0-991158E849E5}"/>
              </a:ext>
            </a:extLst>
          </p:cNvPr>
          <p:cNvSpPr txBox="1">
            <a:spLocks noChangeArrowheads="1"/>
          </p:cNvSpPr>
          <p:nvPr/>
        </p:nvSpPr>
        <p:spPr bwMode="auto">
          <a:xfrm>
            <a:off x="3999008" y="948493"/>
            <a:ext cx="122354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algn="ctr" eaLnBrk="1" hangingPunct="1">
              <a:spcBef>
                <a:spcPct val="0"/>
              </a:spcBef>
              <a:buSzTx/>
              <a:buFontTx/>
              <a:buNone/>
            </a:pPr>
            <a:r>
              <a:rPr lang="en-US" altLang="en-US" sz="2400" b="0" dirty="0">
                <a:solidFill>
                  <a:srgbClr val="00B0F0"/>
                </a:solidFill>
                <a:latin typeface="Open Sans" panose="020B0604020202020204" charset="0"/>
                <a:ea typeface="Open Sans" panose="020B0604020202020204" charset="0"/>
                <a:cs typeface="Open Sans" panose="020B0604020202020204" charset="0"/>
                <a:sym typeface="Symbol" pitchFamily="18" charset="2"/>
              </a:rPr>
              <a:t>=-</a:t>
            </a: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a:t>
            </a:r>
          </a:p>
          <a:p>
            <a:pPr algn="ctr" eaLnBrk="1" hangingPunct="1">
              <a:spcBef>
                <a:spcPct val="0"/>
              </a:spcBef>
              <a:buSzTx/>
              <a:buFontTx/>
              <a:buNone/>
            </a:pP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a:t>
            </a:r>
            <a:endParaRPr lang="en-US" altLang="en-US" sz="2400" b="0" dirty="0">
              <a:solidFill>
                <a:srgbClr val="C00000"/>
              </a:solidFill>
              <a:latin typeface="Open Sans" panose="020B0604020202020204" charset="0"/>
              <a:ea typeface="Open Sans" panose="020B0604020202020204" charset="0"/>
              <a:cs typeface="Open Sans" panose="020B0604020202020204" charset="0"/>
            </a:endParaRPr>
          </a:p>
        </p:txBody>
      </p:sp>
    </p:spTree>
    <p:extLst>
      <p:ext uri="{BB962C8B-B14F-4D97-AF65-F5344CB8AC3E}">
        <p14:creationId xmlns:p14="http://schemas.microsoft.com/office/powerpoint/2010/main" val="134764014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2"/>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dirty="0">
                <a:sym typeface="Symbol" pitchFamily="18" charset="2"/>
              </a:rPr>
              <a:t>Alpha-Beta Pruning Example</a:t>
            </a:r>
            <a:endParaRPr sz="3400" b="1" dirty="0">
              <a:solidFill>
                <a:srgbClr val="370661"/>
              </a:solidFill>
              <a:latin typeface="Open Sans"/>
              <a:ea typeface="Open Sans"/>
              <a:cs typeface="Open Sans"/>
              <a:sym typeface="Open Sans"/>
            </a:endParaRPr>
          </a:p>
        </p:txBody>
      </p:sp>
      <p:sp>
        <p:nvSpPr>
          <p:cNvPr id="34" name="AutoShape 4">
            <a:extLst>
              <a:ext uri="{FF2B5EF4-FFF2-40B4-BE49-F238E27FC236}">
                <a16:creationId xmlns:a16="http://schemas.microsoft.com/office/drawing/2014/main" id="{E736D7FF-BD34-4A88-84A3-1D8F37182FDE}"/>
              </a:ext>
            </a:extLst>
          </p:cNvPr>
          <p:cNvSpPr>
            <a:spLocks noChangeArrowheads="1"/>
          </p:cNvSpPr>
          <p:nvPr/>
        </p:nvSpPr>
        <p:spPr bwMode="auto">
          <a:xfrm>
            <a:off x="5601494" y="1137177"/>
            <a:ext cx="381000" cy="359477"/>
          </a:xfrm>
          <a:prstGeom prst="triangle">
            <a:avLst>
              <a:gd name="adj" fmla="val 50000"/>
            </a:avLst>
          </a:prstGeom>
          <a:solidFill>
            <a:srgbClr val="CCECFF"/>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sp>
        <p:nvSpPr>
          <p:cNvPr id="18" name="TextBox 17">
            <a:extLst>
              <a:ext uri="{FF2B5EF4-FFF2-40B4-BE49-F238E27FC236}">
                <a16:creationId xmlns:a16="http://schemas.microsoft.com/office/drawing/2014/main" id="{97FA6B95-38DB-164F-A3BB-D53340EB840C}"/>
              </a:ext>
            </a:extLst>
          </p:cNvPr>
          <p:cNvSpPr txBox="1"/>
          <p:nvPr/>
        </p:nvSpPr>
        <p:spPr>
          <a:xfrm>
            <a:off x="6162805" y="1590805"/>
            <a:ext cx="184731" cy="307777"/>
          </a:xfrm>
          <a:prstGeom prst="rect">
            <a:avLst/>
          </a:prstGeom>
          <a:noFill/>
        </p:spPr>
        <p:txBody>
          <a:bodyPr wrap="none" rtlCol="0">
            <a:spAutoFit/>
          </a:bodyPr>
          <a:lstStyle/>
          <a:p>
            <a:endParaRPr lang="en-US" dirty="0"/>
          </a:p>
        </p:txBody>
      </p:sp>
      <p:sp>
        <p:nvSpPr>
          <p:cNvPr id="13" name="Rectangle 12">
            <a:extLst>
              <a:ext uri="{FF2B5EF4-FFF2-40B4-BE49-F238E27FC236}">
                <a16:creationId xmlns:a16="http://schemas.microsoft.com/office/drawing/2014/main" id="{479C2D59-9E92-CF4E-9236-85AA2AEBC004}"/>
              </a:ext>
            </a:extLst>
          </p:cNvPr>
          <p:cNvSpPr/>
          <p:nvPr/>
        </p:nvSpPr>
        <p:spPr>
          <a:xfrm>
            <a:off x="5222345" y="1149868"/>
            <a:ext cx="399468" cy="307777"/>
          </a:xfrm>
          <a:prstGeom prst="rect">
            <a:avLst/>
          </a:prstGeom>
        </p:spPr>
        <p:txBody>
          <a:bodyPr wrap="none">
            <a:spAutoFit/>
          </a:bodyPr>
          <a:lstStyle/>
          <a:p>
            <a:r>
              <a:rPr lang="en-US" dirty="0">
                <a:latin typeface="Roboto Mono" panose="020B0604020202020204" charset="0"/>
                <a:ea typeface="Roboto Mono" panose="020B0604020202020204" charset="0"/>
                <a:cs typeface="Times New Roman" pitchFamily="18" charset="0"/>
              </a:rPr>
              <a:t>-∞</a:t>
            </a:r>
            <a:endParaRPr lang="en-US" dirty="0"/>
          </a:p>
        </p:txBody>
      </p:sp>
      <p:sp>
        <p:nvSpPr>
          <p:cNvPr id="14" name="AutoShape 6">
            <a:extLst>
              <a:ext uri="{FF2B5EF4-FFF2-40B4-BE49-F238E27FC236}">
                <a16:creationId xmlns:a16="http://schemas.microsoft.com/office/drawing/2014/main" id="{05349203-CB67-5C4A-B0EC-246ED83E1B0A}"/>
              </a:ext>
            </a:extLst>
          </p:cNvPr>
          <p:cNvSpPr>
            <a:spLocks noChangeArrowheads="1"/>
          </p:cNvSpPr>
          <p:nvPr/>
        </p:nvSpPr>
        <p:spPr bwMode="auto">
          <a:xfrm flipV="1">
            <a:off x="3315494" y="2103965"/>
            <a:ext cx="381000" cy="330902"/>
          </a:xfrm>
          <a:prstGeom prst="triangle">
            <a:avLst>
              <a:gd name="adj" fmla="val 50000"/>
            </a:avLst>
          </a:prstGeom>
          <a:solidFill>
            <a:srgbClr val="FF9A99"/>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cxnSp>
        <p:nvCxnSpPr>
          <p:cNvPr id="15" name="AutoShape 7">
            <a:extLst>
              <a:ext uri="{FF2B5EF4-FFF2-40B4-BE49-F238E27FC236}">
                <a16:creationId xmlns:a16="http://schemas.microsoft.com/office/drawing/2014/main" id="{C6C3AF7C-5779-ED49-8CCE-0B7DB7D74164}"/>
              </a:ext>
            </a:extLst>
          </p:cNvPr>
          <p:cNvCxnSpPr>
            <a:cxnSpLocks noChangeShapeType="1"/>
            <a:endCxn id="14" idx="3"/>
          </p:cNvCxnSpPr>
          <p:nvPr/>
        </p:nvCxnSpPr>
        <p:spPr bwMode="auto">
          <a:xfrm flipH="1">
            <a:off x="3505994" y="1496654"/>
            <a:ext cx="2286000" cy="607311"/>
          </a:xfrm>
          <a:prstGeom prst="straightConnector1">
            <a:avLst/>
          </a:prstGeom>
          <a:noFill/>
          <a:ln w="12700">
            <a:solidFill>
              <a:schemeClr val="tx1"/>
            </a:solidFill>
            <a:round/>
            <a:headEnd/>
            <a:tailEnd type="triangle" w="med" len="med"/>
          </a:ln>
        </p:spPr>
      </p:cxnSp>
      <p:sp>
        <p:nvSpPr>
          <p:cNvPr id="16" name="AutoShape 20">
            <a:extLst>
              <a:ext uri="{FF2B5EF4-FFF2-40B4-BE49-F238E27FC236}">
                <a16:creationId xmlns:a16="http://schemas.microsoft.com/office/drawing/2014/main" id="{6C65CC3C-F8B4-774F-9011-5FAFD965A4F2}"/>
              </a:ext>
            </a:extLst>
          </p:cNvPr>
          <p:cNvSpPr>
            <a:spLocks noChangeArrowheads="1"/>
          </p:cNvSpPr>
          <p:nvPr/>
        </p:nvSpPr>
        <p:spPr bwMode="auto">
          <a:xfrm flipV="1">
            <a:off x="5601494" y="2103965"/>
            <a:ext cx="381000" cy="318998"/>
          </a:xfrm>
          <a:prstGeom prst="triangle">
            <a:avLst>
              <a:gd name="adj" fmla="val 50000"/>
            </a:avLst>
          </a:prstGeom>
          <a:solidFill>
            <a:srgbClr val="FF9A99"/>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sp>
        <p:nvSpPr>
          <p:cNvPr id="17" name="AutoShape 26">
            <a:extLst>
              <a:ext uri="{FF2B5EF4-FFF2-40B4-BE49-F238E27FC236}">
                <a16:creationId xmlns:a16="http://schemas.microsoft.com/office/drawing/2014/main" id="{A457A0C3-CD44-6740-8065-68055CB3C4BB}"/>
              </a:ext>
            </a:extLst>
          </p:cNvPr>
          <p:cNvSpPr>
            <a:spLocks noChangeArrowheads="1"/>
          </p:cNvSpPr>
          <p:nvPr/>
        </p:nvSpPr>
        <p:spPr bwMode="auto">
          <a:xfrm flipV="1">
            <a:off x="7887493" y="2103965"/>
            <a:ext cx="381000" cy="330902"/>
          </a:xfrm>
          <a:prstGeom prst="triangle">
            <a:avLst>
              <a:gd name="adj" fmla="val 50000"/>
            </a:avLst>
          </a:prstGeom>
          <a:solidFill>
            <a:srgbClr val="FF9A99"/>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cxnSp>
        <p:nvCxnSpPr>
          <p:cNvPr id="19" name="AutoShape 27">
            <a:extLst>
              <a:ext uri="{FF2B5EF4-FFF2-40B4-BE49-F238E27FC236}">
                <a16:creationId xmlns:a16="http://schemas.microsoft.com/office/drawing/2014/main" id="{C7CC236B-543C-D942-8659-0352BFC5A796}"/>
              </a:ext>
            </a:extLst>
          </p:cNvPr>
          <p:cNvCxnSpPr>
            <a:cxnSpLocks noChangeShapeType="1"/>
          </p:cNvCxnSpPr>
          <p:nvPr/>
        </p:nvCxnSpPr>
        <p:spPr bwMode="auto">
          <a:xfrm>
            <a:off x="5791994" y="1496654"/>
            <a:ext cx="2285999" cy="607311"/>
          </a:xfrm>
          <a:prstGeom prst="straightConnector1">
            <a:avLst/>
          </a:prstGeom>
          <a:noFill/>
          <a:ln w="12700">
            <a:solidFill>
              <a:schemeClr val="tx1"/>
            </a:solidFill>
            <a:round/>
            <a:headEnd/>
            <a:tailEnd type="triangle" w="med" len="med"/>
          </a:ln>
        </p:spPr>
      </p:cxnSp>
      <p:cxnSp>
        <p:nvCxnSpPr>
          <p:cNvPr id="20" name="AutoShape 21">
            <a:extLst>
              <a:ext uri="{FF2B5EF4-FFF2-40B4-BE49-F238E27FC236}">
                <a16:creationId xmlns:a16="http://schemas.microsoft.com/office/drawing/2014/main" id="{D9CEADC8-9233-8445-892F-C26556BA5645}"/>
              </a:ext>
            </a:extLst>
          </p:cNvPr>
          <p:cNvCxnSpPr>
            <a:cxnSpLocks noChangeShapeType="1"/>
          </p:cNvCxnSpPr>
          <p:nvPr/>
        </p:nvCxnSpPr>
        <p:spPr bwMode="auto">
          <a:xfrm>
            <a:off x="5791994" y="1496654"/>
            <a:ext cx="0" cy="607311"/>
          </a:xfrm>
          <a:prstGeom prst="straightConnector1">
            <a:avLst/>
          </a:prstGeom>
          <a:noFill/>
          <a:ln w="12700">
            <a:solidFill>
              <a:schemeClr val="tx1"/>
            </a:solidFill>
            <a:round/>
            <a:headEnd/>
            <a:tailEnd type="triangle" w="med" len="med"/>
          </a:ln>
        </p:spPr>
      </p:cxnSp>
      <p:cxnSp>
        <p:nvCxnSpPr>
          <p:cNvPr id="22" name="AutoShape 17">
            <a:extLst>
              <a:ext uri="{FF2B5EF4-FFF2-40B4-BE49-F238E27FC236}">
                <a16:creationId xmlns:a16="http://schemas.microsoft.com/office/drawing/2014/main" id="{3905C521-00EC-7547-A286-2F50E926FA6E}"/>
              </a:ext>
            </a:extLst>
          </p:cNvPr>
          <p:cNvCxnSpPr>
            <a:cxnSpLocks noChangeShapeType="1"/>
          </p:cNvCxnSpPr>
          <p:nvPr/>
        </p:nvCxnSpPr>
        <p:spPr bwMode="auto">
          <a:xfrm>
            <a:off x="3505994" y="2434867"/>
            <a:ext cx="761999" cy="616743"/>
          </a:xfrm>
          <a:prstGeom prst="straightConnector1">
            <a:avLst/>
          </a:prstGeom>
          <a:noFill/>
          <a:ln w="12700">
            <a:solidFill>
              <a:schemeClr val="tx1"/>
            </a:solidFill>
            <a:round/>
            <a:headEnd/>
            <a:tailEnd type="triangle" w="med" len="med"/>
          </a:ln>
        </p:spPr>
      </p:cxnSp>
      <p:cxnSp>
        <p:nvCxnSpPr>
          <p:cNvPr id="23" name="AutoShape 9">
            <a:extLst>
              <a:ext uri="{FF2B5EF4-FFF2-40B4-BE49-F238E27FC236}">
                <a16:creationId xmlns:a16="http://schemas.microsoft.com/office/drawing/2014/main" id="{2406BD59-3DEA-714A-9355-A9254C7411CB}"/>
              </a:ext>
            </a:extLst>
          </p:cNvPr>
          <p:cNvCxnSpPr>
            <a:cxnSpLocks noChangeShapeType="1"/>
          </p:cNvCxnSpPr>
          <p:nvPr/>
        </p:nvCxnSpPr>
        <p:spPr bwMode="auto">
          <a:xfrm flipH="1">
            <a:off x="2743996" y="2434867"/>
            <a:ext cx="761998" cy="616746"/>
          </a:xfrm>
          <a:prstGeom prst="straightConnector1">
            <a:avLst/>
          </a:prstGeom>
          <a:noFill/>
          <a:ln w="12700">
            <a:solidFill>
              <a:schemeClr val="tx1"/>
            </a:solidFill>
            <a:round/>
            <a:headEnd/>
            <a:tailEnd type="triangle" w="med" len="med"/>
          </a:ln>
        </p:spPr>
      </p:cxnSp>
      <p:sp>
        <p:nvSpPr>
          <p:cNvPr id="24" name="Rectangle 7">
            <a:extLst>
              <a:ext uri="{FF2B5EF4-FFF2-40B4-BE49-F238E27FC236}">
                <a16:creationId xmlns:a16="http://schemas.microsoft.com/office/drawing/2014/main" id="{DC90F633-5E86-2D46-BEA4-7F279854AC24}"/>
              </a:ext>
            </a:extLst>
          </p:cNvPr>
          <p:cNvSpPr>
            <a:spLocks noChangeArrowheads="1"/>
          </p:cNvSpPr>
          <p:nvPr/>
        </p:nvSpPr>
        <p:spPr bwMode="auto">
          <a:xfrm>
            <a:off x="3313909" y="3101711"/>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12</a:t>
            </a:r>
          </a:p>
        </p:txBody>
      </p:sp>
      <p:sp>
        <p:nvSpPr>
          <p:cNvPr id="25" name="Rectangle 7">
            <a:extLst>
              <a:ext uri="{FF2B5EF4-FFF2-40B4-BE49-F238E27FC236}">
                <a16:creationId xmlns:a16="http://schemas.microsoft.com/office/drawing/2014/main" id="{4A8D2FD8-AAAE-8941-98D1-3B5D3C53449B}"/>
              </a:ext>
            </a:extLst>
          </p:cNvPr>
          <p:cNvSpPr>
            <a:spLocks noChangeArrowheads="1"/>
          </p:cNvSpPr>
          <p:nvPr/>
        </p:nvSpPr>
        <p:spPr bwMode="auto">
          <a:xfrm>
            <a:off x="4075909" y="3101711"/>
            <a:ext cx="384174" cy="330902"/>
          </a:xfrm>
          <a:prstGeom prst="rect">
            <a:avLst/>
          </a:prstGeom>
          <a:solidFill>
            <a:srgbClr val="BD92DE"/>
          </a:solidFill>
          <a:ln w="9525">
            <a:solidFill>
              <a:schemeClr val="tx1"/>
            </a:solidFill>
            <a:miter lim="800000"/>
            <a:headEnd/>
            <a:tailEnd/>
          </a:ln>
        </p:spPr>
        <p:txBody>
          <a:bodyPr wrap="none" anchor="ctr"/>
          <a:lstStyle/>
          <a:p>
            <a:pPr algn="ctr"/>
            <a:endParaRPr lang="en-US" sz="1800" dirty="0">
              <a:latin typeface="Open Sans" panose="020B0604020202020204" charset="0"/>
              <a:ea typeface="Open Sans" panose="020B0604020202020204" charset="0"/>
              <a:cs typeface="Open Sans" panose="020B0604020202020204" charset="0"/>
            </a:endParaRPr>
          </a:p>
        </p:txBody>
      </p:sp>
      <p:sp>
        <p:nvSpPr>
          <p:cNvPr id="26" name="Rectangle 7">
            <a:extLst>
              <a:ext uri="{FF2B5EF4-FFF2-40B4-BE49-F238E27FC236}">
                <a16:creationId xmlns:a16="http://schemas.microsoft.com/office/drawing/2014/main" id="{8CFEC7EC-3381-6B42-B374-924BB123DD9D}"/>
              </a:ext>
            </a:extLst>
          </p:cNvPr>
          <p:cNvSpPr>
            <a:spLocks noChangeArrowheads="1"/>
          </p:cNvSpPr>
          <p:nvPr/>
        </p:nvSpPr>
        <p:spPr bwMode="auto">
          <a:xfrm>
            <a:off x="2551909" y="3101711"/>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3</a:t>
            </a:r>
          </a:p>
        </p:txBody>
      </p:sp>
      <p:cxnSp>
        <p:nvCxnSpPr>
          <p:cNvPr id="27" name="AutoShape 13">
            <a:extLst>
              <a:ext uri="{FF2B5EF4-FFF2-40B4-BE49-F238E27FC236}">
                <a16:creationId xmlns:a16="http://schemas.microsoft.com/office/drawing/2014/main" id="{D84C5290-A15F-FD48-A9DF-48DCD9312DA2}"/>
              </a:ext>
            </a:extLst>
          </p:cNvPr>
          <p:cNvCxnSpPr>
            <a:cxnSpLocks noChangeShapeType="1"/>
          </p:cNvCxnSpPr>
          <p:nvPr/>
        </p:nvCxnSpPr>
        <p:spPr bwMode="auto">
          <a:xfrm>
            <a:off x="3505994" y="2434867"/>
            <a:ext cx="1" cy="604837"/>
          </a:xfrm>
          <a:prstGeom prst="straightConnector1">
            <a:avLst/>
          </a:prstGeom>
          <a:noFill/>
          <a:ln w="12700">
            <a:solidFill>
              <a:schemeClr val="tx1"/>
            </a:solidFill>
            <a:round/>
            <a:headEnd/>
            <a:tailEnd type="triangle" w="med" len="med"/>
          </a:ln>
        </p:spPr>
      </p:cxnSp>
      <p:sp>
        <p:nvSpPr>
          <p:cNvPr id="2" name="Rectangle 1">
            <a:extLst>
              <a:ext uri="{FF2B5EF4-FFF2-40B4-BE49-F238E27FC236}">
                <a16:creationId xmlns:a16="http://schemas.microsoft.com/office/drawing/2014/main" id="{017492CB-DE08-9D44-903D-AFBF313FB495}"/>
              </a:ext>
            </a:extLst>
          </p:cNvPr>
          <p:cNvSpPr/>
          <p:nvPr/>
        </p:nvSpPr>
        <p:spPr>
          <a:xfrm>
            <a:off x="2932986" y="2076992"/>
            <a:ext cx="287258" cy="307777"/>
          </a:xfrm>
          <a:prstGeom prst="rect">
            <a:avLst/>
          </a:prstGeom>
        </p:spPr>
        <p:txBody>
          <a:bodyPr wrap="none">
            <a:spAutoFit/>
          </a:bodyPr>
          <a:lstStyle/>
          <a:p>
            <a:pPr algn="ctr"/>
            <a:r>
              <a:rPr lang="en-US" b="1" dirty="0">
                <a:latin typeface="Open Sans" panose="020B0604020202020204" charset="0"/>
                <a:ea typeface="Open Sans" panose="020B0604020202020204" charset="0"/>
                <a:cs typeface="Open Sans" panose="020B0604020202020204" charset="0"/>
              </a:rPr>
              <a:t>3</a:t>
            </a:r>
          </a:p>
        </p:txBody>
      </p:sp>
      <p:sp>
        <p:nvSpPr>
          <p:cNvPr id="28" name="TextBox 9">
            <a:extLst>
              <a:ext uri="{FF2B5EF4-FFF2-40B4-BE49-F238E27FC236}">
                <a16:creationId xmlns:a16="http://schemas.microsoft.com/office/drawing/2014/main" id="{6EFE7EA8-E9A3-7245-8DEB-3DDFD6E1B468}"/>
              </a:ext>
            </a:extLst>
          </p:cNvPr>
          <p:cNvSpPr txBox="1">
            <a:spLocks noChangeArrowheads="1"/>
          </p:cNvSpPr>
          <p:nvPr/>
        </p:nvSpPr>
        <p:spPr bwMode="auto">
          <a:xfrm>
            <a:off x="1833686" y="1847965"/>
            <a:ext cx="122354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algn="ctr" eaLnBrk="1" hangingPunct="1">
              <a:spcBef>
                <a:spcPct val="0"/>
              </a:spcBef>
              <a:buSzTx/>
              <a:buFontTx/>
              <a:buNone/>
            </a:pPr>
            <a:r>
              <a:rPr lang="en-US" altLang="en-US" sz="2400" b="0" dirty="0">
                <a:solidFill>
                  <a:srgbClr val="00B0F0"/>
                </a:solidFill>
                <a:latin typeface="Open Sans" panose="020B0604020202020204" charset="0"/>
                <a:ea typeface="Open Sans" panose="020B0604020202020204" charset="0"/>
                <a:cs typeface="Open Sans" panose="020B0604020202020204" charset="0"/>
                <a:sym typeface="Symbol" pitchFamily="18" charset="2"/>
              </a:rPr>
              <a:t>=-</a:t>
            </a: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a:t>
            </a:r>
          </a:p>
          <a:p>
            <a:pPr algn="ctr" eaLnBrk="1" hangingPunct="1">
              <a:spcBef>
                <a:spcPct val="0"/>
              </a:spcBef>
              <a:buSzTx/>
              <a:buFontTx/>
              <a:buNone/>
            </a:pP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=3</a:t>
            </a:r>
            <a:endParaRPr lang="en-US" altLang="en-US" sz="2400" b="0" dirty="0">
              <a:solidFill>
                <a:srgbClr val="C00000"/>
              </a:solidFill>
              <a:latin typeface="Open Sans" panose="020B0604020202020204" charset="0"/>
              <a:ea typeface="Open Sans" panose="020B0604020202020204" charset="0"/>
              <a:cs typeface="Open Sans" panose="020B0604020202020204" charset="0"/>
            </a:endParaRPr>
          </a:p>
        </p:txBody>
      </p:sp>
      <p:sp>
        <p:nvSpPr>
          <p:cNvPr id="29" name="TextBox 9">
            <a:extLst>
              <a:ext uri="{FF2B5EF4-FFF2-40B4-BE49-F238E27FC236}">
                <a16:creationId xmlns:a16="http://schemas.microsoft.com/office/drawing/2014/main" id="{CB162011-6566-E94D-BBF0-991158E849E5}"/>
              </a:ext>
            </a:extLst>
          </p:cNvPr>
          <p:cNvSpPr txBox="1">
            <a:spLocks noChangeArrowheads="1"/>
          </p:cNvSpPr>
          <p:nvPr/>
        </p:nvSpPr>
        <p:spPr bwMode="auto">
          <a:xfrm>
            <a:off x="3999008" y="948493"/>
            <a:ext cx="122354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algn="ctr" eaLnBrk="1" hangingPunct="1">
              <a:spcBef>
                <a:spcPct val="0"/>
              </a:spcBef>
              <a:buSzTx/>
              <a:buFontTx/>
              <a:buNone/>
            </a:pPr>
            <a:r>
              <a:rPr lang="en-US" altLang="en-US" sz="2400" b="0" dirty="0">
                <a:solidFill>
                  <a:srgbClr val="00B0F0"/>
                </a:solidFill>
                <a:latin typeface="Open Sans" panose="020B0604020202020204" charset="0"/>
                <a:ea typeface="Open Sans" panose="020B0604020202020204" charset="0"/>
                <a:cs typeface="Open Sans" panose="020B0604020202020204" charset="0"/>
                <a:sym typeface="Symbol" pitchFamily="18" charset="2"/>
              </a:rPr>
              <a:t>=-</a:t>
            </a: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a:t>
            </a:r>
          </a:p>
          <a:p>
            <a:pPr algn="ctr" eaLnBrk="1" hangingPunct="1">
              <a:spcBef>
                <a:spcPct val="0"/>
              </a:spcBef>
              <a:buSzTx/>
              <a:buFontTx/>
              <a:buNone/>
            </a:pP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a:t>
            </a:r>
            <a:endParaRPr lang="en-US" altLang="en-US" sz="2400" b="0" dirty="0">
              <a:solidFill>
                <a:srgbClr val="C00000"/>
              </a:solidFill>
              <a:latin typeface="Open Sans" panose="020B0604020202020204" charset="0"/>
              <a:ea typeface="Open Sans" panose="020B0604020202020204" charset="0"/>
              <a:cs typeface="Open Sans" panose="020B0604020202020204" charset="0"/>
            </a:endParaRPr>
          </a:p>
        </p:txBody>
      </p:sp>
    </p:spTree>
    <p:extLst>
      <p:ext uri="{BB962C8B-B14F-4D97-AF65-F5344CB8AC3E}">
        <p14:creationId xmlns:p14="http://schemas.microsoft.com/office/powerpoint/2010/main" val="243680865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2"/>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dirty="0">
                <a:sym typeface="Symbol" pitchFamily="18" charset="2"/>
              </a:rPr>
              <a:t>Alpha-Beta Pruning Example</a:t>
            </a:r>
            <a:endParaRPr sz="3400" b="1" dirty="0">
              <a:solidFill>
                <a:srgbClr val="370661"/>
              </a:solidFill>
              <a:latin typeface="Open Sans"/>
              <a:ea typeface="Open Sans"/>
              <a:cs typeface="Open Sans"/>
              <a:sym typeface="Open Sans"/>
            </a:endParaRPr>
          </a:p>
        </p:txBody>
      </p:sp>
      <p:sp>
        <p:nvSpPr>
          <p:cNvPr id="34" name="AutoShape 4">
            <a:extLst>
              <a:ext uri="{FF2B5EF4-FFF2-40B4-BE49-F238E27FC236}">
                <a16:creationId xmlns:a16="http://schemas.microsoft.com/office/drawing/2014/main" id="{E736D7FF-BD34-4A88-84A3-1D8F37182FDE}"/>
              </a:ext>
            </a:extLst>
          </p:cNvPr>
          <p:cNvSpPr>
            <a:spLocks noChangeArrowheads="1"/>
          </p:cNvSpPr>
          <p:nvPr/>
        </p:nvSpPr>
        <p:spPr bwMode="auto">
          <a:xfrm>
            <a:off x="5601494" y="1137177"/>
            <a:ext cx="381000" cy="359477"/>
          </a:xfrm>
          <a:prstGeom prst="triangle">
            <a:avLst>
              <a:gd name="adj" fmla="val 50000"/>
            </a:avLst>
          </a:prstGeom>
          <a:solidFill>
            <a:srgbClr val="CCECFF"/>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sp>
        <p:nvSpPr>
          <p:cNvPr id="18" name="TextBox 17">
            <a:extLst>
              <a:ext uri="{FF2B5EF4-FFF2-40B4-BE49-F238E27FC236}">
                <a16:creationId xmlns:a16="http://schemas.microsoft.com/office/drawing/2014/main" id="{97FA6B95-38DB-164F-A3BB-D53340EB840C}"/>
              </a:ext>
            </a:extLst>
          </p:cNvPr>
          <p:cNvSpPr txBox="1"/>
          <p:nvPr/>
        </p:nvSpPr>
        <p:spPr>
          <a:xfrm>
            <a:off x="6162805" y="1590805"/>
            <a:ext cx="184731" cy="307777"/>
          </a:xfrm>
          <a:prstGeom prst="rect">
            <a:avLst/>
          </a:prstGeom>
          <a:noFill/>
        </p:spPr>
        <p:txBody>
          <a:bodyPr wrap="none" rtlCol="0">
            <a:spAutoFit/>
          </a:bodyPr>
          <a:lstStyle/>
          <a:p>
            <a:endParaRPr lang="en-US" dirty="0"/>
          </a:p>
        </p:txBody>
      </p:sp>
      <p:sp>
        <p:nvSpPr>
          <p:cNvPr id="13" name="Rectangle 12">
            <a:extLst>
              <a:ext uri="{FF2B5EF4-FFF2-40B4-BE49-F238E27FC236}">
                <a16:creationId xmlns:a16="http://schemas.microsoft.com/office/drawing/2014/main" id="{479C2D59-9E92-CF4E-9236-85AA2AEBC004}"/>
              </a:ext>
            </a:extLst>
          </p:cNvPr>
          <p:cNvSpPr/>
          <p:nvPr/>
        </p:nvSpPr>
        <p:spPr>
          <a:xfrm>
            <a:off x="5222345" y="1149868"/>
            <a:ext cx="399468" cy="307777"/>
          </a:xfrm>
          <a:prstGeom prst="rect">
            <a:avLst/>
          </a:prstGeom>
        </p:spPr>
        <p:txBody>
          <a:bodyPr wrap="none">
            <a:spAutoFit/>
          </a:bodyPr>
          <a:lstStyle/>
          <a:p>
            <a:r>
              <a:rPr lang="en-US" dirty="0">
                <a:latin typeface="Roboto Mono" panose="020B0604020202020204" charset="0"/>
                <a:ea typeface="Roboto Mono" panose="020B0604020202020204" charset="0"/>
                <a:cs typeface="Times New Roman" pitchFamily="18" charset="0"/>
              </a:rPr>
              <a:t>-∞</a:t>
            </a:r>
            <a:endParaRPr lang="en-US" dirty="0"/>
          </a:p>
        </p:txBody>
      </p:sp>
      <p:sp>
        <p:nvSpPr>
          <p:cNvPr id="14" name="AutoShape 6">
            <a:extLst>
              <a:ext uri="{FF2B5EF4-FFF2-40B4-BE49-F238E27FC236}">
                <a16:creationId xmlns:a16="http://schemas.microsoft.com/office/drawing/2014/main" id="{05349203-CB67-5C4A-B0EC-246ED83E1B0A}"/>
              </a:ext>
            </a:extLst>
          </p:cNvPr>
          <p:cNvSpPr>
            <a:spLocks noChangeArrowheads="1"/>
          </p:cNvSpPr>
          <p:nvPr/>
        </p:nvSpPr>
        <p:spPr bwMode="auto">
          <a:xfrm flipV="1">
            <a:off x="3315494" y="2103965"/>
            <a:ext cx="381000" cy="330902"/>
          </a:xfrm>
          <a:prstGeom prst="triangle">
            <a:avLst>
              <a:gd name="adj" fmla="val 50000"/>
            </a:avLst>
          </a:prstGeom>
          <a:solidFill>
            <a:srgbClr val="FF9A99"/>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cxnSp>
        <p:nvCxnSpPr>
          <p:cNvPr id="15" name="AutoShape 7">
            <a:extLst>
              <a:ext uri="{FF2B5EF4-FFF2-40B4-BE49-F238E27FC236}">
                <a16:creationId xmlns:a16="http://schemas.microsoft.com/office/drawing/2014/main" id="{C6C3AF7C-5779-ED49-8CCE-0B7DB7D74164}"/>
              </a:ext>
            </a:extLst>
          </p:cNvPr>
          <p:cNvCxnSpPr>
            <a:cxnSpLocks noChangeShapeType="1"/>
            <a:endCxn id="14" idx="3"/>
          </p:cNvCxnSpPr>
          <p:nvPr/>
        </p:nvCxnSpPr>
        <p:spPr bwMode="auto">
          <a:xfrm flipH="1">
            <a:off x="3505994" y="1496654"/>
            <a:ext cx="2286000" cy="607311"/>
          </a:xfrm>
          <a:prstGeom prst="straightConnector1">
            <a:avLst/>
          </a:prstGeom>
          <a:noFill/>
          <a:ln w="12700">
            <a:solidFill>
              <a:schemeClr val="tx1"/>
            </a:solidFill>
            <a:round/>
            <a:headEnd/>
            <a:tailEnd type="triangle" w="med" len="med"/>
          </a:ln>
        </p:spPr>
      </p:cxnSp>
      <p:sp>
        <p:nvSpPr>
          <p:cNvPr id="16" name="AutoShape 20">
            <a:extLst>
              <a:ext uri="{FF2B5EF4-FFF2-40B4-BE49-F238E27FC236}">
                <a16:creationId xmlns:a16="http://schemas.microsoft.com/office/drawing/2014/main" id="{6C65CC3C-F8B4-774F-9011-5FAFD965A4F2}"/>
              </a:ext>
            </a:extLst>
          </p:cNvPr>
          <p:cNvSpPr>
            <a:spLocks noChangeArrowheads="1"/>
          </p:cNvSpPr>
          <p:nvPr/>
        </p:nvSpPr>
        <p:spPr bwMode="auto">
          <a:xfrm flipV="1">
            <a:off x="5601494" y="2103965"/>
            <a:ext cx="381000" cy="318998"/>
          </a:xfrm>
          <a:prstGeom prst="triangle">
            <a:avLst>
              <a:gd name="adj" fmla="val 50000"/>
            </a:avLst>
          </a:prstGeom>
          <a:solidFill>
            <a:srgbClr val="FF9A99"/>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sp>
        <p:nvSpPr>
          <p:cNvPr id="17" name="AutoShape 26">
            <a:extLst>
              <a:ext uri="{FF2B5EF4-FFF2-40B4-BE49-F238E27FC236}">
                <a16:creationId xmlns:a16="http://schemas.microsoft.com/office/drawing/2014/main" id="{A457A0C3-CD44-6740-8065-68055CB3C4BB}"/>
              </a:ext>
            </a:extLst>
          </p:cNvPr>
          <p:cNvSpPr>
            <a:spLocks noChangeArrowheads="1"/>
          </p:cNvSpPr>
          <p:nvPr/>
        </p:nvSpPr>
        <p:spPr bwMode="auto">
          <a:xfrm flipV="1">
            <a:off x="7887493" y="2103965"/>
            <a:ext cx="381000" cy="330902"/>
          </a:xfrm>
          <a:prstGeom prst="triangle">
            <a:avLst>
              <a:gd name="adj" fmla="val 50000"/>
            </a:avLst>
          </a:prstGeom>
          <a:solidFill>
            <a:srgbClr val="FF9A99"/>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cxnSp>
        <p:nvCxnSpPr>
          <p:cNvPr id="19" name="AutoShape 27">
            <a:extLst>
              <a:ext uri="{FF2B5EF4-FFF2-40B4-BE49-F238E27FC236}">
                <a16:creationId xmlns:a16="http://schemas.microsoft.com/office/drawing/2014/main" id="{C7CC236B-543C-D942-8659-0352BFC5A796}"/>
              </a:ext>
            </a:extLst>
          </p:cNvPr>
          <p:cNvCxnSpPr>
            <a:cxnSpLocks noChangeShapeType="1"/>
          </p:cNvCxnSpPr>
          <p:nvPr/>
        </p:nvCxnSpPr>
        <p:spPr bwMode="auto">
          <a:xfrm>
            <a:off x="5791994" y="1496654"/>
            <a:ext cx="2285999" cy="607311"/>
          </a:xfrm>
          <a:prstGeom prst="straightConnector1">
            <a:avLst/>
          </a:prstGeom>
          <a:noFill/>
          <a:ln w="12700">
            <a:solidFill>
              <a:schemeClr val="tx1"/>
            </a:solidFill>
            <a:round/>
            <a:headEnd/>
            <a:tailEnd type="triangle" w="med" len="med"/>
          </a:ln>
        </p:spPr>
      </p:cxnSp>
      <p:cxnSp>
        <p:nvCxnSpPr>
          <p:cNvPr id="20" name="AutoShape 21">
            <a:extLst>
              <a:ext uri="{FF2B5EF4-FFF2-40B4-BE49-F238E27FC236}">
                <a16:creationId xmlns:a16="http://schemas.microsoft.com/office/drawing/2014/main" id="{D9CEADC8-9233-8445-892F-C26556BA5645}"/>
              </a:ext>
            </a:extLst>
          </p:cNvPr>
          <p:cNvCxnSpPr>
            <a:cxnSpLocks noChangeShapeType="1"/>
          </p:cNvCxnSpPr>
          <p:nvPr/>
        </p:nvCxnSpPr>
        <p:spPr bwMode="auto">
          <a:xfrm>
            <a:off x="5791994" y="1496654"/>
            <a:ext cx="0" cy="607311"/>
          </a:xfrm>
          <a:prstGeom prst="straightConnector1">
            <a:avLst/>
          </a:prstGeom>
          <a:noFill/>
          <a:ln w="12700">
            <a:solidFill>
              <a:schemeClr val="tx1"/>
            </a:solidFill>
            <a:round/>
            <a:headEnd/>
            <a:tailEnd type="triangle" w="med" len="med"/>
          </a:ln>
        </p:spPr>
      </p:cxnSp>
      <p:cxnSp>
        <p:nvCxnSpPr>
          <p:cNvPr id="22" name="AutoShape 17">
            <a:extLst>
              <a:ext uri="{FF2B5EF4-FFF2-40B4-BE49-F238E27FC236}">
                <a16:creationId xmlns:a16="http://schemas.microsoft.com/office/drawing/2014/main" id="{3905C521-00EC-7547-A286-2F50E926FA6E}"/>
              </a:ext>
            </a:extLst>
          </p:cNvPr>
          <p:cNvCxnSpPr>
            <a:cxnSpLocks noChangeShapeType="1"/>
          </p:cNvCxnSpPr>
          <p:nvPr/>
        </p:nvCxnSpPr>
        <p:spPr bwMode="auto">
          <a:xfrm>
            <a:off x="3505994" y="2434867"/>
            <a:ext cx="761999" cy="616743"/>
          </a:xfrm>
          <a:prstGeom prst="straightConnector1">
            <a:avLst/>
          </a:prstGeom>
          <a:noFill/>
          <a:ln w="12700">
            <a:solidFill>
              <a:schemeClr val="tx1"/>
            </a:solidFill>
            <a:round/>
            <a:headEnd/>
            <a:tailEnd type="triangle" w="med" len="med"/>
          </a:ln>
        </p:spPr>
      </p:cxnSp>
      <p:cxnSp>
        <p:nvCxnSpPr>
          <p:cNvPr id="23" name="AutoShape 9">
            <a:extLst>
              <a:ext uri="{FF2B5EF4-FFF2-40B4-BE49-F238E27FC236}">
                <a16:creationId xmlns:a16="http://schemas.microsoft.com/office/drawing/2014/main" id="{2406BD59-3DEA-714A-9355-A9254C7411CB}"/>
              </a:ext>
            </a:extLst>
          </p:cNvPr>
          <p:cNvCxnSpPr>
            <a:cxnSpLocks noChangeShapeType="1"/>
          </p:cNvCxnSpPr>
          <p:nvPr/>
        </p:nvCxnSpPr>
        <p:spPr bwMode="auto">
          <a:xfrm flipH="1">
            <a:off x="2743996" y="2434867"/>
            <a:ext cx="761998" cy="616746"/>
          </a:xfrm>
          <a:prstGeom prst="straightConnector1">
            <a:avLst/>
          </a:prstGeom>
          <a:noFill/>
          <a:ln w="12700">
            <a:solidFill>
              <a:schemeClr val="tx1"/>
            </a:solidFill>
            <a:round/>
            <a:headEnd/>
            <a:tailEnd type="triangle" w="med" len="med"/>
          </a:ln>
        </p:spPr>
      </p:cxnSp>
      <p:sp>
        <p:nvSpPr>
          <p:cNvPr id="24" name="Rectangle 7">
            <a:extLst>
              <a:ext uri="{FF2B5EF4-FFF2-40B4-BE49-F238E27FC236}">
                <a16:creationId xmlns:a16="http://schemas.microsoft.com/office/drawing/2014/main" id="{DC90F633-5E86-2D46-BEA4-7F279854AC24}"/>
              </a:ext>
            </a:extLst>
          </p:cNvPr>
          <p:cNvSpPr>
            <a:spLocks noChangeArrowheads="1"/>
          </p:cNvSpPr>
          <p:nvPr/>
        </p:nvSpPr>
        <p:spPr bwMode="auto">
          <a:xfrm>
            <a:off x="3313909" y="3101711"/>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12</a:t>
            </a:r>
          </a:p>
        </p:txBody>
      </p:sp>
      <p:sp>
        <p:nvSpPr>
          <p:cNvPr id="25" name="Rectangle 7">
            <a:extLst>
              <a:ext uri="{FF2B5EF4-FFF2-40B4-BE49-F238E27FC236}">
                <a16:creationId xmlns:a16="http://schemas.microsoft.com/office/drawing/2014/main" id="{4A8D2FD8-AAAE-8941-98D1-3B5D3C53449B}"/>
              </a:ext>
            </a:extLst>
          </p:cNvPr>
          <p:cNvSpPr>
            <a:spLocks noChangeArrowheads="1"/>
          </p:cNvSpPr>
          <p:nvPr/>
        </p:nvSpPr>
        <p:spPr bwMode="auto">
          <a:xfrm>
            <a:off x="4075909" y="3101711"/>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8</a:t>
            </a:r>
          </a:p>
        </p:txBody>
      </p:sp>
      <p:sp>
        <p:nvSpPr>
          <p:cNvPr id="26" name="Rectangle 7">
            <a:extLst>
              <a:ext uri="{FF2B5EF4-FFF2-40B4-BE49-F238E27FC236}">
                <a16:creationId xmlns:a16="http://schemas.microsoft.com/office/drawing/2014/main" id="{8CFEC7EC-3381-6B42-B374-924BB123DD9D}"/>
              </a:ext>
            </a:extLst>
          </p:cNvPr>
          <p:cNvSpPr>
            <a:spLocks noChangeArrowheads="1"/>
          </p:cNvSpPr>
          <p:nvPr/>
        </p:nvSpPr>
        <p:spPr bwMode="auto">
          <a:xfrm>
            <a:off x="2551909" y="3101711"/>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3</a:t>
            </a:r>
          </a:p>
        </p:txBody>
      </p:sp>
      <p:cxnSp>
        <p:nvCxnSpPr>
          <p:cNvPr id="27" name="AutoShape 13">
            <a:extLst>
              <a:ext uri="{FF2B5EF4-FFF2-40B4-BE49-F238E27FC236}">
                <a16:creationId xmlns:a16="http://schemas.microsoft.com/office/drawing/2014/main" id="{D84C5290-A15F-FD48-A9DF-48DCD9312DA2}"/>
              </a:ext>
            </a:extLst>
          </p:cNvPr>
          <p:cNvCxnSpPr>
            <a:cxnSpLocks noChangeShapeType="1"/>
          </p:cNvCxnSpPr>
          <p:nvPr/>
        </p:nvCxnSpPr>
        <p:spPr bwMode="auto">
          <a:xfrm>
            <a:off x="3505994" y="2434867"/>
            <a:ext cx="1" cy="604837"/>
          </a:xfrm>
          <a:prstGeom prst="straightConnector1">
            <a:avLst/>
          </a:prstGeom>
          <a:noFill/>
          <a:ln w="12700">
            <a:solidFill>
              <a:schemeClr val="tx1"/>
            </a:solidFill>
            <a:round/>
            <a:headEnd/>
            <a:tailEnd type="triangle" w="med" len="med"/>
          </a:ln>
        </p:spPr>
      </p:cxnSp>
      <p:sp>
        <p:nvSpPr>
          <p:cNvPr id="2" name="Rectangle 1">
            <a:extLst>
              <a:ext uri="{FF2B5EF4-FFF2-40B4-BE49-F238E27FC236}">
                <a16:creationId xmlns:a16="http://schemas.microsoft.com/office/drawing/2014/main" id="{017492CB-DE08-9D44-903D-AFBF313FB495}"/>
              </a:ext>
            </a:extLst>
          </p:cNvPr>
          <p:cNvSpPr/>
          <p:nvPr/>
        </p:nvSpPr>
        <p:spPr>
          <a:xfrm>
            <a:off x="2932986" y="2076992"/>
            <a:ext cx="287258" cy="307777"/>
          </a:xfrm>
          <a:prstGeom prst="rect">
            <a:avLst/>
          </a:prstGeom>
        </p:spPr>
        <p:txBody>
          <a:bodyPr wrap="none">
            <a:spAutoFit/>
          </a:bodyPr>
          <a:lstStyle/>
          <a:p>
            <a:pPr algn="ctr"/>
            <a:r>
              <a:rPr lang="en-US" b="1" dirty="0">
                <a:latin typeface="Open Sans" panose="020B0604020202020204" charset="0"/>
                <a:ea typeface="Open Sans" panose="020B0604020202020204" charset="0"/>
                <a:cs typeface="Open Sans" panose="020B0604020202020204" charset="0"/>
              </a:rPr>
              <a:t>3</a:t>
            </a:r>
          </a:p>
        </p:txBody>
      </p:sp>
      <p:sp>
        <p:nvSpPr>
          <p:cNvPr id="28" name="TextBox 9">
            <a:extLst>
              <a:ext uri="{FF2B5EF4-FFF2-40B4-BE49-F238E27FC236}">
                <a16:creationId xmlns:a16="http://schemas.microsoft.com/office/drawing/2014/main" id="{6EFE7EA8-E9A3-7245-8DEB-3DDFD6E1B468}"/>
              </a:ext>
            </a:extLst>
          </p:cNvPr>
          <p:cNvSpPr txBox="1">
            <a:spLocks noChangeArrowheads="1"/>
          </p:cNvSpPr>
          <p:nvPr/>
        </p:nvSpPr>
        <p:spPr bwMode="auto">
          <a:xfrm>
            <a:off x="1833686" y="1847965"/>
            <a:ext cx="122354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algn="ctr" eaLnBrk="1" hangingPunct="1">
              <a:spcBef>
                <a:spcPct val="0"/>
              </a:spcBef>
              <a:buSzTx/>
              <a:buFontTx/>
              <a:buNone/>
            </a:pPr>
            <a:r>
              <a:rPr lang="en-US" altLang="en-US" sz="2400" b="0" dirty="0">
                <a:solidFill>
                  <a:srgbClr val="00B0F0"/>
                </a:solidFill>
                <a:latin typeface="Open Sans" panose="020B0604020202020204" charset="0"/>
                <a:ea typeface="Open Sans" panose="020B0604020202020204" charset="0"/>
                <a:cs typeface="Open Sans" panose="020B0604020202020204" charset="0"/>
                <a:sym typeface="Symbol" pitchFamily="18" charset="2"/>
              </a:rPr>
              <a:t>=-</a:t>
            </a: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a:t>
            </a:r>
          </a:p>
          <a:p>
            <a:pPr algn="ctr" eaLnBrk="1" hangingPunct="1">
              <a:spcBef>
                <a:spcPct val="0"/>
              </a:spcBef>
              <a:buSzTx/>
              <a:buFontTx/>
              <a:buNone/>
            </a:pP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=3</a:t>
            </a:r>
            <a:endParaRPr lang="en-US" altLang="en-US" sz="2400" b="0" dirty="0">
              <a:solidFill>
                <a:srgbClr val="C00000"/>
              </a:solidFill>
              <a:latin typeface="Open Sans" panose="020B0604020202020204" charset="0"/>
              <a:ea typeface="Open Sans" panose="020B0604020202020204" charset="0"/>
              <a:cs typeface="Open Sans" panose="020B0604020202020204" charset="0"/>
            </a:endParaRPr>
          </a:p>
        </p:txBody>
      </p:sp>
      <p:sp>
        <p:nvSpPr>
          <p:cNvPr id="29" name="TextBox 9">
            <a:extLst>
              <a:ext uri="{FF2B5EF4-FFF2-40B4-BE49-F238E27FC236}">
                <a16:creationId xmlns:a16="http://schemas.microsoft.com/office/drawing/2014/main" id="{CB162011-6566-E94D-BBF0-991158E849E5}"/>
              </a:ext>
            </a:extLst>
          </p:cNvPr>
          <p:cNvSpPr txBox="1">
            <a:spLocks noChangeArrowheads="1"/>
          </p:cNvSpPr>
          <p:nvPr/>
        </p:nvSpPr>
        <p:spPr bwMode="auto">
          <a:xfrm>
            <a:off x="3999008" y="948493"/>
            <a:ext cx="122354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algn="ctr" eaLnBrk="1" hangingPunct="1">
              <a:spcBef>
                <a:spcPct val="0"/>
              </a:spcBef>
              <a:buSzTx/>
              <a:buFontTx/>
              <a:buNone/>
            </a:pPr>
            <a:r>
              <a:rPr lang="en-US" altLang="en-US" sz="2400" b="0" dirty="0">
                <a:solidFill>
                  <a:srgbClr val="00B0F0"/>
                </a:solidFill>
                <a:latin typeface="Open Sans" panose="020B0604020202020204" charset="0"/>
                <a:ea typeface="Open Sans" panose="020B0604020202020204" charset="0"/>
                <a:cs typeface="Open Sans" panose="020B0604020202020204" charset="0"/>
                <a:sym typeface="Symbol" pitchFamily="18" charset="2"/>
              </a:rPr>
              <a:t>=-</a:t>
            </a: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a:t>
            </a:r>
          </a:p>
          <a:p>
            <a:pPr algn="ctr" eaLnBrk="1" hangingPunct="1">
              <a:spcBef>
                <a:spcPct val="0"/>
              </a:spcBef>
              <a:buSzTx/>
              <a:buFontTx/>
              <a:buNone/>
            </a:pP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a:t>
            </a:r>
            <a:endParaRPr lang="en-US" altLang="en-US" sz="2400" b="0" dirty="0">
              <a:solidFill>
                <a:srgbClr val="C00000"/>
              </a:solidFill>
              <a:latin typeface="Open Sans" panose="020B0604020202020204" charset="0"/>
              <a:ea typeface="Open Sans" panose="020B0604020202020204" charset="0"/>
              <a:cs typeface="Open Sans" panose="020B0604020202020204" charset="0"/>
            </a:endParaRPr>
          </a:p>
        </p:txBody>
      </p:sp>
    </p:spTree>
    <p:extLst>
      <p:ext uri="{BB962C8B-B14F-4D97-AF65-F5344CB8AC3E}">
        <p14:creationId xmlns:p14="http://schemas.microsoft.com/office/powerpoint/2010/main" val="351890875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2"/>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dirty="0">
                <a:sym typeface="Symbol" pitchFamily="18" charset="2"/>
              </a:rPr>
              <a:t>Alpha-Beta Pruning Example</a:t>
            </a:r>
            <a:endParaRPr sz="3400" b="1" dirty="0">
              <a:solidFill>
                <a:srgbClr val="370661"/>
              </a:solidFill>
              <a:latin typeface="Open Sans"/>
              <a:ea typeface="Open Sans"/>
              <a:cs typeface="Open Sans"/>
              <a:sym typeface="Open Sans"/>
            </a:endParaRPr>
          </a:p>
        </p:txBody>
      </p:sp>
      <p:sp>
        <p:nvSpPr>
          <p:cNvPr id="34" name="AutoShape 4">
            <a:extLst>
              <a:ext uri="{FF2B5EF4-FFF2-40B4-BE49-F238E27FC236}">
                <a16:creationId xmlns:a16="http://schemas.microsoft.com/office/drawing/2014/main" id="{E736D7FF-BD34-4A88-84A3-1D8F37182FDE}"/>
              </a:ext>
            </a:extLst>
          </p:cNvPr>
          <p:cNvSpPr>
            <a:spLocks noChangeArrowheads="1"/>
          </p:cNvSpPr>
          <p:nvPr/>
        </p:nvSpPr>
        <p:spPr bwMode="auto">
          <a:xfrm>
            <a:off x="5601494" y="1137177"/>
            <a:ext cx="381000" cy="359477"/>
          </a:xfrm>
          <a:prstGeom prst="triangle">
            <a:avLst>
              <a:gd name="adj" fmla="val 50000"/>
            </a:avLst>
          </a:prstGeom>
          <a:solidFill>
            <a:srgbClr val="CCECFF"/>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sp>
        <p:nvSpPr>
          <p:cNvPr id="18" name="TextBox 17">
            <a:extLst>
              <a:ext uri="{FF2B5EF4-FFF2-40B4-BE49-F238E27FC236}">
                <a16:creationId xmlns:a16="http://schemas.microsoft.com/office/drawing/2014/main" id="{97FA6B95-38DB-164F-A3BB-D53340EB840C}"/>
              </a:ext>
            </a:extLst>
          </p:cNvPr>
          <p:cNvSpPr txBox="1"/>
          <p:nvPr/>
        </p:nvSpPr>
        <p:spPr>
          <a:xfrm>
            <a:off x="6162805" y="1590805"/>
            <a:ext cx="184731" cy="307777"/>
          </a:xfrm>
          <a:prstGeom prst="rect">
            <a:avLst/>
          </a:prstGeom>
          <a:noFill/>
        </p:spPr>
        <p:txBody>
          <a:bodyPr wrap="none" rtlCol="0">
            <a:spAutoFit/>
          </a:bodyPr>
          <a:lstStyle/>
          <a:p>
            <a:endParaRPr lang="en-US" dirty="0"/>
          </a:p>
        </p:txBody>
      </p:sp>
      <p:sp>
        <p:nvSpPr>
          <p:cNvPr id="13" name="Rectangle 12">
            <a:extLst>
              <a:ext uri="{FF2B5EF4-FFF2-40B4-BE49-F238E27FC236}">
                <a16:creationId xmlns:a16="http://schemas.microsoft.com/office/drawing/2014/main" id="{479C2D59-9E92-CF4E-9236-85AA2AEBC004}"/>
              </a:ext>
            </a:extLst>
          </p:cNvPr>
          <p:cNvSpPr/>
          <p:nvPr/>
        </p:nvSpPr>
        <p:spPr>
          <a:xfrm>
            <a:off x="5222345" y="1149868"/>
            <a:ext cx="399468" cy="307777"/>
          </a:xfrm>
          <a:prstGeom prst="rect">
            <a:avLst/>
          </a:prstGeom>
        </p:spPr>
        <p:txBody>
          <a:bodyPr wrap="none">
            <a:spAutoFit/>
          </a:bodyPr>
          <a:lstStyle/>
          <a:p>
            <a:r>
              <a:rPr lang="en-US" dirty="0">
                <a:latin typeface="Roboto Mono" panose="020B0604020202020204" charset="0"/>
                <a:ea typeface="Roboto Mono" panose="020B0604020202020204" charset="0"/>
                <a:cs typeface="Times New Roman" pitchFamily="18" charset="0"/>
              </a:rPr>
              <a:t>-∞</a:t>
            </a:r>
            <a:endParaRPr lang="en-US" dirty="0"/>
          </a:p>
        </p:txBody>
      </p:sp>
      <p:sp>
        <p:nvSpPr>
          <p:cNvPr id="14" name="AutoShape 6">
            <a:extLst>
              <a:ext uri="{FF2B5EF4-FFF2-40B4-BE49-F238E27FC236}">
                <a16:creationId xmlns:a16="http://schemas.microsoft.com/office/drawing/2014/main" id="{05349203-CB67-5C4A-B0EC-246ED83E1B0A}"/>
              </a:ext>
            </a:extLst>
          </p:cNvPr>
          <p:cNvSpPr>
            <a:spLocks noChangeArrowheads="1"/>
          </p:cNvSpPr>
          <p:nvPr/>
        </p:nvSpPr>
        <p:spPr bwMode="auto">
          <a:xfrm flipV="1">
            <a:off x="3315494" y="2103965"/>
            <a:ext cx="381000" cy="330902"/>
          </a:xfrm>
          <a:prstGeom prst="triangle">
            <a:avLst>
              <a:gd name="adj" fmla="val 50000"/>
            </a:avLst>
          </a:prstGeom>
          <a:solidFill>
            <a:srgbClr val="FF9A99"/>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cxnSp>
        <p:nvCxnSpPr>
          <p:cNvPr id="15" name="AutoShape 7">
            <a:extLst>
              <a:ext uri="{FF2B5EF4-FFF2-40B4-BE49-F238E27FC236}">
                <a16:creationId xmlns:a16="http://schemas.microsoft.com/office/drawing/2014/main" id="{C6C3AF7C-5779-ED49-8CCE-0B7DB7D74164}"/>
              </a:ext>
            </a:extLst>
          </p:cNvPr>
          <p:cNvCxnSpPr>
            <a:cxnSpLocks noChangeShapeType="1"/>
            <a:endCxn id="14" idx="3"/>
          </p:cNvCxnSpPr>
          <p:nvPr/>
        </p:nvCxnSpPr>
        <p:spPr bwMode="auto">
          <a:xfrm flipH="1">
            <a:off x="3505994" y="1496654"/>
            <a:ext cx="2286000" cy="607311"/>
          </a:xfrm>
          <a:prstGeom prst="straightConnector1">
            <a:avLst/>
          </a:prstGeom>
          <a:noFill/>
          <a:ln w="12700">
            <a:solidFill>
              <a:schemeClr val="tx1"/>
            </a:solidFill>
            <a:round/>
            <a:headEnd/>
            <a:tailEnd type="triangle" w="med" len="med"/>
          </a:ln>
        </p:spPr>
      </p:cxnSp>
      <p:sp>
        <p:nvSpPr>
          <p:cNvPr id="16" name="AutoShape 20">
            <a:extLst>
              <a:ext uri="{FF2B5EF4-FFF2-40B4-BE49-F238E27FC236}">
                <a16:creationId xmlns:a16="http://schemas.microsoft.com/office/drawing/2014/main" id="{6C65CC3C-F8B4-774F-9011-5FAFD965A4F2}"/>
              </a:ext>
            </a:extLst>
          </p:cNvPr>
          <p:cNvSpPr>
            <a:spLocks noChangeArrowheads="1"/>
          </p:cNvSpPr>
          <p:nvPr/>
        </p:nvSpPr>
        <p:spPr bwMode="auto">
          <a:xfrm flipV="1">
            <a:off x="5601494" y="2103965"/>
            <a:ext cx="381000" cy="318998"/>
          </a:xfrm>
          <a:prstGeom prst="triangle">
            <a:avLst>
              <a:gd name="adj" fmla="val 50000"/>
            </a:avLst>
          </a:prstGeom>
          <a:solidFill>
            <a:srgbClr val="FF9A99"/>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sp>
        <p:nvSpPr>
          <p:cNvPr id="17" name="AutoShape 26">
            <a:extLst>
              <a:ext uri="{FF2B5EF4-FFF2-40B4-BE49-F238E27FC236}">
                <a16:creationId xmlns:a16="http://schemas.microsoft.com/office/drawing/2014/main" id="{A457A0C3-CD44-6740-8065-68055CB3C4BB}"/>
              </a:ext>
            </a:extLst>
          </p:cNvPr>
          <p:cNvSpPr>
            <a:spLocks noChangeArrowheads="1"/>
          </p:cNvSpPr>
          <p:nvPr/>
        </p:nvSpPr>
        <p:spPr bwMode="auto">
          <a:xfrm flipV="1">
            <a:off x="7887493" y="2103965"/>
            <a:ext cx="381000" cy="330902"/>
          </a:xfrm>
          <a:prstGeom prst="triangle">
            <a:avLst>
              <a:gd name="adj" fmla="val 50000"/>
            </a:avLst>
          </a:prstGeom>
          <a:solidFill>
            <a:srgbClr val="FF9A99"/>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cxnSp>
        <p:nvCxnSpPr>
          <p:cNvPr id="19" name="AutoShape 27">
            <a:extLst>
              <a:ext uri="{FF2B5EF4-FFF2-40B4-BE49-F238E27FC236}">
                <a16:creationId xmlns:a16="http://schemas.microsoft.com/office/drawing/2014/main" id="{C7CC236B-543C-D942-8659-0352BFC5A796}"/>
              </a:ext>
            </a:extLst>
          </p:cNvPr>
          <p:cNvCxnSpPr>
            <a:cxnSpLocks noChangeShapeType="1"/>
          </p:cNvCxnSpPr>
          <p:nvPr/>
        </p:nvCxnSpPr>
        <p:spPr bwMode="auto">
          <a:xfrm>
            <a:off x="5791994" y="1496654"/>
            <a:ext cx="2285999" cy="607311"/>
          </a:xfrm>
          <a:prstGeom prst="straightConnector1">
            <a:avLst/>
          </a:prstGeom>
          <a:noFill/>
          <a:ln w="12700">
            <a:solidFill>
              <a:schemeClr val="tx1"/>
            </a:solidFill>
            <a:round/>
            <a:headEnd/>
            <a:tailEnd type="triangle" w="med" len="med"/>
          </a:ln>
        </p:spPr>
      </p:cxnSp>
      <p:cxnSp>
        <p:nvCxnSpPr>
          <p:cNvPr id="20" name="AutoShape 21">
            <a:extLst>
              <a:ext uri="{FF2B5EF4-FFF2-40B4-BE49-F238E27FC236}">
                <a16:creationId xmlns:a16="http://schemas.microsoft.com/office/drawing/2014/main" id="{D9CEADC8-9233-8445-892F-C26556BA5645}"/>
              </a:ext>
            </a:extLst>
          </p:cNvPr>
          <p:cNvCxnSpPr>
            <a:cxnSpLocks noChangeShapeType="1"/>
          </p:cNvCxnSpPr>
          <p:nvPr/>
        </p:nvCxnSpPr>
        <p:spPr bwMode="auto">
          <a:xfrm>
            <a:off x="5791994" y="1496654"/>
            <a:ext cx="0" cy="607311"/>
          </a:xfrm>
          <a:prstGeom prst="straightConnector1">
            <a:avLst/>
          </a:prstGeom>
          <a:noFill/>
          <a:ln w="12700">
            <a:solidFill>
              <a:schemeClr val="tx1"/>
            </a:solidFill>
            <a:round/>
            <a:headEnd/>
            <a:tailEnd type="triangle" w="med" len="med"/>
          </a:ln>
        </p:spPr>
      </p:cxnSp>
      <p:cxnSp>
        <p:nvCxnSpPr>
          <p:cNvPr id="22" name="AutoShape 17">
            <a:extLst>
              <a:ext uri="{FF2B5EF4-FFF2-40B4-BE49-F238E27FC236}">
                <a16:creationId xmlns:a16="http://schemas.microsoft.com/office/drawing/2014/main" id="{3905C521-00EC-7547-A286-2F50E926FA6E}"/>
              </a:ext>
            </a:extLst>
          </p:cNvPr>
          <p:cNvCxnSpPr>
            <a:cxnSpLocks noChangeShapeType="1"/>
          </p:cNvCxnSpPr>
          <p:nvPr/>
        </p:nvCxnSpPr>
        <p:spPr bwMode="auto">
          <a:xfrm>
            <a:off x="3505994" y="2434867"/>
            <a:ext cx="761999" cy="616743"/>
          </a:xfrm>
          <a:prstGeom prst="straightConnector1">
            <a:avLst/>
          </a:prstGeom>
          <a:noFill/>
          <a:ln w="12700">
            <a:solidFill>
              <a:schemeClr val="tx1"/>
            </a:solidFill>
            <a:round/>
            <a:headEnd/>
            <a:tailEnd type="triangle" w="med" len="med"/>
          </a:ln>
        </p:spPr>
      </p:cxnSp>
      <p:cxnSp>
        <p:nvCxnSpPr>
          <p:cNvPr id="23" name="AutoShape 9">
            <a:extLst>
              <a:ext uri="{FF2B5EF4-FFF2-40B4-BE49-F238E27FC236}">
                <a16:creationId xmlns:a16="http://schemas.microsoft.com/office/drawing/2014/main" id="{2406BD59-3DEA-714A-9355-A9254C7411CB}"/>
              </a:ext>
            </a:extLst>
          </p:cNvPr>
          <p:cNvCxnSpPr>
            <a:cxnSpLocks noChangeShapeType="1"/>
          </p:cNvCxnSpPr>
          <p:nvPr/>
        </p:nvCxnSpPr>
        <p:spPr bwMode="auto">
          <a:xfrm flipH="1">
            <a:off x="2743996" y="2434867"/>
            <a:ext cx="761998" cy="616746"/>
          </a:xfrm>
          <a:prstGeom prst="straightConnector1">
            <a:avLst/>
          </a:prstGeom>
          <a:noFill/>
          <a:ln w="12700">
            <a:solidFill>
              <a:schemeClr val="tx1"/>
            </a:solidFill>
            <a:round/>
            <a:headEnd/>
            <a:tailEnd type="triangle" w="med" len="med"/>
          </a:ln>
        </p:spPr>
      </p:cxnSp>
      <p:sp>
        <p:nvSpPr>
          <p:cNvPr id="24" name="Rectangle 7">
            <a:extLst>
              <a:ext uri="{FF2B5EF4-FFF2-40B4-BE49-F238E27FC236}">
                <a16:creationId xmlns:a16="http://schemas.microsoft.com/office/drawing/2014/main" id="{DC90F633-5E86-2D46-BEA4-7F279854AC24}"/>
              </a:ext>
            </a:extLst>
          </p:cNvPr>
          <p:cNvSpPr>
            <a:spLocks noChangeArrowheads="1"/>
          </p:cNvSpPr>
          <p:nvPr/>
        </p:nvSpPr>
        <p:spPr bwMode="auto">
          <a:xfrm>
            <a:off x="3313909" y="3101711"/>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12</a:t>
            </a:r>
          </a:p>
        </p:txBody>
      </p:sp>
      <p:sp>
        <p:nvSpPr>
          <p:cNvPr id="25" name="Rectangle 7">
            <a:extLst>
              <a:ext uri="{FF2B5EF4-FFF2-40B4-BE49-F238E27FC236}">
                <a16:creationId xmlns:a16="http://schemas.microsoft.com/office/drawing/2014/main" id="{4A8D2FD8-AAAE-8941-98D1-3B5D3C53449B}"/>
              </a:ext>
            </a:extLst>
          </p:cNvPr>
          <p:cNvSpPr>
            <a:spLocks noChangeArrowheads="1"/>
          </p:cNvSpPr>
          <p:nvPr/>
        </p:nvSpPr>
        <p:spPr bwMode="auto">
          <a:xfrm>
            <a:off x="4075909" y="3101711"/>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8</a:t>
            </a:r>
          </a:p>
        </p:txBody>
      </p:sp>
      <p:sp>
        <p:nvSpPr>
          <p:cNvPr id="26" name="Rectangle 7">
            <a:extLst>
              <a:ext uri="{FF2B5EF4-FFF2-40B4-BE49-F238E27FC236}">
                <a16:creationId xmlns:a16="http://schemas.microsoft.com/office/drawing/2014/main" id="{8CFEC7EC-3381-6B42-B374-924BB123DD9D}"/>
              </a:ext>
            </a:extLst>
          </p:cNvPr>
          <p:cNvSpPr>
            <a:spLocks noChangeArrowheads="1"/>
          </p:cNvSpPr>
          <p:nvPr/>
        </p:nvSpPr>
        <p:spPr bwMode="auto">
          <a:xfrm>
            <a:off x="2551909" y="3101711"/>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3</a:t>
            </a:r>
          </a:p>
        </p:txBody>
      </p:sp>
      <p:cxnSp>
        <p:nvCxnSpPr>
          <p:cNvPr id="27" name="AutoShape 13">
            <a:extLst>
              <a:ext uri="{FF2B5EF4-FFF2-40B4-BE49-F238E27FC236}">
                <a16:creationId xmlns:a16="http://schemas.microsoft.com/office/drawing/2014/main" id="{D84C5290-A15F-FD48-A9DF-48DCD9312DA2}"/>
              </a:ext>
            </a:extLst>
          </p:cNvPr>
          <p:cNvCxnSpPr>
            <a:cxnSpLocks noChangeShapeType="1"/>
          </p:cNvCxnSpPr>
          <p:nvPr/>
        </p:nvCxnSpPr>
        <p:spPr bwMode="auto">
          <a:xfrm>
            <a:off x="3505994" y="2434867"/>
            <a:ext cx="1" cy="604837"/>
          </a:xfrm>
          <a:prstGeom prst="straightConnector1">
            <a:avLst/>
          </a:prstGeom>
          <a:noFill/>
          <a:ln w="12700">
            <a:solidFill>
              <a:schemeClr val="tx1"/>
            </a:solidFill>
            <a:round/>
            <a:headEnd/>
            <a:tailEnd type="triangle" w="med" len="med"/>
          </a:ln>
        </p:spPr>
      </p:cxnSp>
      <p:sp>
        <p:nvSpPr>
          <p:cNvPr id="2" name="Rectangle 1">
            <a:extLst>
              <a:ext uri="{FF2B5EF4-FFF2-40B4-BE49-F238E27FC236}">
                <a16:creationId xmlns:a16="http://schemas.microsoft.com/office/drawing/2014/main" id="{017492CB-DE08-9D44-903D-AFBF313FB495}"/>
              </a:ext>
            </a:extLst>
          </p:cNvPr>
          <p:cNvSpPr/>
          <p:nvPr/>
        </p:nvSpPr>
        <p:spPr>
          <a:xfrm>
            <a:off x="2932986" y="2076992"/>
            <a:ext cx="287258" cy="307777"/>
          </a:xfrm>
          <a:prstGeom prst="rect">
            <a:avLst/>
          </a:prstGeom>
        </p:spPr>
        <p:txBody>
          <a:bodyPr wrap="none">
            <a:spAutoFit/>
          </a:bodyPr>
          <a:lstStyle/>
          <a:p>
            <a:pPr algn="ctr"/>
            <a:r>
              <a:rPr lang="en-US" b="1" dirty="0">
                <a:latin typeface="Open Sans" panose="020B0604020202020204" charset="0"/>
                <a:ea typeface="Open Sans" panose="020B0604020202020204" charset="0"/>
                <a:cs typeface="Open Sans" panose="020B0604020202020204" charset="0"/>
              </a:rPr>
              <a:t>3</a:t>
            </a:r>
          </a:p>
        </p:txBody>
      </p:sp>
      <p:sp>
        <p:nvSpPr>
          <p:cNvPr id="28" name="TextBox 9">
            <a:extLst>
              <a:ext uri="{FF2B5EF4-FFF2-40B4-BE49-F238E27FC236}">
                <a16:creationId xmlns:a16="http://schemas.microsoft.com/office/drawing/2014/main" id="{6EFE7EA8-E9A3-7245-8DEB-3DDFD6E1B468}"/>
              </a:ext>
            </a:extLst>
          </p:cNvPr>
          <p:cNvSpPr txBox="1">
            <a:spLocks noChangeArrowheads="1"/>
          </p:cNvSpPr>
          <p:nvPr/>
        </p:nvSpPr>
        <p:spPr bwMode="auto">
          <a:xfrm>
            <a:off x="1833686" y="1847965"/>
            <a:ext cx="122354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algn="ctr" eaLnBrk="1" hangingPunct="1">
              <a:spcBef>
                <a:spcPct val="0"/>
              </a:spcBef>
              <a:buSzTx/>
              <a:buFontTx/>
              <a:buNone/>
            </a:pPr>
            <a:r>
              <a:rPr lang="en-US" altLang="en-US" sz="2400" b="0" dirty="0">
                <a:solidFill>
                  <a:srgbClr val="00B0F0"/>
                </a:solidFill>
                <a:latin typeface="Open Sans" panose="020B0604020202020204" charset="0"/>
                <a:ea typeface="Open Sans" panose="020B0604020202020204" charset="0"/>
                <a:cs typeface="Open Sans" panose="020B0604020202020204" charset="0"/>
                <a:sym typeface="Symbol" pitchFamily="18" charset="2"/>
              </a:rPr>
              <a:t>=3</a:t>
            </a:r>
            <a:endPar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endParaRPr>
          </a:p>
          <a:p>
            <a:pPr algn="ctr" eaLnBrk="1" hangingPunct="1">
              <a:spcBef>
                <a:spcPct val="0"/>
              </a:spcBef>
              <a:buSzTx/>
              <a:buFontTx/>
              <a:buNone/>
            </a:pP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=3</a:t>
            </a:r>
            <a:endParaRPr lang="en-US" altLang="en-US" sz="2400" b="0" dirty="0">
              <a:solidFill>
                <a:srgbClr val="C00000"/>
              </a:solidFill>
              <a:latin typeface="Open Sans" panose="020B0604020202020204" charset="0"/>
              <a:ea typeface="Open Sans" panose="020B0604020202020204" charset="0"/>
              <a:cs typeface="Open Sans" panose="020B0604020202020204" charset="0"/>
            </a:endParaRPr>
          </a:p>
        </p:txBody>
      </p:sp>
      <p:sp>
        <p:nvSpPr>
          <p:cNvPr id="29" name="TextBox 9">
            <a:extLst>
              <a:ext uri="{FF2B5EF4-FFF2-40B4-BE49-F238E27FC236}">
                <a16:creationId xmlns:a16="http://schemas.microsoft.com/office/drawing/2014/main" id="{CB162011-6566-E94D-BBF0-991158E849E5}"/>
              </a:ext>
            </a:extLst>
          </p:cNvPr>
          <p:cNvSpPr txBox="1">
            <a:spLocks noChangeArrowheads="1"/>
          </p:cNvSpPr>
          <p:nvPr/>
        </p:nvSpPr>
        <p:spPr bwMode="auto">
          <a:xfrm>
            <a:off x="3999008" y="948493"/>
            <a:ext cx="122354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algn="ctr" eaLnBrk="1" hangingPunct="1">
              <a:spcBef>
                <a:spcPct val="0"/>
              </a:spcBef>
              <a:buSzTx/>
              <a:buFontTx/>
              <a:buNone/>
            </a:pPr>
            <a:r>
              <a:rPr lang="en-US" altLang="en-US" sz="2400" b="0" dirty="0">
                <a:solidFill>
                  <a:srgbClr val="00B0F0"/>
                </a:solidFill>
                <a:latin typeface="Open Sans" panose="020B0604020202020204" charset="0"/>
                <a:ea typeface="Open Sans" panose="020B0604020202020204" charset="0"/>
                <a:cs typeface="Open Sans" panose="020B0604020202020204" charset="0"/>
                <a:sym typeface="Symbol" pitchFamily="18" charset="2"/>
              </a:rPr>
              <a:t>=-</a:t>
            </a: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a:t>
            </a:r>
          </a:p>
          <a:p>
            <a:pPr algn="ctr" eaLnBrk="1" hangingPunct="1">
              <a:spcBef>
                <a:spcPct val="0"/>
              </a:spcBef>
              <a:buSzTx/>
              <a:buFontTx/>
              <a:buNone/>
            </a:pP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a:t>
            </a:r>
            <a:endParaRPr lang="en-US" altLang="en-US" sz="2400" b="0" dirty="0">
              <a:solidFill>
                <a:srgbClr val="C00000"/>
              </a:solidFill>
              <a:latin typeface="Open Sans" panose="020B0604020202020204" charset="0"/>
              <a:ea typeface="Open Sans" panose="020B0604020202020204" charset="0"/>
              <a:cs typeface="Open Sans" panose="020B0604020202020204" charset="0"/>
            </a:endParaRPr>
          </a:p>
        </p:txBody>
      </p:sp>
    </p:spTree>
    <p:extLst>
      <p:ext uri="{BB962C8B-B14F-4D97-AF65-F5344CB8AC3E}">
        <p14:creationId xmlns:p14="http://schemas.microsoft.com/office/powerpoint/2010/main" val="90917272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2"/>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dirty="0">
                <a:sym typeface="Symbol" pitchFamily="18" charset="2"/>
              </a:rPr>
              <a:t>Alpha-Beta Pruning Example</a:t>
            </a:r>
            <a:endParaRPr sz="3400" b="1" dirty="0">
              <a:solidFill>
                <a:srgbClr val="370661"/>
              </a:solidFill>
              <a:latin typeface="Open Sans"/>
              <a:ea typeface="Open Sans"/>
              <a:cs typeface="Open Sans"/>
              <a:sym typeface="Open Sans"/>
            </a:endParaRPr>
          </a:p>
        </p:txBody>
      </p:sp>
      <p:sp>
        <p:nvSpPr>
          <p:cNvPr id="34" name="AutoShape 4">
            <a:extLst>
              <a:ext uri="{FF2B5EF4-FFF2-40B4-BE49-F238E27FC236}">
                <a16:creationId xmlns:a16="http://schemas.microsoft.com/office/drawing/2014/main" id="{E736D7FF-BD34-4A88-84A3-1D8F37182FDE}"/>
              </a:ext>
            </a:extLst>
          </p:cNvPr>
          <p:cNvSpPr>
            <a:spLocks noChangeArrowheads="1"/>
          </p:cNvSpPr>
          <p:nvPr/>
        </p:nvSpPr>
        <p:spPr bwMode="auto">
          <a:xfrm>
            <a:off x="5601494" y="1137177"/>
            <a:ext cx="381000" cy="359477"/>
          </a:xfrm>
          <a:prstGeom prst="triangle">
            <a:avLst>
              <a:gd name="adj" fmla="val 50000"/>
            </a:avLst>
          </a:prstGeom>
          <a:solidFill>
            <a:srgbClr val="CCECFF"/>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sp>
        <p:nvSpPr>
          <p:cNvPr id="18" name="TextBox 17">
            <a:extLst>
              <a:ext uri="{FF2B5EF4-FFF2-40B4-BE49-F238E27FC236}">
                <a16:creationId xmlns:a16="http://schemas.microsoft.com/office/drawing/2014/main" id="{97FA6B95-38DB-164F-A3BB-D53340EB840C}"/>
              </a:ext>
            </a:extLst>
          </p:cNvPr>
          <p:cNvSpPr txBox="1"/>
          <p:nvPr/>
        </p:nvSpPr>
        <p:spPr>
          <a:xfrm>
            <a:off x="6162805" y="1590805"/>
            <a:ext cx="184731" cy="307777"/>
          </a:xfrm>
          <a:prstGeom prst="rect">
            <a:avLst/>
          </a:prstGeom>
          <a:noFill/>
        </p:spPr>
        <p:txBody>
          <a:bodyPr wrap="none" rtlCol="0">
            <a:spAutoFit/>
          </a:bodyPr>
          <a:lstStyle/>
          <a:p>
            <a:endParaRPr lang="en-US" dirty="0"/>
          </a:p>
        </p:txBody>
      </p:sp>
      <p:sp>
        <p:nvSpPr>
          <p:cNvPr id="13" name="Rectangle 12">
            <a:extLst>
              <a:ext uri="{FF2B5EF4-FFF2-40B4-BE49-F238E27FC236}">
                <a16:creationId xmlns:a16="http://schemas.microsoft.com/office/drawing/2014/main" id="{479C2D59-9E92-CF4E-9236-85AA2AEBC004}"/>
              </a:ext>
            </a:extLst>
          </p:cNvPr>
          <p:cNvSpPr/>
          <p:nvPr/>
        </p:nvSpPr>
        <p:spPr>
          <a:xfrm>
            <a:off x="5222345" y="1149868"/>
            <a:ext cx="399468" cy="307777"/>
          </a:xfrm>
          <a:prstGeom prst="rect">
            <a:avLst/>
          </a:prstGeom>
        </p:spPr>
        <p:txBody>
          <a:bodyPr wrap="none">
            <a:spAutoFit/>
          </a:bodyPr>
          <a:lstStyle/>
          <a:p>
            <a:r>
              <a:rPr lang="en-US" dirty="0">
                <a:latin typeface="Roboto Mono" panose="020B0604020202020204" charset="0"/>
                <a:ea typeface="Roboto Mono" panose="020B0604020202020204" charset="0"/>
                <a:cs typeface="Times New Roman" pitchFamily="18" charset="0"/>
              </a:rPr>
              <a:t>-∞</a:t>
            </a:r>
            <a:endParaRPr lang="en-US" dirty="0"/>
          </a:p>
        </p:txBody>
      </p:sp>
      <p:sp>
        <p:nvSpPr>
          <p:cNvPr id="14" name="AutoShape 6">
            <a:extLst>
              <a:ext uri="{FF2B5EF4-FFF2-40B4-BE49-F238E27FC236}">
                <a16:creationId xmlns:a16="http://schemas.microsoft.com/office/drawing/2014/main" id="{05349203-CB67-5C4A-B0EC-246ED83E1B0A}"/>
              </a:ext>
            </a:extLst>
          </p:cNvPr>
          <p:cNvSpPr>
            <a:spLocks noChangeArrowheads="1"/>
          </p:cNvSpPr>
          <p:nvPr/>
        </p:nvSpPr>
        <p:spPr bwMode="auto">
          <a:xfrm flipV="1">
            <a:off x="3315494" y="2103965"/>
            <a:ext cx="381000" cy="330902"/>
          </a:xfrm>
          <a:prstGeom prst="triangle">
            <a:avLst>
              <a:gd name="adj" fmla="val 50000"/>
            </a:avLst>
          </a:prstGeom>
          <a:solidFill>
            <a:srgbClr val="FF9A99"/>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cxnSp>
        <p:nvCxnSpPr>
          <p:cNvPr id="15" name="AutoShape 7">
            <a:extLst>
              <a:ext uri="{FF2B5EF4-FFF2-40B4-BE49-F238E27FC236}">
                <a16:creationId xmlns:a16="http://schemas.microsoft.com/office/drawing/2014/main" id="{C6C3AF7C-5779-ED49-8CCE-0B7DB7D74164}"/>
              </a:ext>
            </a:extLst>
          </p:cNvPr>
          <p:cNvCxnSpPr>
            <a:cxnSpLocks noChangeShapeType="1"/>
            <a:endCxn id="14" idx="3"/>
          </p:cNvCxnSpPr>
          <p:nvPr/>
        </p:nvCxnSpPr>
        <p:spPr bwMode="auto">
          <a:xfrm flipH="1">
            <a:off x="3505994" y="1496654"/>
            <a:ext cx="2286000" cy="607311"/>
          </a:xfrm>
          <a:prstGeom prst="straightConnector1">
            <a:avLst/>
          </a:prstGeom>
          <a:noFill/>
          <a:ln w="12700">
            <a:solidFill>
              <a:schemeClr val="tx1"/>
            </a:solidFill>
            <a:round/>
            <a:headEnd/>
            <a:tailEnd type="triangle" w="med" len="med"/>
          </a:ln>
        </p:spPr>
      </p:cxnSp>
      <p:sp>
        <p:nvSpPr>
          <p:cNvPr id="16" name="AutoShape 20">
            <a:extLst>
              <a:ext uri="{FF2B5EF4-FFF2-40B4-BE49-F238E27FC236}">
                <a16:creationId xmlns:a16="http://schemas.microsoft.com/office/drawing/2014/main" id="{6C65CC3C-F8B4-774F-9011-5FAFD965A4F2}"/>
              </a:ext>
            </a:extLst>
          </p:cNvPr>
          <p:cNvSpPr>
            <a:spLocks noChangeArrowheads="1"/>
          </p:cNvSpPr>
          <p:nvPr/>
        </p:nvSpPr>
        <p:spPr bwMode="auto">
          <a:xfrm flipV="1">
            <a:off x="5601494" y="2103965"/>
            <a:ext cx="381000" cy="318998"/>
          </a:xfrm>
          <a:prstGeom prst="triangle">
            <a:avLst>
              <a:gd name="adj" fmla="val 50000"/>
            </a:avLst>
          </a:prstGeom>
          <a:solidFill>
            <a:srgbClr val="FF9A99"/>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sp>
        <p:nvSpPr>
          <p:cNvPr id="17" name="AutoShape 26">
            <a:extLst>
              <a:ext uri="{FF2B5EF4-FFF2-40B4-BE49-F238E27FC236}">
                <a16:creationId xmlns:a16="http://schemas.microsoft.com/office/drawing/2014/main" id="{A457A0C3-CD44-6740-8065-68055CB3C4BB}"/>
              </a:ext>
            </a:extLst>
          </p:cNvPr>
          <p:cNvSpPr>
            <a:spLocks noChangeArrowheads="1"/>
          </p:cNvSpPr>
          <p:nvPr/>
        </p:nvSpPr>
        <p:spPr bwMode="auto">
          <a:xfrm flipV="1">
            <a:off x="7887493" y="2103965"/>
            <a:ext cx="381000" cy="330902"/>
          </a:xfrm>
          <a:prstGeom prst="triangle">
            <a:avLst>
              <a:gd name="adj" fmla="val 50000"/>
            </a:avLst>
          </a:prstGeom>
          <a:solidFill>
            <a:srgbClr val="FF9A99"/>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cxnSp>
        <p:nvCxnSpPr>
          <p:cNvPr id="19" name="AutoShape 27">
            <a:extLst>
              <a:ext uri="{FF2B5EF4-FFF2-40B4-BE49-F238E27FC236}">
                <a16:creationId xmlns:a16="http://schemas.microsoft.com/office/drawing/2014/main" id="{C7CC236B-543C-D942-8659-0352BFC5A796}"/>
              </a:ext>
            </a:extLst>
          </p:cNvPr>
          <p:cNvCxnSpPr>
            <a:cxnSpLocks noChangeShapeType="1"/>
          </p:cNvCxnSpPr>
          <p:nvPr/>
        </p:nvCxnSpPr>
        <p:spPr bwMode="auto">
          <a:xfrm>
            <a:off x="5791994" y="1496654"/>
            <a:ext cx="2285999" cy="607311"/>
          </a:xfrm>
          <a:prstGeom prst="straightConnector1">
            <a:avLst/>
          </a:prstGeom>
          <a:noFill/>
          <a:ln w="12700">
            <a:solidFill>
              <a:schemeClr val="tx1"/>
            </a:solidFill>
            <a:round/>
            <a:headEnd/>
            <a:tailEnd type="triangle" w="med" len="med"/>
          </a:ln>
        </p:spPr>
      </p:cxnSp>
      <p:cxnSp>
        <p:nvCxnSpPr>
          <p:cNvPr id="20" name="AutoShape 21">
            <a:extLst>
              <a:ext uri="{FF2B5EF4-FFF2-40B4-BE49-F238E27FC236}">
                <a16:creationId xmlns:a16="http://schemas.microsoft.com/office/drawing/2014/main" id="{D9CEADC8-9233-8445-892F-C26556BA5645}"/>
              </a:ext>
            </a:extLst>
          </p:cNvPr>
          <p:cNvCxnSpPr>
            <a:cxnSpLocks noChangeShapeType="1"/>
          </p:cNvCxnSpPr>
          <p:nvPr/>
        </p:nvCxnSpPr>
        <p:spPr bwMode="auto">
          <a:xfrm>
            <a:off x="5791994" y="1496654"/>
            <a:ext cx="0" cy="607311"/>
          </a:xfrm>
          <a:prstGeom prst="straightConnector1">
            <a:avLst/>
          </a:prstGeom>
          <a:noFill/>
          <a:ln w="12700">
            <a:solidFill>
              <a:schemeClr val="tx1"/>
            </a:solidFill>
            <a:round/>
            <a:headEnd/>
            <a:tailEnd type="triangle" w="med" len="med"/>
          </a:ln>
        </p:spPr>
      </p:cxnSp>
      <p:cxnSp>
        <p:nvCxnSpPr>
          <p:cNvPr id="22" name="AutoShape 17">
            <a:extLst>
              <a:ext uri="{FF2B5EF4-FFF2-40B4-BE49-F238E27FC236}">
                <a16:creationId xmlns:a16="http://schemas.microsoft.com/office/drawing/2014/main" id="{3905C521-00EC-7547-A286-2F50E926FA6E}"/>
              </a:ext>
            </a:extLst>
          </p:cNvPr>
          <p:cNvCxnSpPr>
            <a:cxnSpLocks noChangeShapeType="1"/>
          </p:cNvCxnSpPr>
          <p:nvPr/>
        </p:nvCxnSpPr>
        <p:spPr bwMode="auto">
          <a:xfrm>
            <a:off x="3505994" y="2434867"/>
            <a:ext cx="761999" cy="616743"/>
          </a:xfrm>
          <a:prstGeom prst="straightConnector1">
            <a:avLst/>
          </a:prstGeom>
          <a:noFill/>
          <a:ln w="12700">
            <a:solidFill>
              <a:schemeClr val="tx1"/>
            </a:solidFill>
            <a:round/>
            <a:headEnd/>
            <a:tailEnd type="triangle" w="med" len="med"/>
          </a:ln>
        </p:spPr>
      </p:cxnSp>
      <p:cxnSp>
        <p:nvCxnSpPr>
          <p:cNvPr id="23" name="AutoShape 9">
            <a:extLst>
              <a:ext uri="{FF2B5EF4-FFF2-40B4-BE49-F238E27FC236}">
                <a16:creationId xmlns:a16="http://schemas.microsoft.com/office/drawing/2014/main" id="{2406BD59-3DEA-714A-9355-A9254C7411CB}"/>
              </a:ext>
            </a:extLst>
          </p:cNvPr>
          <p:cNvCxnSpPr>
            <a:cxnSpLocks noChangeShapeType="1"/>
          </p:cNvCxnSpPr>
          <p:nvPr/>
        </p:nvCxnSpPr>
        <p:spPr bwMode="auto">
          <a:xfrm flipH="1">
            <a:off x="2743996" y="2434867"/>
            <a:ext cx="761998" cy="616746"/>
          </a:xfrm>
          <a:prstGeom prst="straightConnector1">
            <a:avLst/>
          </a:prstGeom>
          <a:noFill/>
          <a:ln w="12700">
            <a:solidFill>
              <a:schemeClr val="tx1"/>
            </a:solidFill>
            <a:round/>
            <a:headEnd/>
            <a:tailEnd type="triangle" w="med" len="med"/>
          </a:ln>
        </p:spPr>
      </p:cxnSp>
      <p:sp>
        <p:nvSpPr>
          <p:cNvPr id="24" name="Rectangle 7">
            <a:extLst>
              <a:ext uri="{FF2B5EF4-FFF2-40B4-BE49-F238E27FC236}">
                <a16:creationId xmlns:a16="http://schemas.microsoft.com/office/drawing/2014/main" id="{DC90F633-5E86-2D46-BEA4-7F279854AC24}"/>
              </a:ext>
            </a:extLst>
          </p:cNvPr>
          <p:cNvSpPr>
            <a:spLocks noChangeArrowheads="1"/>
          </p:cNvSpPr>
          <p:nvPr/>
        </p:nvSpPr>
        <p:spPr bwMode="auto">
          <a:xfrm>
            <a:off x="3313909" y="3101711"/>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12</a:t>
            </a:r>
          </a:p>
        </p:txBody>
      </p:sp>
      <p:sp>
        <p:nvSpPr>
          <p:cNvPr id="25" name="Rectangle 7">
            <a:extLst>
              <a:ext uri="{FF2B5EF4-FFF2-40B4-BE49-F238E27FC236}">
                <a16:creationId xmlns:a16="http://schemas.microsoft.com/office/drawing/2014/main" id="{4A8D2FD8-AAAE-8941-98D1-3B5D3C53449B}"/>
              </a:ext>
            </a:extLst>
          </p:cNvPr>
          <p:cNvSpPr>
            <a:spLocks noChangeArrowheads="1"/>
          </p:cNvSpPr>
          <p:nvPr/>
        </p:nvSpPr>
        <p:spPr bwMode="auto">
          <a:xfrm>
            <a:off x="4075909" y="3101711"/>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8</a:t>
            </a:r>
          </a:p>
        </p:txBody>
      </p:sp>
      <p:sp>
        <p:nvSpPr>
          <p:cNvPr id="26" name="Rectangle 7">
            <a:extLst>
              <a:ext uri="{FF2B5EF4-FFF2-40B4-BE49-F238E27FC236}">
                <a16:creationId xmlns:a16="http://schemas.microsoft.com/office/drawing/2014/main" id="{8CFEC7EC-3381-6B42-B374-924BB123DD9D}"/>
              </a:ext>
            </a:extLst>
          </p:cNvPr>
          <p:cNvSpPr>
            <a:spLocks noChangeArrowheads="1"/>
          </p:cNvSpPr>
          <p:nvPr/>
        </p:nvSpPr>
        <p:spPr bwMode="auto">
          <a:xfrm>
            <a:off x="2551909" y="3101711"/>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3</a:t>
            </a:r>
          </a:p>
        </p:txBody>
      </p:sp>
      <p:cxnSp>
        <p:nvCxnSpPr>
          <p:cNvPr id="27" name="AutoShape 13">
            <a:extLst>
              <a:ext uri="{FF2B5EF4-FFF2-40B4-BE49-F238E27FC236}">
                <a16:creationId xmlns:a16="http://schemas.microsoft.com/office/drawing/2014/main" id="{D84C5290-A15F-FD48-A9DF-48DCD9312DA2}"/>
              </a:ext>
            </a:extLst>
          </p:cNvPr>
          <p:cNvCxnSpPr>
            <a:cxnSpLocks noChangeShapeType="1"/>
          </p:cNvCxnSpPr>
          <p:nvPr/>
        </p:nvCxnSpPr>
        <p:spPr bwMode="auto">
          <a:xfrm>
            <a:off x="3505994" y="2434867"/>
            <a:ext cx="1" cy="604837"/>
          </a:xfrm>
          <a:prstGeom prst="straightConnector1">
            <a:avLst/>
          </a:prstGeom>
          <a:noFill/>
          <a:ln w="12700">
            <a:solidFill>
              <a:schemeClr val="tx1"/>
            </a:solidFill>
            <a:round/>
            <a:headEnd/>
            <a:tailEnd type="triangle" w="med" len="med"/>
          </a:ln>
        </p:spPr>
      </p:cxnSp>
      <p:sp>
        <p:nvSpPr>
          <p:cNvPr id="2" name="Rectangle 1">
            <a:extLst>
              <a:ext uri="{FF2B5EF4-FFF2-40B4-BE49-F238E27FC236}">
                <a16:creationId xmlns:a16="http://schemas.microsoft.com/office/drawing/2014/main" id="{017492CB-DE08-9D44-903D-AFBF313FB495}"/>
              </a:ext>
            </a:extLst>
          </p:cNvPr>
          <p:cNvSpPr/>
          <p:nvPr/>
        </p:nvSpPr>
        <p:spPr>
          <a:xfrm>
            <a:off x="2932986" y="2076992"/>
            <a:ext cx="287258" cy="307777"/>
          </a:xfrm>
          <a:prstGeom prst="rect">
            <a:avLst/>
          </a:prstGeom>
        </p:spPr>
        <p:txBody>
          <a:bodyPr wrap="none">
            <a:spAutoFit/>
          </a:bodyPr>
          <a:lstStyle/>
          <a:p>
            <a:pPr algn="ctr"/>
            <a:r>
              <a:rPr lang="en-US" b="1" dirty="0">
                <a:latin typeface="Open Sans" panose="020B0604020202020204" charset="0"/>
                <a:ea typeface="Open Sans" panose="020B0604020202020204" charset="0"/>
                <a:cs typeface="Open Sans" panose="020B0604020202020204" charset="0"/>
              </a:rPr>
              <a:t>3</a:t>
            </a:r>
          </a:p>
        </p:txBody>
      </p:sp>
      <p:sp>
        <p:nvSpPr>
          <p:cNvPr id="28" name="TextBox 9">
            <a:extLst>
              <a:ext uri="{FF2B5EF4-FFF2-40B4-BE49-F238E27FC236}">
                <a16:creationId xmlns:a16="http://schemas.microsoft.com/office/drawing/2014/main" id="{6EFE7EA8-E9A3-7245-8DEB-3DDFD6E1B468}"/>
              </a:ext>
            </a:extLst>
          </p:cNvPr>
          <p:cNvSpPr txBox="1">
            <a:spLocks noChangeArrowheads="1"/>
          </p:cNvSpPr>
          <p:nvPr/>
        </p:nvSpPr>
        <p:spPr bwMode="auto">
          <a:xfrm>
            <a:off x="1833686" y="1847965"/>
            <a:ext cx="122354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algn="ctr" eaLnBrk="1" hangingPunct="1">
              <a:spcBef>
                <a:spcPct val="0"/>
              </a:spcBef>
              <a:buSzTx/>
              <a:buFontTx/>
              <a:buNone/>
            </a:pPr>
            <a:r>
              <a:rPr lang="en-US" altLang="en-US" sz="2400" b="0" dirty="0">
                <a:solidFill>
                  <a:srgbClr val="00B0F0"/>
                </a:solidFill>
                <a:latin typeface="Open Sans" panose="020B0604020202020204" charset="0"/>
                <a:ea typeface="Open Sans" panose="020B0604020202020204" charset="0"/>
                <a:cs typeface="Open Sans" panose="020B0604020202020204" charset="0"/>
                <a:sym typeface="Symbol" pitchFamily="18" charset="2"/>
              </a:rPr>
              <a:t>=3</a:t>
            </a:r>
            <a:endPar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endParaRPr>
          </a:p>
          <a:p>
            <a:pPr algn="ctr" eaLnBrk="1" hangingPunct="1">
              <a:spcBef>
                <a:spcPct val="0"/>
              </a:spcBef>
              <a:buSzTx/>
              <a:buFontTx/>
              <a:buNone/>
            </a:pP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=3</a:t>
            </a:r>
            <a:endParaRPr lang="en-US" altLang="en-US" sz="2400" b="0" dirty="0">
              <a:solidFill>
                <a:srgbClr val="C00000"/>
              </a:solidFill>
              <a:latin typeface="Open Sans" panose="020B0604020202020204" charset="0"/>
              <a:ea typeface="Open Sans" panose="020B0604020202020204" charset="0"/>
              <a:cs typeface="Open Sans" panose="020B0604020202020204" charset="0"/>
            </a:endParaRPr>
          </a:p>
        </p:txBody>
      </p:sp>
      <p:sp>
        <p:nvSpPr>
          <p:cNvPr id="29" name="TextBox 9">
            <a:extLst>
              <a:ext uri="{FF2B5EF4-FFF2-40B4-BE49-F238E27FC236}">
                <a16:creationId xmlns:a16="http://schemas.microsoft.com/office/drawing/2014/main" id="{CB162011-6566-E94D-BBF0-991158E849E5}"/>
              </a:ext>
            </a:extLst>
          </p:cNvPr>
          <p:cNvSpPr txBox="1">
            <a:spLocks noChangeArrowheads="1"/>
          </p:cNvSpPr>
          <p:nvPr/>
        </p:nvSpPr>
        <p:spPr bwMode="auto">
          <a:xfrm>
            <a:off x="3999008" y="948493"/>
            <a:ext cx="122354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algn="ctr" eaLnBrk="1" hangingPunct="1">
              <a:spcBef>
                <a:spcPct val="0"/>
              </a:spcBef>
              <a:buSzTx/>
              <a:buFontTx/>
              <a:buNone/>
            </a:pPr>
            <a:r>
              <a:rPr lang="en-US" altLang="en-US" sz="2400" b="0" dirty="0">
                <a:solidFill>
                  <a:srgbClr val="00B0F0"/>
                </a:solidFill>
                <a:latin typeface="Open Sans" panose="020B0604020202020204" charset="0"/>
                <a:ea typeface="Open Sans" panose="020B0604020202020204" charset="0"/>
                <a:cs typeface="Open Sans" panose="020B0604020202020204" charset="0"/>
                <a:sym typeface="Symbol" pitchFamily="18" charset="2"/>
              </a:rPr>
              <a:t>=3</a:t>
            </a: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a:t>
            </a:r>
          </a:p>
          <a:p>
            <a:pPr algn="ctr" eaLnBrk="1" hangingPunct="1">
              <a:spcBef>
                <a:spcPct val="0"/>
              </a:spcBef>
              <a:buSzTx/>
              <a:buFontTx/>
              <a:buNone/>
            </a:pP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a:t>
            </a:r>
            <a:endParaRPr lang="en-US" altLang="en-US" sz="2400" b="0" dirty="0">
              <a:solidFill>
                <a:srgbClr val="C00000"/>
              </a:solidFill>
              <a:latin typeface="Open Sans" panose="020B0604020202020204" charset="0"/>
              <a:ea typeface="Open Sans" panose="020B0604020202020204" charset="0"/>
              <a:cs typeface="Open Sans" panose="020B0604020202020204" charset="0"/>
            </a:endParaRPr>
          </a:p>
        </p:txBody>
      </p:sp>
    </p:spTree>
    <p:extLst>
      <p:ext uri="{BB962C8B-B14F-4D97-AF65-F5344CB8AC3E}">
        <p14:creationId xmlns:p14="http://schemas.microsoft.com/office/powerpoint/2010/main" val="267401861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2"/>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dirty="0">
                <a:sym typeface="Symbol" pitchFamily="18" charset="2"/>
              </a:rPr>
              <a:t>Alpha-Beta Pruning Example</a:t>
            </a:r>
            <a:endParaRPr sz="3400" b="1" dirty="0">
              <a:solidFill>
                <a:srgbClr val="370661"/>
              </a:solidFill>
              <a:latin typeface="Open Sans"/>
              <a:ea typeface="Open Sans"/>
              <a:cs typeface="Open Sans"/>
              <a:sym typeface="Open Sans"/>
            </a:endParaRPr>
          </a:p>
        </p:txBody>
      </p:sp>
      <p:sp>
        <p:nvSpPr>
          <p:cNvPr id="34" name="AutoShape 4">
            <a:extLst>
              <a:ext uri="{FF2B5EF4-FFF2-40B4-BE49-F238E27FC236}">
                <a16:creationId xmlns:a16="http://schemas.microsoft.com/office/drawing/2014/main" id="{E736D7FF-BD34-4A88-84A3-1D8F37182FDE}"/>
              </a:ext>
            </a:extLst>
          </p:cNvPr>
          <p:cNvSpPr>
            <a:spLocks noChangeArrowheads="1"/>
          </p:cNvSpPr>
          <p:nvPr/>
        </p:nvSpPr>
        <p:spPr bwMode="auto">
          <a:xfrm>
            <a:off x="5601494" y="1137177"/>
            <a:ext cx="381000" cy="359477"/>
          </a:xfrm>
          <a:prstGeom prst="triangle">
            <a:avLst>
              <a:gd name="adj" fmla="val 50000"/>
            </a:avLst>
          </a:prstGeom>
          <a:solidFill>
            <a:srgbClr val="CCECFF"/>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sp>
        <p:nvSpPr>
          <p:cNvPr id="18" name="TextBox 17">
            <a:extLst>
              <a:ext uri="{FF2B5EF4-FFF2-40B4-BE49-F238E27FC236}">
                <a16:creationId xmlns:a16="http://schemas.microsoft.com/office/drawing/2014/main" id="{97FA6B95-38DB-164F-A3BB-D53340EB840C}"/>
              </a:ext>
            </a:extLst>
          </p:cNvPr>
          <p:cNvSpPr txBox="1"/>
          <p:nvPr/>
        </p:nvSpPr>
        <p:spPr>
          <a:xfrm>
            <a:off x="6162805" y="1590805"/>
            <a:ext cx="184731" cy="307777"/>
          </a:xfrm>
          <a:prstGeom prst="rect">
            <a:avLst/>
          </a:prstGeom>
          <a:noFill/>
        </p:spPr>
        <p:txBody>
          <a:bodyPr wrap="none" rtlCol="0">
            <a:spAutoFit/>
          </a:bodyPr>
          <a:lstStyle/>
          <a:p>
            <a:endParaRPr lang="en-US" dirty="0"/>
          </a:p>
        </p:txBody>
      </p:sp>
      <p:sp>
        <p:nvSpPr>
          <p:cNvPr id="13" name="Rectangle 12">
            <a:extLst>
              <a:ext uri="{FF2B5EF4-FFF2-40B4-BE49-F238E27FC236}">
                <a16:creationId xmlns:a16="http://schemas.microsoft.com/office/drawing/2014/main" id="{479C2D59-9E92-CF4E-9236-85AA2AEBC004}"/>
              </a:ext>
            </a:extLst>
          </p:cNvPr>
          <p:cNvSpPr/>
          <p:nvPr/>
        </p:nvSpPr>
        <p:spPr>
          <a:xfrm>
            <a:off x="5222345" y="1149868"/>
            <a:ext cx="292068" cy="307777"/>
          </a:xfrm>
          <a:prstGeom prst="rect">
            <a:avLst/>
          </a:prstGeom>
        </p:spPr>
        <p:txBody>
          <a:bodyPr wrap="none">
            <a:spAutoFit/>
          </a:bodyPr>
          <a:lstStyle/>
          <a:p>
            <a:r>
              <a:rPr lang="en-US" dirty="0">
                <a:latin typeface="Roboto Mono" panose="020B0604020202020204" charset="0"/>
                <a:ea typeface="Roboto Mono" panose="020B0604020202020204" charset="0"/>
                <a:cs typeface="Times New Roman" pitchFamily="18" charset="0"/>
              </a:rPr>
              <a:t>3</a:t>
            </a:r>
            <a:endParaRPr lang="en-US" dirty="0"/>
          </a:p>
        </p:txBody>
      </p:sp>
      <p:sp>
        <p:nvSpPr>
          <p:cNvPr id="14" name="AutoShape 6">
            <a:extLst>
              <a:ext uri="{FF2B5EF4-FFF2-40B4-BE49-F238E27FC236}">
                <a16:creationId xmlns:a16="http://schemas.microsoft.com/office/drawing/2014/main" id="{05349203-CB67-5C4A-B0EC-246ED83E1B0A}"/>
              </a:ext>
            </a:extLst>
          </p:cNvPr>
          <p:cNvSpPr>
            <a:spLocks noChangeArrowheads="1"/>
          </p:cNvSpPr>
          <p:nvPr/>
        </p:nvSpPr>
        <p:spPr bwMode="auto">
          <a:xfrm flipV="1">
            <a:off x="3315494" y="2103965"/>
            <a:ext cx="381000" cy="330902"/>
          </a:xfrm>
          <a:prstGeom prst="triangle">
            <a:avLst>
              <a:gd name="adj" fmla="val 50000"/>
            </a:avLst>
          </a:prstGeom>
          <a:solidFill>
            <a:srgbClr val="FF9A99"/>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cxnSp>
        <p:nvCxnSpPr>
          <p:cNvPr id="15" name="AutoShape 7">
            <a:extLst>
              <a:ext uri="{FF2B5EF4-FFF2-40B4-BE49-F238E27FC236}">
                <a16:creationId xmlns:a16="http://schemas.microsoft.com/office/drawing/2014/main" id="{C6C3AF7C-5779-ED49-8CCE-0B7DB7D74164}"/>
              </a:ext>
            </a:extLst>
          </p:cNvPr>
          <p:cNvCxnSpPr>
            <a:cxnSpLocks noChangeShapeType="1"/>
            <a:endCxn id="14" idx="3"/>
          </p:cNvCxnSpPr>
          <p:nvPr/>
        </p:nvCxnSpPr>
        <p:spPr bwMode="auto">
          <a:xfrm flipH="1">
            <a:off x="3505994" y="1496654"/>
            <a:ext cx="2286000" cy="607311"/>
          </a:xfrm>
          <a:prstGeom prst="straightConnector1">
            <a:avLst/>
          </a:prstGeom>
          <a:noFill/>
          <a:ln w="12700">
            <a:solidFill>
              <a:schemeClr val="tx1"/>
            </a:solidFill>
            <a:round/>
            <a:headEnd/>
            <a:tailEnd type="triangle" w="med" len="med"/>
          </a:ln>
        </p:spPr>
      </p:cxnSp>
      <p:sp>
        <p:nvSpPr>
          <p:cNvPr id="16" name="AutoShape 20">
            <a:extLst>
              <a:ext uri="{FF2B5EF4-FFF2-40B4-BE49-F238E27FC236}">
                <a16:creationId xmlns:a16="http://schemas.microsoft.com/office/drawing/2014/main" id="{6C65CC3C-F8B4-774F-9011-5FAFD965A4F2}"/>
              </a:ext>
            </a:extLst>
          </p:cNvPr>
          <p:cNvSpPr>
            <a:spLocks noChangeArrowheads="1"/>
          </p:cNvSpPr>
          <p:nvPr/>
        </p:nvSpPr>
        <p:spPr bwMode="auto">
          <a:xfrm flipV="1">
            <a:off x="5601494" y="2103965"/>
            <a:ext cx="381000" cy="318998"/>
          </a:xfrm>
          <a:prstGeom prst="triangle">
            <a:avLst>
              <a:gd name="adj" fmla="val 50000"/>
            </a:avLst>
          </a:prstGeom>
          <a:solidFill>
            <a:srgbClr val="FF9A99"/>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sp>
        <p:nvSpPr>
          <p:cNvPr id="17" name="AutoShape 26">
            <a:extLst>
              <a:ext uri="{FF2B5EF4-FFF2-40B4-BE49-F238E27FC236}">
                <a16:creationId xmlns:a16="http://schemas.microsoft.com/office/drawing/2014/main" id="{A457A0C3-CD44-6740-8065-68055CB3C4BB}"/>
              </a:ext>
            </a:extLst>
          </p:cNvPr>
          <p:cNvSpPr>
            <a:spLocks noChangeArrowheads="1"/>
          </p:cNvSpPr>
          <p:nvPr/>
        </p:nvSpPr>
        <p:spPr bwMode="auto">
          <a:xfrm flipV="1">
            <a:off x="7887493" y="2103965"/>
            <a:ext cx="381000" cy="330902"/>
          </a:xfrm>
          <a:prstGeom prst="triangle">
            <a:avLst>
              <a:gd name="adj" fmla="val 50000"/>
            </a:avLst>
          </a:prstGeom>
          <a:solidFill>
            <a:srgbClr val="FF9A99"/>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cxnSp>
        <p:nvCxnSpPr>
          <p:cNvPr id="19" name="AutoShape 27">
            <a:extLst>
              <a:ext uri="{FF2B5EF4-FFF2-40B4-BE49-F238E27FC236}">
                <a16:creationId xmlns:a16="http://schemas.microsoft.com/office/drawing/2014/main" id="{C7CC236B-543C-D942-8659-0352BFC5A796}"/>
              </a:ext>
            </a:extLst>
          </p:cNvPr>
          <p:cNvCxnSpPr>
            <a:cxnSpLocks noChangeShapeType="1"/>
          </p:cNvCxnSpPr>
          <p:nvPr/>
        </p:nvCxnSpPr>
        <p:spPr bwMode="auto">
          <a:xfrm>
            <a:off x="5791994" y="1496654"/>
            <a:ext cx="2285999" cy="607311"/>
          </a:xfrm>
          <a:prstGeom prst="straightConnector1">
            <a:avLst/>
          </a:prstGeom>
          <a:noFill/>
          <a:ln w="12700">
            <a:solidFill>
              <a:schemeClr val="tx1"/>
            </a:solidFill>
            <a:round/>
            <a:headEnd/>
            <a:tailEnd type="triangle" w="med" len="med"/>
          </a:ln>
        </p:spPr>
      </p:cxnSp>
      <p:cxnSp>
        <p:nvCxnSpPr>
          <p:cNvPr id="20" name="AutoShape 21">
            <a:extLst>
              <a:ext uri="{FF2B5EF4-FFF2-40B4-BE49-F238E27FC236}">
                <a16:creationId xmlns:a16="http://schemas.microsoft.com/office/drawing/2014/main" id="{D9CEADC8-9233-8445-892F-C26556BA5645}"/>
              </a:ext>
            </a:extLst>
          </p:cNvPr>
          <p:cNvCxnSpPr>
            <a:cxnSpLocks noChangeShapeType="1"/>
          </p:cNvCxnSpPr>
          <p:nvPr/>
        </p:nvCxnSpPr>
        <p:spPr bwMode="auto">
          <a:xfrm>
            <a:off x="5791994" y="1496654"/>
            <a:ext cx="0" cy="607311"/>
          </a:xfrm>
          <a:prstGeom prst="straightConnector1">
            <a:avLst/>
          </a:prstGeom>
          <a:noFill/>
          <a:ln w="12700">
            <a:solidFill>
              <a:schemeClr val="tx1"/>
            </a:solidFill>
            <a:round/>
            <a:headEnd/>
            <a:tailEnd type="triangle" w="med" len="med"/>
          </a:ln>
        </p:spPr>
      </p:cxnSp>
      <p:cxnSp>
        <p:nvCxnSpPr>
          <p:cNvPr id="22" name="AutoShape 17">
            <a:extLst>
              <a:ext uri="{FF2B5EF4-FFF2-40B4-BE49-F238E27FC236}">
                <a16:creationId xmlns:a16="http://schemas.microsoft.com/office/drawing/2014/main" id="{3905C521-00EC-7547-A286-2F50E926FA6E}"/>
              </a:ext>
            </a:extLst>
          </p:cNvPr>
          <p:cNvCxnSpPr>
            <a:cxnSpLocks noChangeShapeType="1"/>
          </p:cNvCxnSpPr>
          <p:nvPr/>
        </p:nvCxnSpPr>
        <p:spPr bwMode="auto">
          <a:xfrm>
            <a:off x="3505994" y="2434867"/>
            <a:ext cx="761999" cy="616743"/>
          </a:xfrm>
          <a:prstGeom prst="straightConnector1">
            <a:avLst/>
          </a:prstGeom>
          <a:noFill/>
          <a:ln w="12700">
            <a:solidFill>
              <a:schemeClr val="tx1"/>
            </a:solidFill>
            <a:round/>
            <a:headEnd/>
            <a:tailEnd type="triangle" w="med" len="med"/>
          </a:ln>
        </p:spPr>
      </p:cxnSp>
      <p:cxnSp>
        <p:nvCxnSpPr>
          <p:cNvPr id="23" name="AutoShape 9">
            <a:extLst>
              <a:ext uri="{FF2B5EF4-FFF2-40B4-BE49-F238E27FC236}">
                <a16:creationId xmlns:a16="http://schemas.microsoft.com/office/drawing/2014/main" id="{2406BD59-3DEA-714A-9355-A9254C7411CB}"/>
              </a:ext>
            </a:extLst>
          </p:cNvPr>
          <p:cNvCxnSpPr>
            <a:cxnSpLocks noChangeShapeType="1"/>
          </p:cNvCxnSpPr>
          <p:nvPr/>
        </p:nvCxnSpPr>
        <p:spPr bwMode="auto">
          <a:xfrm flipH="1">
            <a:off x="2743996" y="2434867"/>
            <a:ext cx="761998" cy="616746"/>
          </a:xfrm>
          <a:prstGeom prst="straightConnector1">
            <a:avLst/>
          </a:prstGeom>
          <a:noFill/>
          <a:ln w="12700">
            <a:solidFill>
              <a:schemeClr val="tx1"/>
            </a:solidFill>
            <a:round/>
            <a:headEnd/>
            <a:tailEnd type="triangle" w="med" len="med"/>
          </a:ln>
        </p:spPr>
      </p:cxnSp>
      <p:sp>
        <p:nvSpPr>
          <p:cNvPr id="24" name="Rectangle 7">
            <a:extLst>
              <a:ext uri="{FF2B5EF4-FFF2-40B4-BE49-F238E27FC236}">
                <a16:creationId xmlns:a16="http://schemas.microsoft.com/office/drawing/2014/main" id="{DC90F633-5E86-2D46-BEA4-7F279854AC24}"/>
              </a:ext>
            </a:extLst>
          </p:cNvPr>
          <p:cNvSpPr>
            <a:spLocks noChangeArrowheads="1"/>
          </p:cNvSpPr>
          <p:nvPr/>
        </p:nvSpPr>
        <p:spPr bwMode="auto">
          <a:xfrm>
            <a:off x="3313909" y="3101711"/>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12</a:t>
            </a:r>
          </a:p>
        </p:txBody>
      </p:sp>
      <p:sp>
        <p:nvSpPr>
          <p:cNvPr id="25" name="Rectangle 7">
            <a:extLst>
              <a:ext uri="{FF2B5EF4-FFF2-40B4-BE49-F238E27FC236}">
                <a16:creationId xmlns:a16="http://schemas.microsoft.com/office/drawing/2014/main" id="{4A8D2FD8-AAAE-8941-98D1-3B5D3C53449B}"/>
              </a:ext>
            </a:extLst>
          </p:cNvPr>
          <p:cNvSpPr>
            <a:spLocks noChangeArrowheads="1"/>
          </p:cNvSpPr>
          <p:nvPr/>
        </p:nvSpPr>
        <p:spPr bwMode="auto">
          <a:xfrm>
            <a:off x="4075909" y="3101711"/>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8</a:t>
            </a:r>
          </a:p>
        </p:txBody>
      </p:sp>
      <p:sp>
        <p:nvSpPr>
          <p:cNvPr id="26" name="Rectangle 7">
            <a:extLst>
              <a:ext uri="{FF2B5EF4-FFF2-40B4-BE49-F238E27FC236}">
                <a16:creationId xmlns:a16="http://schemas.microsoft.com/office/drawing/2014/main" id="{8CFEC7EC-3381-6B42-B374-924BB123DD9D}"/>
              </a:ext>
            </a:extLst>
          </p:cNvPr>
          <p:cNvSpPr>
            <a:spLocks noChangeArrowheads="1"/>
          </p:cNvSpPr>
          <p:nvPr/>
        </p:nvSpPr>
        <p:spPr bwMode="auto">
          <a:xfrm>
            <a:off x="2551909" y="3101711"/>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3</a:t>
            </a:r>
          </a:p>
        </p:txBody>
      </p:sp>
      <p:cxnSp>
        <p:nvCxnSpPr>
          <p:cNvPr id="27" name="AutoShape 13">
            <a:extLst>
              <a:ext uri="{FF2B5EF4-FFF2-40B4-BE49-F238E27FC236}">
                <a16:creationId xmlns:a16="http://schemas.microsoft.com/office/drawing/2014/main" id="{D84C5290-A15F-FD48-A9DF-48DCD9312DA2}"/>
              </a:ext>
            </a:extLst>
          </p:cNvPr>
          <p:cNvCxnSpPr>
            <a:cxnSpLocks noChangeShapeType="1"/>
          </p:cNvCxnSpPr>
          <p:nvPr/>
        </p:nvCxnSpPr>
        <p:spPr bwMode="auto">
          <a:xfrm>
            <a:off x="3505994" y="2434867"/>
            <a:ext cx="1" cy="604837"/>
          </a:xfrm>
          <a:prstGeom prst="straightConnector1">
            <a:avLst/>
          </a:prstGeom>
          <a:noFill/>
          <a:ln w="12700">
            <a:solidFill>
              <a:schemeClr val="tx1"/>
            </a:solidFill>
            <a:round/>
            <a:headEnd/>
            <a:tailEnd type="triangle" w="med" len="med"/>
          </a:ln>
        </p:spPr>
      </p:cxnSp>
      <p:sp>
        <p:nvSpPr>
          <p:cNvPr id="2" name="Rectangle 1">
            <a:extLst>
              <a:ext uri="{FF2B5EF4-FFF2-40B4-BE49-F238E27FC236}">
                <a16:creationId xmlns:a16="http://schemas.microsoft.com/office/drawing/2014/main" id="{017492CB-DE08-9D44-903D-AFBF313FB495}"/>
              </a:ext>
            </a:extLst>
          </p:cNvPr>
          <p:cNvSpPr/>
          <p:nvPr/>
        </p:nvSpPr>
        <p:spPr>
          <a:xfrm>
            <a:off x="2932986" y="2076992"/>
            <a:ext cx="287258" cy="307777"/>
          </a:xfrm>
          <a:prstGeom prst="rect">
            <a:avLst/>
          </a:prstGeom>
        </p:spPr>
        <p:txBody>
          <a:bodyPr wrap="none">
            <a:spAutoFit/>
          </a:bodyPr>
          <a:lstStyle/>
          <a:p>
            <a:pPr algn="ctr"/>
            <a:r>
              <a:rPr lang="en-US" b="1" dirty="0">
                <a:latin typeface="Open Sans" panose="020B0604020202020204" charset="0"/>
                <a:ea typeface="Open Sans" panose="020B0604020202020204" charset="0"/>
                <a:cs typeface="Open Sans" panose="020B0604020202020204" charset="0"/>
              </a:rPr>
              <a:t>3</a:t>
            </a:r>
          </a:p>
        </p:txBody>
      </p:sp>
      <p:sp>
        <p:nvSpPr>
          <p:cNvPr id="28" name="TextBox 9">
            <a:extLst>
              <a:ext uri="{FF2B5EF4-FFF2-40B4-BE49-F238E27FC236}">
                <a16:creationId xmlns:a16="http://schemas.microsoft.com/office/drawing/2014/main" id="{6EFE7EA8-E9A3-7245-8DEB-3DDFD6E1B468}"/>
              </a:ext>
            </a:extLst>
          </p:cNvPr>
          <p:cNvSpPr txBox="1">
            <a:spLocks noChangeArrowheads="1"/>
          </p:cNvSpPr>
          <p:nvPr/>
        </p:nvSpPr>
        <p:spPr bwMode="auto">
          <a:xfrm>
            <a:off x="1833686" y="1847965"/>
            <a:ext cx="122354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algn="ctr" eaLnBrk="1" hangingPunct="1">
              <a:spcBef>
                <a:spcPct val="0"/>
              </a:spcBef>
              <a:buSzTx/>
              <a:buFontTx/>
              <a:buNone/>
            </a:pPr>
            <a:r>
              <a:rPr lang="en-US" altLang="en-US" sz="2400" b="0" dirty="0">
                <a:solidFill>
                  <a:srgbClr val="00B0F0"/>
                </a:solidFill>
                <a:latin typeface="Open Sans" panose="020B0604020202020204" charset="0"/>
                <a:ea typeface="Open Sans" panose="020B0604020202020204" charset="0"/>
                <a:cs typeface="Open Sans" panose="020B0604020202020204" charset="0"/>
                <a:sym typeface="Symbol" pitchFamily="18" charset="2"/>
              </a:rPr>
              <a:t>=3</a:t>
            </a:r>
            <a:endPar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endParaRPr>
          </a:p>
          <a:p>
            <a:pPr algn="ctr" eaLnBrk="1" hangingPunct="1">
              <a:spcBef>
                <a:spcPct val="0"/>
              </a:spcBef>
              <a:buSzTx/>
              <a:buFontTx/>
              <a:buNone/>
            </a:pP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=3</a:t>
            </a:r>
            <a:endParaRPr lang="en-US" altLang="en-US" sz="2400" b="0" dirty="0">
              <a:solidFill>
                <a:srgbClr val="C00000"/>
              </a:solidFill>
              <a:latin typeface="Open Sans" panose="020B0604020202020204" charset="0"/>
              <a:ea typeface="Open Sans" panose="020B0604020202020204" charset="0"/>
              <a:cs typeface="Open Sans" panose="020B0604020202020204" charset="0"/>
            </a:endParaRPr>
          </a:p>
        </p:txBody>
      </p:sp>
      <p:sp>
        <p:nvSpPr>
          <p:cNvPr id="29" name="TextBox 9">
            <a:extLst>
              <a:ext uri="{FF2B5EF4-FFF2-40B4-BE49-F238E27FC236}">
                <a16:creationId xmlns:a16="http://schemas.microsoft.com/office/drawing/2014/main" id="{CB162011-6566-E94D-BBF0-991158E849E5}"/>
              </a:ext>
            </a:extLst>
          </p:cNvPr>
          <p:cNvSpPr txBox="1">
            <a:spLocks noChangeArrowheads="1"/>
          </p:cNvSpPr>
          <p:nvPr/>
        </p:nvSpPr>
        <p:spPr bwMode="auto">
          <a:xfrm>
            <a:off x="3999008" y="948493"/>
            <a:ext cx="122354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algn="ctr" eaLnBrk="1" hangingPunct="1">
              <a:spcBef>
                <a:spcPct val="0"/>
              </a:spcBef>
              <a:buSzTx/>
              <a:buFontTx/>
              <a:buNone/>
            </a:pPr>
            <a:r>
              <a:rPr lang="en-US" altLang="en-US" sz="2400" b="0" dirty="0">
                <a:solidFill>
                  <a:srgbClr val="00B0F0"/>
                </a:solidFill>
                <a:latin typeface="Open Sans" panose="020B0604020202020204" charset="0"/>
                <a:ea typeface="Open Sans" panose="020B0604020202020204" charset="0"/>
                <a:cs typeface="Open Sans" panose="020B0604020202020204" charset="0"/>
                <a:sym typeface="Symbol" pitchFamily="18" charset="2"/>
              </a:rPr>
              <a:t>=3</a:t>
            </a: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a:t>
            </a:r>
          </a:p>
          <a:p>
            <a:pPr algn="ctr" eaLnBrk="1" hangingPunct="1">
              <a:spcBef>
                <a:spcPct val="0"/>
              </a:spcBef>
              <a:buSzTx/>
              <a:buFontTx/>
              <a:buNone/>
            </a:pP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a:t>
            </a:r>
            <a:endParaRPr lang="en-US" altLang="en-US" sz="2400" b="0" dirty="0">
              <a:solidFill>
                <a:srgbClr val="C00000"/>
              </a:solidFill>
              <a:latin typeface="Open Sans" panose="020B0604020202020204" charset="0"/>
              <a:ea typeface="Open Sans" panose="020B0604020202020204" charset="0"/>
              <a:cs typeface="Open Sans" panose="020B0604020202020204" charset="0"/>
            </a:endParaRPr>
          </a:p>
        </p:txBody>
      </p:sp>
      <p:sp>
        <p:nvSpPr>
          <p:cNvPr id="30" name="Rectangle 29">
            <a:extLst>
              <a:ext uri="{FF2B5EF4-FFF2-40B4-BE49-F238E27FC236}">
                <a16:creationId xmlns:a16="http://schemas.microsoft.com/office/drawing/2014/main" id="{7A391376-B6DD-A04F-BEC4-419696FCE54A}"/>
              </a:ext>
            </a:extLst>
          </p:cNvPr>
          <p:cNvSpPr/>
          <p:nvPr/>
        </p:nvSpPr>
        <p:spPr>
          <a:xfrm>
            <a:off x="5238737" y="2096557"/>
            <a:ext cx="399468" cy="307777"/>
          </a:xfrm>
          <a:prstGeom prst="rect">
            <a:avLst/>
          </a:prstGeom>
        </p:spPr>
        <p:txBody>
          <a:bodyPr wrap="none">
            <a:spAutoFit/>
          </a:bodyPr>
          <a:lstStyle/>
          <a:p>
            <a:r>
              <a:rPr lang="en-US" dirty="0">
                <a:latin typeface="Roboto Mono" panose="020B0604020202020204" charset="0"/>
                <a:ea typeface="Roboto Mono" panose="020B0604020202020204" charset="0"/>
                <a:cs typeface="Times New Roman" pitchFamily="18" charset="0"/>
              </a:rPr>
              <a:t>+∞</a:t>
            </a:r>
            <a:endParaRPr lang="en-US" dirty="0"/>
          </a:p>
        </p:txBody>
      </p:sp>
      <p:sp>
        <p:nvSpPr>
          <p:cNvPr id="31" name="TextBox 9">
            <a:extLst>
              <a:ext uri="{FF2B5EF4-FFF2-40B4-BE49-F238E27FC236}">
                <a16:creationId xmlns:a16="http://schemas.microsoft.com/office/drawing/2014/main" id="{78447471-97C1-4244-9028-B07CC2FD92B2}"/>
              </a:ext>
            </a:extLst>
          </p:cNvPr>
          <p:cNvSpPr txBox="1">
            <a:spLocks noChangeArrowheads="1"/>
          </p:cNvSpPr>
          <p:nvPr/>
        </p:nvSpPr>
        <p:spPr bwMode="auto">
          <a:xfrm>
            <a:off x="4416304" y="1862864"/>
            <a:ext cx="1126651"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algn="ctr" eaLnBrk="1" hangingPunct="1">
              <a:spcBef>
                <a:spcPct val="0"/>
              </a:spcBef>
              <a:buSzTx/>
              <a:buFontTx/>
              <a:buNone/>
            </a:pPr>
            <a:r>
              <a:rPr lang="en-US" altLang="en-US" sz="2400" b="0" dirty="0">
                <a:solidFill>
                  <a:srgbClr val="00B0F0"/>
                </a:solidFill>
                <a:latin typeface="Open Sans" panose="020B0604020202020204" charset="0"/>
                <a:ea typeface="Open Sans" panose="020B0604020202020204" charset="0"/>
                <a:cs typeface="Open Sans" panose="020B0604020202020204" charset="0"/>
                <a:sym typeface="Symbol" pitchFamily="18" charset="2"/>
              </a:rPr>
              <a:t>=-</a:t>
            </a: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a:t>
            </a:r>
          </a:p>
          <a:p>
            <a:pPr algn="ctr" eaLnBrk="1" hangingPunct="1">
              <a:spcBef>
                <a:spcPct val="0"/>
              </a:spcBef>
              <a:buSzTx/>
              <a:buFontTx/>
              <a:buNone/>
            </a:pP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a:t>
            </a:r>
            <a:endParaRPr lang="en-US" altLang="en-US" sz="2400" b="0" dirty="0">
              <a:solidFill>
                <a:srgbClr val="C00000"/>
              </a:solidFill>
              <a:latin typeface="Open Sans" panose="020B0604020202020204" charset="0"/>
              <a:ea typeface="Open Sans" panose="020B0604020202020204" charset="0"/>
              <a:cs typeface="Open Sans" panose="020B0604020202020204" charset="0"/>
            </a:endParaRPr>
          </a:p>
        </p:txBody>
      </p:sp>
    </p:spTree>
    <p:extLst>
      <p:ext uri="{BB962C8B-B14F-4D97-AF65-F5344CB8AC3E}">
        <p14:creationId xmlns:p14="http://schemas.microsoft.com/office/powerpoint/2010/main" val="7843296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g92b3bf485b_0_0"/>
          <p:cNvSpPr txBox="1">
            <a:spLocks noGrp="1"/>
          </p:cNvSpPr>
          <p:nvPr>
            <p:ph type="body" idx="1"/>
          </p:nvPr>
        </p:nvSpPr>
        <p:spPr>
          <a:xfrm>
            <a:off x="399675" y="1299625"/>
            <a:ext cx="10408500" cy="4695000"/>
          </a:xfrm>
          <a:prstGeom prst="rect">
            <a:avLst/>
          </a:prstGeom>
          <a:no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a:lnSpc>
                <a:spcPct val="100000"/>
              </a:lnSpc>
              <a:spcBef>
                <a:spcPct val="20000"/>
              </a:spcBef>
              <a:spcAft>
                <a:spcPct val="0"/>
              </a:spcAft>
            </a:pPr>
            <a:r>
              <a:rPr lang="en-US" b="1" dirty="0">
                <a:cs typeface="Arial"/>
              </a:rPr>
              <a:t>Most card games (e.g. Hearts, Bridge, etc.) and Scrabble </a:t>
            </a:r>
            <a:endParaRPr lang="en-US" dirty="0"/>
          </a:p>
          <a:p>
            <a:pPr lvl="1">
              <a:lnSpc>
                <a:spcPct val="100000"/>
              </a:lnSpc>
              <a:spcBef>
                <a:spcPct val="20000"/>
              </a:spcBef>
              <a:spcAft>
                <a:spcPct val="0"/>
              </a:spcAft>
            </a:pPr>
            <a:r>
              <a:rPr lang="en-US" b="1" dirty="0">
                <a:cs typeface="Arial"/>
              </a:rPr>
              <a:t>Stochastic, not deterministic</a:t>
            </a:r>
            <a:endParaRPr lang="en-US" dirty="0"/>
          </a:p>
          <a:p>
            <a:pPr lvl="1">
              <a:lnSpc>
                <a:spcPct val="100000"/>
              </a:lnSpc>
              <a:spcBef>
                <a:spcPct val="20000"/>
              </a:spcBef>
              <a:spcAft>
                <a:spcPct val="0"/>
              </a:spcAft>
            </a:pPr>
            <a:r>
              <a:rPr lang="en-US" b="1" dirty="0">
                <a:cs typeface="Arial"/>
              </a:rPr>
              <a:t>Not fully observable: lacking in perfect information</a:t>
            </a:r>
            <a:endParaRPr lang="en-US" dirty="0"/>
          </a:p>
          <a:p>
            <a:pPr>
              <a:lnSpc>
                <a:spcPct val="100000"/>
              </a:lnSpc>
              <a:spcBef>
                <a:spcPct val="20000"/>
              </a:spcBef>
              <a:spcAft>
                <a:spcPct val="0"/>
              </a:spcAft>
            </a:pPr>
            <a:r>
              <a:rPr lang="en-US" b="1" dirty="0">
                <a:cs typeface="Arial"/>
              </a:rPr>
              <a:t>Real-time strategy games</a:t>
            </a:r>
            <a:endParaRPr lang="en-US" dirty="0"/>
          </a:p>
          <a:p>
            <a:pPr lvl="1">
              <a:lnSpc>
                <a:spcPct val="100000"/>
              </a:lnSpc>
              <a:spcBef>
                <a:spcPct val="20000"/>
              </a:spcBef>
              <a:spcAft>
                <a:spcPct val="0"/>
              </a:spcAft>
            </a:pPr>
            <a:r>
              <a:rPr lang="en-US" b="1" dirty="0">
                <a:cs typeface="Arial"/>
              </a:rPr>
              <a:t>Continuous rather than discrete</a:t>
            </a:r>
            <a:endParaRPr lang="en-US" dirty="0"/>
          </a:p>
          <a:p>
            <a:pPr lvl="1">
              <a:lnSpc>
                <a:spcPct val="100000"/>
              </a:lnSpc>
              <a:spcBef>
                <a:spcPct val="20000"/>
              </a:spcBef>
              <a:spcAft>
                <a:spcPct val="0"/>
              </a:spcAft>
            </a:pPr>
            <a:r>
              <a:rPr lang="en-US" b="1" dirty="0">
                <a:cs typeface="Arial"/>
              </a:rPr>
              <a:t>No pause between actions, don’t take turns</a:t>
            </a:r>
            <a:endParaRPr lang="en-US" dirty="0"/>
          </a:p>
          <a:p>
            <a:pPr>
              <a:lnSpc>
                <a:spcPct val="100000"/>
              </a:lnSpc>
              <a:spcBef>
                <a:spcPct val="20000"/>
              </a:spcBef>
              <a:spcAft>
                <a:spcPct val="0"/>
              </a:spcAft>
            </a:pPr>
            <a:r>
              <a:rPr lang="en-US" b="1" dirty="0">
                <a:cs typeface="Arial"/>
              </a:rPr>
              <a:t>Cooperative games</a:t>
            </a:r>
            <a:endParaRPr lang="en-US" dirty="0"/>
          </a:p>
          <a:p>
            <a:pPr marL="0" lvl="0" indent="0" algn="l" rtl="0">
              <a:lnSpc>
                <a:spcPct val="140000"/>
              </a:lnSpc>
              <a:spcBef>
                <a:spcPts val="0"/>
              </a:spcBef>
              <a:spcAft>
                <a:spcPts val="0"/>
              </a:spcAft>
              <a:buSzPts val="2000"/>
              <a:buNone/>
            </a:pPr>
            <a:endParaRPr lang="en-US" dirty="0"/>
          </a:p>
          <a:p>
            <a:pPr marL="0" indent="0">
              <a:lnSpc>
                <a:spcPct val="140000"/>
              </a:lnSpc>
              <a:spcBef>
                <a:spcPts val="0"/>
              </a:spcBef>
              <a:buNone/>
            </a:pPr>
            <a:endParaRPr dirty="0"/>
          </a:p>
          <a:p>
            <a:pPr marL="0" lvl="0" indent="0" algn="l" rtl="0">
              <a:lnSpc>
                <a:spcPct val="140000"/>
              </a:lnSpc>
              <a:spcBef>
                <a:spcPts val="0"/>
              </a:spcBef>
              <a:spcAft>
                <a:spcPts val="0"/>
              </a:spcAft>
              <a:buSzPts val="2000"/>
              <a:buNone/>
            </a:pPr>
            <a:endParaRPr lang="en-US" dirty="0"/>
          </a:p>
          <a:p>
            <a:pPr marL="228600" lvl="0" indent="0" algn="l" rtl="0">
              <a:lnSpc>
                <a:spcPct val="140000"/>
              </a:lnSpc>
              <a:spcBef>
                <a:spcPts val="0"/>
              </a:spcBef>
              <a:spcAft>
                <a:spcPts val="0"/>
              </a:spcAft>
              <a:buSzPts val="2000"/>
              <a:buNone/>
            </a:pPr>
            <a:endParaRPr dirty="0"/>
          </a:p>
        </p:txBody>
      </p:sp>
      <p:sp>
        <p:nvSpPr>
          <p:cNvPr id="74" name="Google Shape;74;g92b3bf485b_0_0"/>
          <p:cNvSpPr txBox="1"/>
          <p:nvPr/>
        </p:nvSpPr>
        <p:spPr>
          <a:xfrm>
            <a:off x="10949275" y="6478075"/>
            <a:ext cx="2259300" cy="1359600"/>
          </a:xfrm>
          <a:prstGeom prst="rect">
            <a:avLst/>
          </a:prstGeom>
          <a:noFill/>
          <a:ln>
            <a:noFill/>
          </a:ln>
        </p:spPr>
        <p:txBody>
          <a:bodyPr spcFirstLastPara="1" wrap="square" lIns="91425" tIns="91425" rIns="91425" bIns="91425" anchor="t" anchorCtr="0">
            <a:noAutofit/>
          </a:bodyPr>
          <a:lstStyle/>
          <a:p>
            <a:pPr>
              <a:buSzPts val="1400"/>
            </a:pPr>
            <a:r>
              <a:rPr lang="en-US" sz="1400" b="0" i="0" u="none" strike="noStrike" cap="none" dirty="0">
                <a:solidFill>
                  <a:srgbClr val="FFFFFF"/>
                </a:solidFill>
                <a:latin typeface="Open Sans SemiBold"/>
                <a:ea typeface="Open Sans SemiBold"/>
                <a:cs typeface="Open Sans SemiBold"/>
                <a:sym typeface="Open Sans SemiBold"/>
              </a:rPr>
              <a:t>CIS </a:t>
            </a:r>
            <a:r>
              <a:rPr lang="en-US" dirty="0">
                <a:solidFill>
                  <a:srgbClr val="FFFFFF"/>
                </a:solidFill>
                <a:latin typeface="Open Sans SemiBold"/>
                <a:ea typeface="Open Sans SemiBold"/>
                <a:cs typeface="Open Sans SemiBold"/>
                <a:sym typeface="Open Sans SemiBold"/>
              </a:rPr>
              <a:t>421/521  </a:t>
            </a:r>
            <a:r>
              <a:rPr lang="en-US" sz="1400" b="0" i="0" u="none" strike="noStrike" cap="none" dirty="0">
                <a:solidFill>
                  <a:srgbClr val="FFFFFF"/>
                </a:solidFill>
                <a:latin typeface="Open Sans SemiBold"/>
                <a:ea typeface="Open Sans SemiBold"/>
                <a:cs typeface="Open Sans SemiBold"/>
                <a:sym typeface="Open Sans SemiBold"/>
              </a:rPr>
              <a:t>|</a:t>
            </a:r>
            <a:r>
              <a:rPr lang="en-US" dirty="0">
                <a:solidFill>
                  <a:srgbClr val="FFFFFF"/>
                </a:solidFill>
                <a:latin typeface="Open Sans SemiBold"/>
                <a:ea typeface="Open Sans SemiBold"/>
                <a:cs typeface="Open Sans SemiBold"/>
                <a:sym typeface="Open Sans SemiBold"/>
              </a:rPr>
              <a:t> 8</a:t>
            </a:r>
            <a:endParaRPr sz="1400" b="0" i="0" u="none" strike="noStrike" cap="none" dirty="0">
              <a:solidFill>
                <a:srgbClr val="FFFFFF"/>
              </a:solidFill>
              <a:latin typeface="Open Sans SemiBold"/>
              <a:ea typeface="Open Sans SemiBold"/>
              <a:cs typeface="Open Sans SemiBold"/>
              <a:sym typeface="Open Sans SemiBold"/>
            </a:endParaRPr>
          </a:p>
        </p:txBody>
      </p:sp>
      <p:sp>
        <p:nvSpPr>
          <p:cNvPr id="82" name="Google Shape;82;g92b3bf485b_0_0"/>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Autofit/>
          </a:bodyPr>
          <a:lstStyle/>
          <a:p>
            <a:pPr marL="0" indent="0">
              <a:spcBef>
                <a:spcPts val="0"/>
              </a:spcBef>
              <a:buClr>
                <a:schemeClr val="accent1"/>
              </a:buClr>
            </a:pPr>
            <a:r>
              <a:rPr lang="en-US" sz="3400"/>
              <a:t>More complicated games </a:t>
            </a:r>
          </a:p>
        </p:txBody>
      </p:sp>
      <p:pic>
        <p:nvPicPr>
          <p:cNvPr id="86" name="Google Shape;86;g92b3bf485b_0_0"/>
          <p:cNvPicPr preferRelativeResize="0"/>
          <p:nvPr/>
        </p:nvPicPr>
        <p:blipFill rotWithShape="1">
          <a:blip r:embed="rId3">
            <a:alphaModFix/>
          </a:blip>
          <a:srcRect l="46493" t="230" r="43071" b="-230"/>
          <a:stretch/>
        </p:blipFill>
        <p:spPr>
          <a:xfrm>
            <a:off x="11603925" y="0"/>
            <a:ext cx="590700" cy="3772950"/>
          </a:xfrm>
          <a:prstGeom prst="rect">
            <a:avLst/>
          </a:prstGeom>
          <a:noFill/>
          <a:ln>
            <a:noFill/>
          </a:ln>
        </p:spPr>
      </p:pic>
      <p:sp>
        <p:nvSpPr>
          <p:cNvPr id="87" name="Google Shape;87;g92b3bf485b_0_0"/>
          <p:cNvSpPr/>
          <p:nvPr/>
        </p:nvSpPr>
        <p:spPr>
          <a:xfrm>
            <a:off x="11603919" y="3696759"/>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Tree>
    <p:extLst>
      <p:ext uri="{BB962C8B-B14F-4D97-AF65-F5344CB8AC3E}">
        <p14:creationId xmlns:p14="http://schemas.microsoft.com/office/powerpoint/2010/main" val="398807943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39" name="TextBox 9">
            <a:extLst>
              <a:ext uri="{FF2B5EF4-FFF2-40B4-BE49-F238E27FC236}">
                <a16:creationId xmlns:a16="http://schemas.microsoft.com/office/drawing/2014/main" id="{FC68F371-3167-0C44-B989-85972F3F5FC1}"/>
              </a:ext>
            </a:extLst>
          </p:cNvPr>
          <p:cNvSpPr txBox="1">
            <a:spLocks noChangeArrowheads="1"/>
          </p:cNvSpPr>
          <p:nvPr/>
        </p:nvSpPr>
        <p:spPr bwMode="auto">
          <a:xfrm>
            <a:off x="4416304" y="1862864"/>
            <a:ext cx="1126651"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algn="ctr" eaLnBrk="1" hangingPunct="1">
              <a:spcBef>
                <a:spcPct val="0"/>
              </a:spcBef>
              <a:buSzTx/>
              <a:buFontTx/>
              <a:buNone/>
            </a:pPr>
            <a:r>
              <a:rPr lang="en-US" altLang="en-US" sz="2400" b="0" dirty="0">
                <a:solidFill>
                  <a:srgbClr val="00B0F0"/>
                </a:solidFill>
                <a:latin typeface="Open Sans" panose="020B0604020202020204" charset="0"/>
                <a:ea typeface="Open Sans" panose="020B0604020202020204" charset="0"/>
                <a:cs typeface="Open Sans" panose="020B0604020202020204" charset="0"/>
                <a:sym typeface="Symbol" pitchFamily="18" charset="2"/>
              </a:rPr>
              <a:t>=-</a:t>
            </a: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a:t>
            </a:r>
          </a:p>
          <a:p>
            <a:pPr algn="ctr" eaLnBrk="1" hangingPunct="1">
              <a:spcBef>
                <a:spcPct val="0"/>
              </a:spcBef>
              <a:buSzTx/>
              <a:buFontTx/>
              <a:buNone/>
            </a:pP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a:t>
            </a:r>
            <a:endParaRPr lang="en-US" altLang="en-US" sz="2400" b="0" dirty="0">
              <a:solidFill>
                <a:srgbClr val="C00000"/>
              </a:solidFill>
              <a:latin typeface="Open Sans" panose="020B0604020202020204" charset="0"/>
              <a:ea typeface="Open Sans" panose="020B0604020202020204" charset="0"/>
              <a:cs typeface="Open Sans" panose="020B0604020202020204" charset="0"/>
            </a:endParaRPr>
          </a:p>
        </p:txBody>
      </p:sp>
      <p:sp>
        <p:nvSpPr>
          <p:cNvPr id="63" name="Google Shape;63;p2"/>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dirty="0">
                <a:sym typeface="Symbol" pitchFamily="18" charset="2"/>
              </a:rPr>
              <a:t>Alpha-Beta Pruning Example</a:t>
            </a:r>
            <a:endParaRPr sz="3400" b="1" dirty="0">
              <a:solidFill>
                <a:srgbClr val="370661"/>
              </a:solidFill>
              <a:latin typeface="Open Sans"/>
              <a:ea typeface="Open Sans"/>
              <a:cs typeface="Open Sans"/>
              <a:sym typeface="Open Sans"/>
            </a:endParaRPr>
          </a:p>
        </p:txBody>
      </p:sp>
      <p:sp>
        <p:nvSpPr>
          <p:cNvPr id="34" name="AutoShape 4">
            <a:extLst>
              <a:ext uri="{FF2B5EF4-FFF2-40B4-BE49-F238E27FC236}">
                <a16:creationId xmlns:a16="http://schemas.microsoft.com/office/drawing/2014/main" id="{E736D7FF-BD34-4A88-84A3-1D8F37182FDE}"/>
              </a:ext>
            </a:extLst>
          </p:cNvPr>
          <p:cNvSpPr>
            <a:spLocks noChangeArrowheads="1"/>
          </p:cNvSpPr>
          <p:nvPr/>
        </p:nvSpPr>
        <p:spPr bwMode="auto">
          <a:xfrm>
            <a:off x="5601494" y="1137177"/>
            <a:ext cx="381000" cy="359477"/>
          </a:xfrm>
          <a:prstGeom prst="triangle">
            <a:avLst>
              <a:gd name="adj" fmla="val 50000"/>
            </a:avLst>
          </a:prstGeom>
          <a:solidFill>
            <a:srgbClr val="CCECFF"/>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sp>
        <p:nvSpPr>
          <p:cNvPr id="18" name="TextBox 17">
            <a:extLst>
              <a:ext uri="{FF2B5EF4-FFF2-40B4-BE49-F238E27FC236}">
                <a16:creationId xmlns:a16="http://schemas.microsoft.com/office/drawing/2014/main" id="{97FA6B95-38DB-164F-A3BB-D53340EB840C}"/>
              </a:ext>
            </a:extLst>
          </p:cNvPr>
          <p:cNvSpPr txBox="1"/>
          <p:nvPr/>
        </p:nvSpPr>
        <p:spPr>
          <a:xfrm>
            <a:off x="6162805" y="1590805"/>
            <a:ext cx="184731" cy="307777"/>
          </a:xfrm>
          <a:prstGeom prst="rect">
            <a:avLst/>
          </a:prstGeom>
          <a:noFill/>
        </p:spPr>
        <p:txBody>
          <a:bodyPr wrap="none" rtlCol="0">
            <a:spAutoFit/>
          </a:bodyPr>
          <a:lstStyle/>
          <a:p>
            <a:endParaRPr lang="en-US" dirty="0"/>
          </a:p>
        </p:txBody>
      </p:sp>
      <p:sp>
        <p:nvSpPr>
          <p:cNvPr id="55" name="Rectangle 54">
            <a:extLst>
              <a:ext uri="{FF2B5EF4-FFF2-40B4-BE49-F238E27FC236}">
                <a16:creationId xmlns:a16="http://schemas.microsoft.com/office/drawing/2014/main" id="{57B21973-64B2-0742-8D01-54B4212A8EE6}"/>
              </a:ext>
            </a:extLst>
          </p:cNvPr>
          <p:cNvSpPr/>
          <p:nvPr/>
        </p:nvSpPr>
        <p:spPr>
          <a:xfrm>
            <a:off x="9150" y="3560429"/>
            <a:ext cx="6236870" cy="2811394"/>
          </a:xfrm>
          <a:prstGeom prst="rect">
            <a:avLst/>
          </a:prstGeom>
          <a:solidFill>
            <a:schemeClr val="bg1">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AutoShape 6">
            <a:extLst>
              <a:ext uri="{FF2B5EF4-FFF2-40B4-BE49-F238E27FC236}">
                <a16:creationId xmlns:a16="http://schemas.microsoft.com/office/drawing/2014/main" id="{05349203-CB67-5C4A-B0EC-246ED83E1B0A}"/>
              </a:ext>
            </a:extLst>
          </p:cNvPr>
          <p:cNvSpPr>
            <a:spLocks noChangeArrowheads="1"/>
          </p:cNvSpPr>
          <p:nvPr/>
        </p:nvSpPr>
        <p:spPr bwMode="auto">
          <a:xfrm flipV="1">
            <a:off x="3315494" y="2103965"/>
            <a:ext cx="381000" cy="330902"/>
          </a:xfrm>
          <a:prstGeom prst="triangle">
            <a:avLst>
              <a:gd name="adj" fmla="val 50000"/>
            </a:avLst>
          </a:prstGeom>
          <a:solidFill>
            <a:srgbClr val="FF9A99"/>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cxnSp>
        <p:nvCxnSpPr>
          <p:cNvPr id="15" name="AutoShape 7">
            <a:extLst>
              <a:ext uri="{FF2B5EF4-FFF2-40B4-BE49-F238E27FC236}">
                <a16:creationId xmlns:a16="http://schemas.microsoft.com/office/drawing/2014/main" id="{C6C3AF7C-5779-ED49-8CCE-0B7DB7D74164}"/>
              </a:ext>
            </a:extLst>
          </p:cNvPr>
          <p:cNvCxnSpPr>
            <a:cxnSpLocks noChangeShapeType="1"/>
            <a:endCxn id="14" idx="3"/>
          </p:cNvCxnSpPr>
          <p:nvPr/>
        </p:nvCxnSpPr>
        <p:spPr bwMode="auto">
          <a:xfrm flipH="1">
            <a:off x="3505994" y="1496654"/>
            <a:ext cx="2286000" cy="607311"/>
          </a:xfrm>
          <a:prstGeom prst="straightConnector1">
            <a:avLst/>
          </a:prstGeom>
          <a:noFill/>
          <a:ln w="12700">
            <a:solidFill>
              <a:schemeClr val="tx1"/>
            </a:solidFill>
            <a:round/>
            <a:headEnd/>
            <a:tailEnd type="triangle" w="med" len="med"/>
          </a:ln>
        </p:spPr>
      </p:cxnSp>
      <p:sp>
        <p:nvSpPr>
          <p:cNvPr id="16" name="AutoShape 20">
            <a:extLst>
              <a:ext uri="{FF2B5EF4-FFF2-40B4-BE49-F238E27FC236}">
                <a16:creationId xmlns:a16="http://schemas.microsoft.com/office/drawing/2014/main" id="{6C65CC3C-F8B4-774F-9011-5FAFD965A4F2}"/>
              </a:ext>
            </a:extLst>
          </p:cNvPr>
          <p:cNvSpPr>
            <a:spLocks noChangeArrowheads="1"/>
          </p:cNvSpPr>
          <p:nvPr/>
        </p:nvSpPr>
        <p:spPr bwMode="auto">
          <a:xfrm flipV="1">
            <a:off x="5601494" y="2103965"/>
            <a:ext cx="381000" cy="318998"/>
          </a:xfrm>
          <a:prstGeom prst="triangle">
            <a:avLst>
              <a:gd name="adj" fmla="val 50000"/>
            </a:avLst>
          </a:prstGeom>
          <a:solidFill>
            <a:srgbClr val="FF9A99"/>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sp>
        <p:nvSpPr>
          <p:cNvPr id="17" name="AutoShape 26">
            <a:extLst>
              <a:ext uri="{FF2B5EF4-FFF2-40B4-BE49-F238E27FC236}">
                <a16:creationId xmlns:a16="http://schemas.microsoft.com/office/drawing/2014/main" id="{A457A0C3-CD44-6740-8065-68055CB3C4BB}"/>
              </a:ext>
            </a:extLst>
          </p:cNvPr>
          <p:cNvSpPr>
            <a:spLocks noChangeArrowheads="1"/>
          </p:cNvSpPr>
          <p:nvPr/>
        </p:nvSpPr>
        <p:spPr bwMode="auto">
          <a:xfrm flipV="1">
            <a:off x="7887493" y="2103965"/>
            <a:ext cx="381000" cy="330902"/>
          </a:xfrm>
          <a:prstGeom prst="triangle">
            <a:avLst>
              <a:gd name="adj" fmla="val 50000"/>
            </a:avLst>
          </a:prstGeom>
          <a:solidFill>
            <a:srgbClr val="FF9A99"/>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cxnSp>
        <p:nvCxnSpPr>
          <p:cNvPr id="19" name="AutoShape 27">
            <a:extLst>
              <a:ext uri="{FF2B5EF4-FFF2-40B4-BE49-F238E27FC236}">
                <a16:creationId xmlns:a16="http://schemas.microsoft.com/office/drawing/2014/main" id="{C7CC236B-543C-D942-8659-0352BFC5A796}"/>
              </a:ext>
            </a:extLst>
          </p:cNvPr>
          <p:cNvCxnSpPr>
            <a:cxnSpLocks noChangeShapeType="1"/>
          </p:cNvCxnSpPr>
          <p:nvPr/>
        </p:nvCxnSpPr>
        <p:spPr bwMode="auto">
          <a:xfrm>
            <a:off x="5791994" y="1496654"/>
            <a:ext cx="2285999" cy="607311"/>
          </a:xfrm>
          <a:prstGeom prst="straightConnector1">
            <a:avLst/>
          </a:prstGeom>
          <a:noFill/>
          <a:ln w="12700">
            <a:solidFill>
              <a:schemeClr val="tx1"/>
            </a:solidFill>
            <a:round/>
            <a:headEnd/>
            <a:tailEnd type="triangle" w="med" len="med"/>
          </a:ln>
        </p:spPr>
      </p:cxnSp>
      <p:cxnSp>
        <p:nvCxnSpPr>
          <p:cNvPr id="20" name="AutoShape 21">
            <a:extLst>
              <a:ext uri="{FF2B5EF4-FFF2-40B4-BE49-F238E27FC236}">
                <a16:creationId xmlns:a16="http://schemas.microsoft.com/office/drawing/2014/main" id="{D9CEADC8-9233-8445-892F-C26556BA5645}"/>
              </a:ext>
            </a:extLst>
          </p:cNvPr>
          <p:cNvCxnSpPr>
            <a:cxnSpLocks noChangeShapeType="1"/>
          </p:cNvCxnSpPr>
          <p:nvPr/>
        </p:nvCxnSpPr>
        <p:spPr bwMode="auto">
          <a:xfrm>
            <a:off x="5791994" y="1496654"/>
            <a:ext cx="0" cy="607311"/>
          </a:xfrm>
          <a:prstGeom prst="straightConnector1">
            <a:avLst/>
          </a:prstGeom>
          <a:noFill/>
          <a:ln w="12700">
            <a:solidFill>
              <a:schemeClr val="tx1"/>
            </a:solidFill>
            <a:round/>
            <a:headEnd/>
            <a:tailEnd type="triangle" w="med" len="med"/>
          </a:ln>
        </p:spPr>
      </p:cxnSp>
      <p:cxnSp>
        <p:nvCxnSpPr>
          <p:cNvPr id="22" name="AutoShape 17">
            <a:extLst>
              <a:ext uri="{FF2B5EF4-FFF2-40B4-BE49-F238E27FC236}">
                <a16:creationId xmlns:a16="http://schemas.microsoft.com/office/drawing/2014/main" id="{3905C521-00EC-7547-A286-2F50E926FA6E}"/>
              </a:ext>
            </a:extLst>
          </p:cNvPr>
          <p:cNvCxnSpPr>
            <a:cxnSpLocks noChangeShapeType="1"/>
          </p:cNvCxnSpPr>
          <p:nvPr/>
        </p:nvCxnSpPr>
        <p:spPr bwMode="auto">
          <a:xfrm>
            <a:off x="3505994" y="2434867"/>
            <a:ext cx="761999" cy="616743"/>
          </a:xfrm>
          <a:prstGeom prst="straightConnector1">
            <a:avLst/>
          </a:prstGeom>
          <a:noFill/>
          <a:ln w="12700">
            <a:solidFill>
              <a:schemeClr val="tx1"/>
            </a:solidFill>
            <a:round/>
            <a:headEnd/>
            <a:tailEnd type="triangle" w="med" len="med"/>
          </a:ln>
        </p:spPr>
      </p:cxnSp>
      <p:cxnSp>
        <p:nvCxnSpPr>
          <p:cNvPr id="23" name="AutoShape 9">
            <a:extLst>
              <a:ext uri="{FF2B5EF4-FFF2-40B4-BE49-F238E27FC236}">
                <a16:creationId xmlns:a16="http://schemas.microsoft.com/office/drawing/2014/main" id="{2406BD59-3DEA-714A-9355-A9254C7411CB}"/>
              </a:ext>
            </a:extLst>
          </p:cNvPr>
          <p:cNvCxnSpPr>
            <a:cxnSpLocks noChangeShapeType="1"/>
          </p:cNvCxnSpPr>
          <p:nvPr/>
        </p:nvCxnSpPr>
        <p:spPr bwMode="auto">
          <a:xfrm flipH="1">
            <a:off x="2743996" y="2434867"/>
            <a:ext cx="761998" cy="616746"/>
          </a:xfrm>
          <a:prstGeom prst="straightConnector1">
            <a:avLst/>
          </a:prstGeom>
          <a:noFill/>
          <a:ln w="12700">
            <a:solidFill>
              <a:schemeClr val="tx1"/>
            </a:solidFill>
            <a:round/>
            <a:headEnd/>
            <a:tailEnd type="triangle" w="med" len="med"/>
          </a:ln>
        </p:spPr>
      </p:cxnSp>
      <p:sp>
        <p:nvSpPr>
          <p:cNvPr id="24" name="Rectangle 7">
            <a:extLst>
              <a:ext uri="{FF2B5EF4-FFF2-40B4-BE49-F238E27FC236}">
                <a16:creationId xmlns:a16="http://schemas.microsoft.com/office/drawing/2014/main" id="{DC90F633-5E86-2D46-BEA4-7F279854AC24}"/>
              </a:ext>
            </a:extLst>
          </p:cNvPr>
          <p:cNvSpPr>
            <a:spLocks noChangeArrowheads="1"/>
          </p:cNvSpPr>
          <p:nvPr/>
        </p:nvSpPr>
        <p:spPr bwMode="auto">
          <a:xfrm>
            <a:off x="3313909" y="3101711"/>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8</a:t>
            </a:r>
          </a:p>
        </p:txBody>
      </p:sp>
      <p:sp>
        <p:nvSpPr>
          <p:cNvPr id="25" name="Rectangle 7">
            <a:extLst>
              <a:ext uri="{FF2B5EF4-FFF2-40B4-BE49-F238E27FC236}">
                <a16:creationId xmlns:a16="http://schemas.microsoft.com/office/drawing/2014/main" id="{4A8D2FD8-AAAE-8941-98D1-3B5D3C53449B}"/>
              </a:ext>
            </a:extLst>
          </p:cNvPr>
          <p:cNvSpPr>
            <a:spLocks noChangeArrowheads="1"/>
          </p:cNvSpPr>
          <p:nvPr/>
        </p:nvSpPr>
        <p:spPr bwMode="auto">
          <a:xfrm>
            <a:off x="4075909" y="3101711"/>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12</a:t>
            </a:r>
          </a:p>
        </p:txBody>
      </p:sp>
      <p:sp>
        <p:nvSpPr>
          <p:cNvPr id="26" name="Rectangle 7">
            <a:extLst>
              <a:ext uri="{FF2B5EF4-FFF2-40B4-BE49-F238E27FC236}">
                <a16:creationId xmlns:a16="http://schemas.microsoft.com/office/drawing/2014/main" id="{8CFEC7EC-3381-6B42-B374-924BB123DD9D}"/>
              </a:ext>
            </a:extLst>
          </p:cNvPr>
          <p:cNvSpPr>
            <a:spLocks noChangeArrowheads="1"/>
          </p:cNvSpPr>
          <p:nvPr/>
        </p:nvSpPr>
        <p:spPr bwMode="auto">
          <a:xfrm>
            <a:off x="2551909" y="3101711"/>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3</a:t>
            </a:r>
          </a:p>
        </p:txBody>
      </p:sp>
      <p:cxnSp>
        <p:nvCxnSpPr>
          <p:cNvPr id="27" name="AutoShape 13">
            <a:extLst>
              <a:ext uri="{FF2B5EF4-FFF2-40B4-BE49-F238E27FC236}">
                <a16:creationId xmlns:a16="http://schemas.microsoft.com/office/drawing/2014/main" id="{D84C5290-A15F-FD48-A9DF-48DCD9312DA2}"/>
              </a:ext>
            </a:extLst>
          </p:cNvPr>
          <p:cNvCxnSpPr>
            <a:cxnSpLocks noChangeShapeType="1"/>
          </p:cNvCxnSpPr>
          <p:nvPr/>
        </p:nvCxnSpPr>
        <p:spPr bwMode="auto">
          <a:xfrm>
            <a:off x="3505994" y="2434867"/>
            <a:ext cx="1" cy="604837"/>
          </a:xfrm>
          <a:prstGeom prst="straightConnector1">
            <a:avLst/>
          </a:prstGeom>
          <a:noFill/>
          <a:ln w="12700">
            <a:solidFill>
              <a:schemeClr val="tx1"/>
            </a:solidFill>
            <a:round/>
            <a:headEnd/>
            <a:tailEnd type="triangle" w="med" len="med"/>
          </a:ln>
        </p:spPr>
      </p:cxnSp>
      <p:sp>
        <p:nvSpPr>
          <p:cNvPr id="2" name="Rectangle 1">
            <a:extLst>
              <a:ext uri="{FF2B5EF4-FFF2-40B4-BE49-F238E27FC236}">
                <a16:creationId xmlns:a16="http://schemas.microsoft.com/office/drawing/2014/main" id="{017492CB-DE08-9D44-903D-AFBF313FB495}"/>
              </a:ext>
            </a:extLst>
          </p:cNvPr>
          <p:cNvSpPr/>
          <p:nvPr/>
        </p:nvSpPr>
        <p:spPr>
          <a:xfrm>
            <a:off x="2932986" y="2076992"/>
            <a:ext cx="287258" cy="307777"/>
          </a:xfrm>
          <a:prstGeom prst="rect">
            <a:avLst/>
          </a:prstGeom>
        </p:spPr>
        <p:txBody>
          <a:bodyPr wrap="none">
            <a:spAutoFit/>
          </a:bodyPr>
          <a:lstStyle/>
          <a:p>
            <a:pPr algn="ctr"/>
            <a:r>
              <a:rPr lang="en-US" dirty="0">
                <a:latin typeface="Open Sans" panose="020B0604020202020204" charset="0"/>
                <a:ea typeface="Open Sans" panose="020B0604020202020204" charset="0"/>
                <a:cs typeface="Open Sans" panose="020B0604020202020204" charset="0"/>
              </a:rPr>
              <a:t>3</a:t>
            </a:r>
          </a:p>
        </p:txBody>
      </p:sp>
      <p:sp>
        <p:nvSpPr>
          <p:cNvPr id="28" name="Rectangle 27">
            <a:extLst>
              <a:ext uri="{FF2B5EF4-FFF2-40B4-BE49-F238E27FC236}">
                <a16:creationId xmlns:a16="http://schemas.microsoft.com/office/drawing/2014/main" id="{8F79DF5E-42C8-D943-9296-920EFA174DA8}"/>
              </a:ext>
            </a:extLst>
          </p:cNvPr>
          <p:cNvSpPr/>
          <p:nvPr/>
        </p:nvSpPr>
        <p:spPr>
          <a:xfrm>
            <a:off x="5314236" y="1137177"/>
            <a:ext cx="287258" cy="307777"/>
          </a:xfrm>
          <a:prstGeom prst="rect">
            <a:avLst/>
          </a:prstGeom>
        </p:spPr>
        <p:txBody>
          <a:bodyPr wrap="none">
            <a:spAutoFit/>
          </a:bodyPr>
          <a:lstStyle/>
          <a:p>
            <a:pPr algn="ctr"/>
            <a:r>
              <a:rPr lang="en-US" dirty="0">
                <a:latin typeface="Open Sans" panose="020B0604020202020204" charset="0"/>
                <a:ea typeface="Open Sans" panose="020B0604020202020204" charset="0"/>
                <a:cs typeface="Open Sans" panose="020B0604020202020204" charset="0"/>
              </a:rPr>
              <a:t>3</a:t>
            </a:r>
          </a:p>
        </p:txBody>
      </p:sp>
      <p:sp>
        <p:nvSpPr>
          <p:cNvPr id="29" name="Rectangle 28">
            <a:extLst>
              <a:ext uri="{FF2B5EF4-FFF2-40B4-BE49-F238E27FC236}">
                <a16:creationId xmlns:a16="http://schemas.microsoft.com/office/drawing/2014/main" id="{F9F67712-4945-4142-82B2-FAC149395C3A}"/>
              </a:ext>
            </a:extLst>
          </p:cNvPr>
          <p:cNvSpPr/>
          <p:nvPr/>
        </p:nvSpPr>
        <p:spPr>
          <a:xfrm>
            <a:off x="5238737" y="2096557"/>
            <a:ext cx="399468" cy="307777"/>
          </a:xfrm>
          <a:prstGeom prst="rect">
            <a:avLst/>
          </a:prstGeom>
        </p:spPr>
        <p:txBody>
          <a:bodyPr wrap="none">
            <a:spAutoFit/>
          </a:bodyPr>
          <a:lstStyle/>
          <a:p>
            <a:r>
              <a:rPr lang="en-US" dirty="0">
                <a:latin typeface="Roboto Mono" panose="020B0604020202020204" charset="0"/>
                <a:ea typeface="Roboto Mono" panose="020B0604020202020204" charset="0"/>
                <a:cs typeface="Times New Roman" pitchFamily="18" charset="0"/>
              </a:rPr>
              <a:t>+∞</a:t>
            </a:r>
            <a:endParaRPr lang="en-US" dirty="0"/>
          </a:p>
        </p:txBody>
      </p:sp>
      <p:cxnSp>
        <p:nvCxnSpPr>
          <p:cNvPr id="30" name="AutoShape 17">
            <a:extLst>
              <a:ext uri="{FF2B5EF4-FFF2-40B4-BE49-F238E27FC236}">
                <a16:creationId xmlns:a16="http://schemas.microsoft.com/office/drawing/2014/main" id="{FD64EC14-5D6B-E542-9094-49F4B12E8EAB}"/>
              </a:ext>
            </a:extLst>
          </p:cNvPr>
          <p:cNvCxnSpPr>
            <a:cxnSpLocks noChangeShapeType="1"/>
          </p:cNvCxnSpPr>
          <p:nvPr/>
        </p:nvCxnSpPr>
        <p:spPr bwMode="auto">
          <a:xfrm>
            <a:off x="5791987" y="2446021"/>
            <a:ext cx="761999" cy="616743"/>
          </a:xfrm>
          <a:prstGeom prst="straightConnector1">
            <a:avLst/>
          </a:prstGeom>
          <a:noFill/>
          <a:ln w="12700">
            <a:solidFill>
              <a:schemeClr val="tx1"/>
            </a:solidFill>
            <a:round/>
            <a:headEnd/>
            <a:tailEnd type="triangle" w="med" len="med"/>
          </a:ln>
        </p:spPr>
      </p:cxnSp>
      <p:cxnSp>
        <p:nvCxnSpPr>
          <p:cNvPr id="31" name="AutoShape 9">
            <a:extLst>
              <a:ext uri="{FF2B5EF4-FFF2-40B4-BE49-F238E27FC236}">
                <a16:creationId xmlns:a16="http://schemas.microsoft.com/office/drawing/2014/main" id="{58063A8E-CAC7-444E-A6B4-B8F666F47522}"/>
              </a:ext>
            </a:extLst>
          </p:cNvPr>
          <p:cNvCxnSpPr>
            <a:cxnSpLocks noChangeShapeType="1"/>
          </p:cNvCxnSpPr>
          <p:nvPr/>
        </p:nvCxnSpPr>
        <p:spPr bwMode="auto">
          <a:xfrm flipH="1">
            <a:off x="5029989" y="2446021"/>
            <a:ext cx="761998" cy="616746"/>
          </a:xfrm>
          <a:prstGeom prst="straightConnector1">
            <a:avLst/>
          </a:prstGeom>
          <a:noFill/>
          <a:ln w="12700">
            <a:solidFill>
              <a:schemeClr val="tx1"/>
            </a:solidFill>
            <a:round/>
            <a:headEnd/>
            <a:tailEnd type="triangle" w="med" len="med"/>
          </a:ln>
        </p:spPr>
      </p:cxnSp>
      <p:sp>
        <p:nvSpPr>
          <p:cNvPr id="32" name="Rectangle 7">
            <a:extLst>
              <a:ext uri="{FF2B5EF4-FFF2-40B4-BE49-F238E27FC236}">
                <a16:creationId xmlns:a16="http://schemas.microsoft.com/office/drawing/2014/main" id="{3F2AFCAB-E24A-C24D-81CC-632B8C607D60}"/>
              </a:ext>
            </a:extLst>
          </p:cNvPr>
          <p:cNvSpPr>
            <a:spLocks noChangeArrowheads="1"/>
          </p:cNvSpPr>
          <p:nvPr/>
        </p:nvSpPr>
        <p:spPr bwMode="auto">
          <a:xfrm>
            <a:off x="5599902" y="3112865"/>
            <a:ext cx="384174" cy="330902"/>
          </a:xfrm>
          <a:prstGeom prst="rect">
            <a:avLst/>
          </a:prstGeom>
          <a:solidFill>
            <a:srgbClr val="BD92DE"/>
          </a:solidFill>
          <a:ln w="9525">
            <a:solidFill>
              <a:schemeClr val="tx1"/>
            </a:solidFill>
            <a:miter lim="800000"/>
            <a:headEnd/>
            <a:tailEnd/>
          </a:ln>
        </p:spPr>
        <p:txBody>
          <a:bodyPr wrap="none" anchor="ctr"/>
          <a:lstStyle/>
          <a:p>
            <a:pPr algn="ctr"/>
            <a:endParaRPr lang="en-US" sz="1800" dirty="0">
              <a:latin typeface="Open Sans" panose="020B0604020202020204" charset="0"/>
              <a:ea typeface="Open Sans" panose="020B0604020202020204" charset="0"/>
              <a:cs typeface="Open Sans" panose="020B0604020202020204" charset="0"/>
            </a:endParaRPr>
          </a:p>
        </p:txBody>
      </p:sp>
      <p:sp>
        <p:nvSpPr>
          <p:cNvPr id="33" name="Rectangle 7">
            <a:extLst>
              <a:ext uri="{FF2B5EF4-FFF2-40B4-BE49-F238E27FC236}">
                <a16:creationId xmlns:a16="http://schemas.microsoft.com/office/drawing/2014/main" id="{3F5A2AC6-92B6-9646-9701-0CB78E2A0664}"/>
              </a:ext>
            </a:extLst>
          </p:cNvPr>
          <p:cNvSpPr>
            <a:spLocks noChangeArrowheads="1"/>
          </p:cNvSpPr>
          <p:nvPr/>
        </p:nvSpPr>
        <p:spPr bwMode="auto">
          <a:xfrm>
            <a:off x="6361902" y="3112865"/>
            <a:ext cx="384174" cy="330902"/>
          </a:xfrm>
          <a:prstGeom prst="rect">
            <a:avLst/>
          </a:prstGeom>
          <a:solidFill>
            <a:srgbClr val="BD92DE"/>
          </a:solidFill>
          <a:ln w="9525">
            <a:solidFill>
              <a:schemeClr val="tx1"/>
            </a:solidFill>
            <a:miter lim="800000"/>
            <a:headEnd/>
            <a:tailEnd/>
          </a:ln>
        </p:spPr>
        <p:txBody>
          <a:bodyPr wrap="none" anchor="ctr"/>
          <a:lstStyle/>
          <a:p>
            <a:pPr algn="ctr"/>
            <a:endParaRPr lang="en-US" sz="1800" dirty="0">
              <a:latin typeface="Open Sans" panose="020B0604020202020204" charset="0"/>
              <a:ea typeface="Open Sans" panose="020B0604020202020204" charset="0"/>
              <a:cs typeface="Open Sans" panose="020B0604020202020204" charset="0"/>
            </a:endParaRPr>
          </a:p>
        </p:txBody>
      </p:sp>
      <p:sp>
        <p:nvSpPr>
          <p:cNvPr id="35" name="Rectangle 7">
            <a:extLst>
              <a:ext uri="{FF2B5EF4-FFF2-40B4-BE49-F238E27FC236}">
                <a16:creationId xmlns:a16="http://schemas.microsoft.com/office/drawing/2014/main" id="{2240DC77-1B6F-DC42-BDB7-A9C274EAEB97}"/>
              </a:ext>
            </a:extLst>
          </p:cNvPr>
          <p:cNvSpPr>
            <a:spLocks noChangeArrowheads="1"/>
          </p:cNvSpPr>
          <p:nvPr/>
        </p:nvSpPr>
        <p:spPr bwMode="auto">
          <a:xfrm>
            <a:off x="4837902" y="3112865"/>
            <a:ext cx="384174" cy="330902"/>
          </a:xfrm>
          <a:prstGeom prst="rect">
            <a:avLst/>
          </a:prstGeom>
          <a:solidFill>
            <a:srgbClr val="BD92DE"/>
          </a:solidFill>
          <a:ln w="9525">
            <a:solidFill>
              <a:schemeClr val="tx1"/>
            </a:solidFill>
            <a:miter lim="800000"/>
            <a:headEnd/>
            <a:tailEnd/>
          </a:ln>
        </p:spPr>
        <p:txBody>
          <a:bodyPr wrap="none" anchor="ctr"/>
          <a:lstStyle/>
          <a:p>
            <a:pPr algn="ctr"/>
            <a:endParaRPr lang="en-US" sz="1800" dirty="0">
              <a:latin typeface="Open Sans" panose="020B0604020202020204" charset="0"/>
              <a:ea typeface="Open Sans" panose="020B0604020202020204" charset="0"/>
              <a:cs typeface="Open Sans" panose="020B0604020202020204" charset="0"/>
            </a:endParaRPr>
          </a:p>
        </p:txBody>
      </p:sp>
      <p:cxnSp>
        <p:nvCxnSpPr>
          <p:cNvPr id="36" name="AutoShape 13">
            <a:extLst>
              <a:ext uri="{FF2B5EF4-FFF2-40B4-BE49-F238E27FC236}">
                <a16:creationId xmlns:a16="http://schemas.microsoft.com/office/drawing/2014/main" id="{079C1C4B-0596-2F4E-A2D9-68BC53160ABF}"/>
              </a:ext>
            </a:extLst>
          </p:cNvPr>
          <p:cNvCxnSpPr>
            <a:cxnSpLocks noChangeShapeType="1"/>
          </p:cNvCxnSpPr>
          <p:nvPr/>
        </p:nvCxnSpPr>
        <p:spPr bwMode="auto">
          <a:xfrm>
            <a:off x="5791987" y="2446021"/>
            <a:ext cx="1" cy="604837"/>
          </a:xfrm>
          <a:prstGeom prst="straightConnector1">
            <a:avLst/>
          </a:prstGeom>
          <a:noFill/>
          <a:ln w="12700">
            <a:solidFill>
              <a:schemeClr val="tx1"/>
            </a:solidFill>
            <a:round/>
            <a:headEnd/>
            <a:tailEnd type="triangle" w="med" len="med"/>
          </a:ln>
        </p:spPr>
      </p:cxnSp>
      <p:sp>
        <p:nvSpPr>
          <p:cNvPr id="37" name="TextBox 9">
            <a:extLst>
              <a:ext uri="{FF2B5EF4-FFF2-40B4-BE49-F238E27FC236}">
                <a16:creationId xmlns:a16="http://schemas.microsoft.com/office/drawing/2014/main" id="{E19CC414-14FC-8841-A763-26999A6E5205}"/>
              </a:ext>
            </a:extLst>
          </p:cNvPr>
          <p:cNvSpPr txBox="1">
            <a:spLocks noChangeArrowheads="1"/>
          </p:cNvSpPr>
          <p:nvPr/>
        </p:nvSpPr>
        <p:spPr bwMode="auto">
          <a:xfrm>
            <a:off x="1833686" y="1847965"/>
            <a:ext cx="122354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algn="ctr" eaLnBrk="1" hangingPunct="1">
              <a:spcBef>
                <a:spcPct val="0"/>
              </a:spcBef>
              <a:buSzTx/>
              <a:buFontTx/>
              <a:buNone/>
            </a:pPr>
            <a:r>
              <a:rPr lang="en-US" altLang="en-US" sz="2400" b="0" dirty="0">
                <a:solidFill>
                  <a:srgbClr val="00B0F0"/>
                </a:solidFill>
                <a:latin typeface="Open Sans" panose="020B0604020202020204" charset="0"/>
                <a:ea typeface="Open Sans" panose="020B0604020202020204" charset="0"/>
                <a:cs typeface="Open Sans" panose="020B0604020202020204" charset="0"/>
                <a:sym typeface="Symbol" pitchFamily="18" charset="2"/>
              </a:rPr>
              <a:t>=3</a:t>
            </a:r>
            <a:endPar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endParaRPr>
          </a:p>
          <a:p>
            <a:pPr algn="ctr" eaLnBrk="1" hangingPunct="1">
              <a:spcBef>
                <a:spcPct val="0"/>
              </a:spcBef>
              <a:buSzTx/>
              <a:buFontTx/>
              <a:buNone/>
            </a:pP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=3</a:t>
            </a:r>
            <a:endParaRPr lang="en-US" altLang="en-US" sz="2400" b="0" dirty="0">
              <a:solidFill>
                <a:srgbClr val="C00000"/>
              </a:solidFill>
              <a:latin typeface="Open Sans" panose="020B0604020202020204" charset="0"/>
              <a:ea typeface="Open Sans" panose="020B0604020202020204" charset="0"/>
              <a:cs typeface="Open Sans" panose="020B0604020202020204" charset="0"/>
            </a:endParaRPr>
          </a:p>
        </p:txBody>
      </p:sp>
      <p:sp>
        <p:nvSpPr>
          <p:cNvPr id="38" name="TextBox 9">
            <a:extLst>
              <a:ext uri="{FF2B5EF4-FFF2-40B4-BE49-F238E27FC236}">
                <a16:creationId xmlns:a16="http://schemas.microsoft.com/office/drawing/2014/main" id="{98837C84-583E-5C45-87C9-9A9A3907EC97}"/>
              </a:ext>
            </a:extLst>
          </p:cNvPr>
          <p:cNvSpPr txBox="1">
            <a:spLocks noChangeArrowheads="1"/>
          </p:cNvSpPr>
          <p:nvPr/>
        </p:nvSpPr>
        <p:spPr bwMode="auto">
          <a:xfrm>
            <a:off x="3999008" y="948493"/>
            <a:ext cx="122354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algn="ctr" eaLnBrk="1" hangingPunct="1">
              <a:spcBef>
                <a:spcPct val="0"/>
              </a:spcBef>
              <a:buSzTx/>
              <a:buFontTx/>
              <a:buNone/>
            </a:pPr>
            <a:r>
              <a:rPr lang="en-US" altLang="en-US" sz="2400" b="0" dirty="0">
                <a:solidFill>
                  <a:srgbClr val="00B0F0"/>
                </a:solidFill>
                <a:latin typeface="Open Sans" panose="020B0604020202020204" charset="0"/>
                <a:ea typeface="Open Sans" panose="020B0604020202020204" charset="0"/>
                <a:cs typeface="Open Sans" panose="020B0604020202020204" charset="0"/>
                <a:sym typeface="Symbol" pitchFamily="18" charset="2"/>
              </a:rPr>
              <a:t>=3</a:t>
            </a: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a:t>
            </a:r>
          </a:p>
          <a:p>
            <a:pPr algn="ctr" eaLnBrk="1" hangingPunct="1">
              <a:spcBef>
                <a:spcPct val="0"/>
              </a:spcBef>
              <a:buSzTx/>
              <a:buFontTx/>
              <a:buNone/>
            </a:pP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a:t>
            </a:r>
            <a:endParaRPr lang="en-US" altLang="en-US" sz="2400" b="0" dirty="0">
              <a:solidFill>
                <a:srgbClr val="C00000"/>
              </a:solidFill>
              <a:latin typeface="Open Sans" panose="020B0604020202020204" charset="0"/>
              <a:ea typeface="Open Sans" panose="020B0604020202020204" charset="0"/>
              <a:cs typeface="Open Sans" panose="020B0604020202020204" charset="0"/>
            </a:endParaRPr>
          </a:p>
        </p:txBody>
      </p:sp>
    </p:spTree>
    <p:extLst>
      <p:ext uri="{BB962C8B-B14F-4D97-AF65-F5344CB8AC3E}">
        <p14:creationId xmlns:p14="http://schemas.microsoft.com/office/powerpoint/2010/main" val="220310638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39" name="TextBox 9">
            <a:extLst>
              <a:ext uri="{FF2B5EF4-FFF2-40B4-BE49-F238E27FC236}">
                <a16:creationId xmlns:a16="http://schemas.microsoft.com/office/drawing/2014/main" id="{FC68F371-3167-0C44-B989-85972F3F5FC1}"/>
              </a:ext>
            </a:extLst>
          </p:cNvPr>
          <p:cNvSpPr txBox="1">
            <a:spLocks noChangeArrowheads="1"/>
          </p:cNvSpPr>
          <p:nvPr/>
        </p:nvSpPr>
        <p:spPr bwMode="auto">
          <a:xfrm>
            <a:off x="4416304" y="1862864"/>
            <a:ext cx="1126651"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algn="ctr" eaLnBrk="1" hangingPunct="1">
              <a:spcBef>
                <a:spcPct val="0"/>
              </a:spcBef>
              <a:buSzTx/>
              <a:buFontTx/>
              <a:buNone/>
            </a:pPr>
            <a:r>
              <a:rPr lang="en-US" altLang="en-US" sz="2400" b="0" dirty="0">
                <a:solidFill>
                  <a:srgbClr val="00B0F0"/>
                </a:solidFill>
                <a:latin typeface="Open Sans" panose="020B0604020202020204" charset="0"/>
                <a:ea typeface="Open Sans" panose="020B0604020202020204" charset="0"/>
                <a:cs typeface="Open Sans" panose="020B0604020202020204" charset="0"/>
                <a:sym typeface="Symbol" pitchFamily="18" charset="2"/>
              </a:rPr>
              <a:t>=-</a:t>
            </a: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a:t>
            </a:r>
          </a:p>
          <a:p>
            <a:pPr algn="ctr" eaLnBrk="1" hangingPunct="1">
              <a:spcBef>
                <a:spcPct val="0"/>
              </a:spcBef>
              <a:buSzTx/>
              <a:buFontTx/>
              <a:buNone/>
            </a:pP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a:t>
            </a:r>
            <a:endParaRPr lang="en-US" altLang="en-US" sz="2400" b="0" dirty="0">
              <a:solidFill>
                <a:srgbClr val="C00000"/>
              </a:solidFill>
              <a:latin typeface="Open Sans" panose="020B0604020202020204" charset="0"/>
              <a:ea typeface="Open Sans" panose="020B0604020202020204" charset="0"/>
              <a:cs typeface="Open Sans" panose="020B0604020202020204" charset="0"/>
            </a:endParaRPr>
          </a:p>
        </p:txBody>
      </p:sp>
      <p:sp>
        <p:nvSpPr>
          <p:cNvPr id="63" name="Google Shape;63;p2"/>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dirty="0">
                <a:sym typeface="Symbol" pitchFamily="18" charset="2"/>
              </a:rPr>
              <a:t>Alpha-Beta Pruning Example</a:t>
            </a:r>
            <a:endParaRPr sz="3400" b="1" dirty="0">
              <a:solidFill>
                <a:srgbClr val="370661"/>
              </a:solidFill>
              <a:latin typeface="Open Sans"/>
              <a:ea typeface="Open Sans"/>
              <a:cs typeface="Open Sans"/>
              <a:sym typeface="Open Sans"/>
            </a:endParaRPr>
          </a:p>
        </p:txBody>
      </p:sp>
      <p:sp>
        <p:nvSpPr>
          <p:cNvPr id="34" name="AutoShape 4">
            <a:extLst>
              <a:ext uri="{FF2B5EF4-FFF2-40B4-BE49-F238E27FC236}">
                <a16:creationId xmlns:a16="http://schemas.microsoft.com/office/drawing/2014/main" id="{E736D7FF-BD34-4A88-84A3-1D8F37182FDE}"/>
              </a:ext>
            </a:extLst>
          </p:cNvPr>
          <p:cNvSpPr>
            <a:spLocks noChangeArrowheads="1"/>
          </p:cNvSpPr>
          <p:nvPr/>
        </p:nvSpPr>
        <p:spPr bwMode="auto">
          <a:xfrm>
            <a:off x="5601494" y="1137177"/>
            <a:ext cx="381000" cy="359477"/>
          </a:xfrm>
          <a:prstGeom prst="triangle">
            <a:avLst>
              <a:gd name="adj" fmla="val 50000"/>
            </a:avLst>
          </a:prstGeom>
          <a:solidFill>
            <a:srgbClr val="CCECFF"/>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sp>
        <p:nvSpPr>
          <p:cNvPr id="18" name="TextBox 17">
            <a:extLst>
              <a:ext uri="{FF2B5EF4-FFF2-40B4-BE49-F238E27FC236}">
                <a16:creationId xmlns:a16="http://schemas.microsoft.com/office/drawing/2014/main" id="{97FA6B95-38DB-164F-A3BB-D53340EB840C}"/>
              </a:ext>
            </a:extLst>
          </p:cNvPr>
          <p:cNvSpPr txBox="1"/>
          <p:nvPr/>
        </p:nvSpPr>
        <p:spPr>
          <a:xfrm>
            <a:off x="6162805" y="1590805"/>
            <a:ext cx="184731" cy="307777"/>
          </a:xfrm>
          <a:prstGeom prst="rect">
            <a:avLst/>
          </a:prstGeom>
          <a:noFill/>
        </p:spPr>
        <p:txBody>
          <a:bodyPr wrap="none" rtlCol="0">
            <a:spAutoFit/>
          </a:bodyPr>
          <a:lstStyle/>
          <a:p>
            <a:endParaRPr lang="en-US" dirty="0"/>
          </a:p>
        </p:txBody>
      </p:sp>
      <p:sp>
        <p:nvSpPr>
          <p:cNvPr id="55" name="Rectangle 54">
            <a:extLst>
              <a:ext uri="{FF2B5EF4-FFF2-40B4-BE49-F238E27FC236}">
                <a16:creationId xmlns:a16="http://schemas.microsoft.com/office/drawing/2014/main" id="{57B21973-64B2-0742-8D01-54B4212A8EE6}"/>
              </a:ext>
            </a:extLst>
          </p:cNvPr>
          <p:cNvSpPr/>
          <p:nvPr/>
        </p:nvSpPr>
        <p:spPr>
          <a:xfrm>
            <a:off x="9150" y="3560429"/>
            <a:ext cx="6236870" cy="2811394"/>
          </a:xfrm>
          <a:prstGeom prst="rect">
            <a:avLst/>
          </a:prstGeom>
          <a:solidFill>
            <a:schemeClr val="bg1">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AutoShape 6">
            <a:extLst>
              <a:ext uri="{FF2B5EF4-FFF2-40B4-BE49-F238E27FC236}">
                <a16:creationId xmlns:a16="http://schemas.microsoft.com/office/drawing/2014/main" id="{05349203-CB67-5C4A-B0EC-246ED83E1B0A}"/>
              </a:ext>
            </a:extLst>
          </p:cNvPr>
          <p:cNvSpPr>
            <a:spLocks noChangeArrowheads="1"/>
          </p:cNvSpPr>
          <p:nvPr/>
        </p:nvSpPr>
        <p:spPr bwMode="auto">
          <a:xfrm flipV="1">
            <a:off x="3315494" y="2103965"/>
            <a:ext cx="381000" cy="330902"/>
          </a:xfrm>
          <a:prstGeom prst="triangle">
            <a:avLst>
              <a:gd name="adj" fmla="val 50000"/>
            </a:avLst>
          </a:prstGeom>
          <a:solidFill>
            <a:srgbClr val="FF9A99"/>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cxnSp>
        <p:nvCxnSpPr>
          <p:cNvPr id="15" name="AutoShape 7">
            <a:extLst>
              <a:ext uri="{FF2B5EF4-FFF2-40B4-BE49-F238E27FC236}">
                <a16:creationId xmlns:a16="http://schemas.microsoft.com/office/drawing/2014/main" id="{C6C3AF7C-5779-ED49-8CCE-0B7DB7D74164}"/>
              </a:ext>
            </a:extLst>
          </p:cNvPr>
          <p:cNvCxnSpPr>
            <a:cxnSpLocks noChangeShapeType="1"/>
            <a:endCxn id="14" idx="3"/>
          </p:cNvCxnSpPr>
          <p:nvPr/>
        </p:nvCxnSpPr>
        <p:spPr bwMode="auto">
          <a:xfrm flipH="1">
            <a:off x="3505994" y="1496654"/>
            <a:ext cx="2286000" cy="607311"/>
          </a:xfrm>
          <a:prstGeom prst="straightConnector1">
            <a:avLst/>
          </a:prstGeom>
          <a:noFill/>
          <a:ln w="12700">
            <a:solidFill>
              <a:schemeClr val="tx1"/>
            </a:solidFill>
            <a:round/>
            <a:headEnd/>
            <a:tailEnd type="triangle" w="med" len="med"/>
          </a:ln>
        </p:spPr>
      </p:cxnSp>
      <p:sp>
        <p:nvSpPr>
          <p:cNvPr id="16" name="AutoShape 20">
            <a:extLst>
              <a:ext uri="{FF2B5EF4-FFF2-40B4-BE49-F238E27FC236}">
                <a16:creationId xmlns:a16="http://schemas.microsoft.com/office/drawing/2014/main" id="{6C65CC3C-F8B4-774F-9011-5FAFD965A4F2}"/>
              </a:ext>
            </a:extLst>
          </p:cNvPr>
          <p:cNvSpPr>
            <a:spLocks noChangeArrowheads="1"/>
          </p:cNvSpPr>
          <p:nvPr/>
        </p:nvSpPr>
        <p:spPr bwMode="auto">
          <a:xfrm flipV="1">
            <a:off x="5601494" y="2103965"/>
            <a:ext cx="381000" cy="318998"/>
          </a:xfrm>
          <a:prstGeom prst="triangle">
            <a:avLst>
              <a:gd name="adj" fmla="val 50000"/>
            </a:avLst>
          </a:prstGeom>
          <a:solidFill>
            <a:srgbClr val="FF9A99"/>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sp>
        <p:nvSpPr>
          <p:cNvPr id="17" name="AutoShape 26">
            <a:extLst>
              <a:ext uri="{FF2B5EF4-FFF2-40B4-BE49-F238E27FC236}">
                <a16:creationId xmlns:a16="http://schemas.microsoft.com/office/drawing/2014/main" id="{A457A0C3-CD44-6740-8065-68055CB3C4BB}"/>
              </a:ext>
            </a:extLst>
          </p:cNvPr>
          <p:cNvSpPr>
            <a:spLocks noChangeArrowheads="1"/>
          </p:cNvSpPr>
          <p:nvPr/>
        </p:nvSpPr>
        <p:spPr bwMode="auto">
          <a:xfrm flipV="1">
            <a:off x="7887493" y="2103965"/>
            <a:ext cx="381000" cy="330902"/>
          </a:xfrm>
          <a:prstGeom prst="triangle">
            <a:avLst>
              <a:gd name="adj" fmla="val 50000"/>
            </a:avLst>
          </a:prstGeom>
          <a:solidFill>
            <a:srgbClr val="FF9A99"/>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cxnSp>
        <p:nvCxnSpPr>
          <p:cNvPr id="19" name="AutoShape 27">
            <a:extLst>
              <a:ext uri="{FF2B5EF4-FFF2-40B4-BE49-F238E27FC236}">
                <a16:creationId xmlns:a16="http://schemas.microsoft.com/office/drawing/2014/main" id="{C7CC236B-543C-D942-8659-0352BFC5A796}"/>
              </a:ext>
            </a:extLst>
          </p:cNvPr>
          <p:cNvCxnSpPr>
            <a:cxnSpLocks noChangeShapeType="1"/>
          </p:cNvCxnSpPr>
          <p:nvPr/>
        </p:nvCxnSpPr>
        <p:spPr bwMode="auto">
          <a:xfrm>
            <a:off x="5791994" y="1496654"/>
            <a:ext cx="2285999" cy="607311"/>
          </a:xfrm>
          <a:prstGeom prst="straightConnector1">
            <a:avLst/>
          </a:prstGeom>
          <a:noFill/>
          <a:ln w="12700">
            <a:solidFill>
              <a:schemeClr val="tx1"/>
            </a:solidFill>
            <a:round/>
            <a:headEnd/>
            <a:tailEnd type="triangle" w="med" len="med"/>
          </a:ln>
        </p:spPr>
      </p:cxnSp>
      <p:cxnSp>
        <p:nvCxnSpPr>
          <p:cNvPr id="20" name="AutoShape 21">
            <a:extLst>
              <a:ext uri="{FF2B5EF4-FFF2-40B4-BE49-F238E27FC236}">
                <a16:creationId xmlns:a16="http://schemas.microsoft.com/office/drawing/2014/main" id="{D9CEADC8-9233-8445-892F-C26556BA5645}"/>
              </a:ext>
            </a:extLst>
          </p:cNvPr>
          <p:cNvCxnSpPr>
            <a:cxnSpLocks noChangeShapeType="1"/>
          </p:cNvCxnSpPr>
          <p:nvPr/>
        </p:nvCxnSpPr>
        <p:spPr bwMode="auto">
          <a:xfrm>
            <a:off x="5791994" y="1496654"/>
            <a:ext cx="0" cy="607311"/>
          </a:xfrm>
          <a:prstGeom prst="straightConnector1">
            <a:avLst/>
          </a:prstGeom>
          <a:noFill/>
          <a:ln w="12700">
            <a:solidFill>
              <a:schemeClr val="tx1"/>
            </a:solidFill>
            <a:round/>
            <a:headEnd/>
            <a:tailEnd type="triangle" w="med" len="med"/>
          </a:ln>
        </p:spPr>
      </p:cxnSp>
      <p:cxnSp>
        <p:nvCxnSpPr>
          <p:cNvPr id="22" name="AutoShape 17">
            <a:extLst>
              <a:ext uri="{FF2B5EF4-FFF2-40B4-BE49-F238E27FC236}">
                <a16:creationId xmlns:a16="http://schemas.microsoft.com/office/drawing/2014/main" id="{3905C521-00EC-7547-A286-2F50E926FA6E}"/>
              </a:ext>
            </a:extLst>
          </p:cNvPr>
          <p:cNvCxnSpPr>
            <a:cxnSpLocks noChangeShapeType="1"/>
          </p:cNvCxnSpPr>
          <p:nvPr/>
        </p:nvCxnSpPr>
        <p:spPr bwMode="auto">
          <a:xfrm>
            <a:off x="3505994" y="2434867"/>
            <a:ext cx="761999" cy="616743"/>
          </a:xfrm>
          <a:prstGeom prst="straightConnector1">
            <a:avLst/>
          </a:prstGeom>
          <a:noFill/>
          <a:ln w="12700">
            <a:solidFill>
              <a:schemeClr val="tx1"/>
            </a:solidFill>
            <a:round/>
            <a:headEnd/>
            <a:tailEnd type="triangle" w="med" len="med"/>
          </a:ln>
        </p:spPr>
      </p:cxnSp>
      <p:cxnSp>
        <p:nvCxnSpPr>
          <p:cNvPr id="23" name="AutoShape 9">
            <a:extLst>
              <a:ext uri="{FF2B5EF4-FFF2-40B4-BE49-F238E27FC236}">
                <a16:creationId xmlns:a16="http://schemas.microsoft.com/office/drawing/2014/main" id="{2406BD59-3DEA-714A-9355-A9254C7411CB}"/>
              </a:ext>
            </a:extLst>
          </p:cNvPr>
          <p:cNvCxnSpPr>
            <a:cxnSpLocks noChangeShapeType="1"/>
          </p:cNvCxnSpPr>
          <p:nvPr/>
        </p:nvCxnSpPr>
        <p:spPr bwMode="auto">
          <a:xfrm flipH="1">
            <a:off x="2743996" y="2434867"/>
            <a:ext cx="761998" cy="616746"/>
          </a:xfrm>
          <a:prstGeom prst="straightConnector1">
            <a:avLst/>
          </a:prstGeom>
          <a:noFill/>
          <a:ln w="12700">
            <a:solidFill>
              <a:schemeClr val="tx1"/>
            </a:solidFill>
            <a:round/>
            <a:headEnd/>
            <a:tailEnd type="triangle" w="med" len="med"/>
          </a:ln>
        </p:spPr>
      </p:cxnSp>
      <p:sp>
        <p:nvSpPr>
          <p:cNvPr id="24" name="Rectangle 7">
            <a:extLst>
              <a:ext uri="{FF2B5EF4-FFF2-40B4-BE49-F238E27FC236}">
                <a16:creationId xmlns:a16="http://schemas.microsoft.com/office/drawing/2014/main" id="{DC90F633-5E86-2D46-BEA4-7F279854AC24}"/>
              </a:ext>
            </a:extLst>
          </p:cNvPr>
          <p:cNvSpPr>
            <a:spLocks noChangeArrowheads="1"/>
          </p:cNvSpPr>
          <p:nvPr/>
        </p:nvSpPr>
        <p:spPr bwMode="auto">
          <a:xfrm>
            <a:off x="3313909" y="3101711"/>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8</a:t>
            </a:r>
          </a:p>
        </p:txBody>
      </p:sp>
      <p:sp>
        <p:nvSpPr>
          <p:cNvPr id="25" name="Rectangle 7">
            <a:extLst>
              <a:ext uri="{FF2B5EF4-FFF2-40B4-BE49-F238E27FC236}">
                <a16:creationId xmlns:a16="http://schemas.microsoft.com/office/drawing/2014/main" id="{4A8D2FD8-AAAE-8941-98D1-3B5D3C53449B}"/>
              </a:ext>
            </a:extLst>
          </p:cNvPr>
          <p:cNvSpPr>
            <a:spLocks noChangeArrowheads="1"/>
          </p:cNvSpPr>
          <p:nvPr/>
        </p:nvSpPr>
        <p:spPr bwMode="auto">
          <a:xfrm>
            <a:off x="4075909" y="3101711"/>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12</a:t>
            </a:r>
          </a:p>
        </p:txBody>
      </p:sp>
      <p:sp>
        <p:nvSpPr>
          <p:cNvPr id="26" name="Rectangle 7">
            <a:extLst>
              <a:ext uri="{FF2B5EF4-FFF2-40B4-BE49-F238E27FC236}">
                <a16:creationId xmlns:a16="http://schemas.microsoft.com/office/drawing/2014/main" id="{8CFEC7EC-3381-6B42-B374-924BB123DD9D}"/>
              </a:ext>
            </a:extLst>
          </p:cNvPr>
          <p:cNvSpPr>
            <a:spLocks noChangeArrowheads="1"/>
          </p:cNvSpPr>
          <p:nvPr/>
        </p:nvSpPr>
        <p:spPr bwMode="auto">
          <a:xfrm>
            <a:off x="2551909" y="3101711"/>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3</a:t>
            </a:r>
          </a:p>
        </p:txBody>
      </p:sp>
      <p:cxnSp>
        <p:nvCxnSpPr>
          <p:cNvPr id="27" name="AutoShape 13">
            <a:extLst>
              <a:ext uri="{FF2B5EF4-FFF2-40B4-BE49-F238E27FC236}">
                <a16:creationId xmlns:a16="http://schemas.microsoft.com/office/drawing/2014/main" id="{D84C5290-A15F-FD48-A9DF-48DCD9312DA2}"/>
              </a:ext>
            </a:extLst>
          </p:cNvPr>
          <p:cNvCxnSpPr>
            <a:cxnSpLocks noChangeShapeType="1"/>
          </p:cNvCxnSpPr>
          <p:nvPr/>
        </p:nvCxnSpPr>
        <p:spPr bwMode="auto">
          <a:xfrm>
            <a:off x="3505994" y="2434867"/>
            <a:ext cx="1" cy="604837"/>
          </a:xfrm>
          <a:prstGeom prst="straightConnector1">
            <a:avLst/>
          </a:prstGeom>
          <a:noFill/>
          <a:ln w="12700">
            <a:solidFill>
              <a:schemeClr val="tx1"/>
            </a:solidFill>
            <a:round/>
            <a:headEnd/>
            <a:tailEnd type="triangle" w="med" len="med"/>
          </a:ln>
        </p:spPr>
      </p:cxnSp>
      <p:sp>
        <p:nvSpPr>
          <p:cNvPr id="2" name="Rectangle 1">
            <a:extLst>
              <a:ext uri="{FF2B5EF4-FFF2-40B4-BE49-F238E27FC236}">
                <a16:creationId xmlns:a16="http://schemas.microsoft.com/office/drawing/2014/main" id="{017492CB-DE08-9D44-903D-AFBF313FB495}"/>
              </a:ext>
            </a:extLst>
          </p:cNvPr>
          <p:cNvSpPr/>
          <p:nvPr/>
        </p:nvSpPr>
        <p:spPr>
          <a:xfrm>
            <a:off x="2932986" y="2076992"/>
            <a:ext cx="287258" cy="307777"/>
          </a:xfrm>
          <a:prstGeom prst="rect">
            <a:avLst/>
          </a:prstGeom>
        </p:spPr>
        <p:txBody>
          <a:bodyPr wrap="none">
            <a:spAutoFit/>
          </a:bodyPr>
          <a:lstStyle/>
          <a:p>
            <a:pPr algn="ctr"/>
            <a:r>
              <a:rPr lang="en-US" dirty="0">
                <a:latin typeface="Open Sans" panose="020B0604020202020204" charset="0"/>
                <a:ea typeface="Open Sans" panose="020B0604020202020204" charset="0"/>
                <a:cs typeface="Open Sans" panose="020B0604020202020204" charset="0"/>
              </a:rPr>
              <a:t>3</a:t>
            </a:r>
          </a:p>
        </p:txBody>
      </p:sp>
      <p:sp>
        <p:nvSpPr>
          <p:cNvPr id="28" name="Rectangle 27">
            <a:extLst>
              <a:ext uri="{FF2B5EF4-FFF2-40B4-BE49-F238E27FC236}">
                <a16:creationId xmlns:a16="http://schemas.microsoft.com/office/drawing/2014/main" id="{8F79DF5E-42C8-D943-9296-920EFA174DA8}"/>
              </a:ext>
            </a:extLst>
          </p:cNvPr>
          <p:cNvSpPr/>
          <p:nvPr/>
        </p:nvSpPr>
        <p:spPr>
          <a:xfrm>
            <a:off x="5314236" y="1137177"/>
            <a:ext cx="287258" cy="307777"/>
          </a:xfrm>
          <a:prstGeom prst="rect">
            <a:avLst/>
          </a:prstGeom>
        </p:spPr>
        <p:txBody>
          <a:bodyPr wrap="none">
            <a:spAutoFit/>
          </a:bodyPr>
          <a:lstStyle/>
          <a:p>
            <a:pPr algn="ctr"/>
            <a:r>
              <a:rPr lang="en-US" dirty="0">
                <a:latin typeface="Open Sans" panose="020B0604020202020204" charset="0"/>
                <a:ea typeface="Open Sans" panose="020B0604020202020204" charset="0"/>
                <a:cs typeface="Open Sans" panose="020B0604020202020204" charset="0"/>
              </a:rPr>
              <a:t>3</a:t>
            </a:r>
          </a:p>
        </p:txBody>
      </p:sp>
      <p:sp>
        <p:nvSpPr>
          <p:cNvPr id="29" name="Rectangle 28">
            <a:extLst>
              <a:ext uri="{FF2B5EF4-FFF2-40B4-BE49-F238E27FC236}">
                <a16:creationId xmlns:a16="http://schemas.microsoft.com/office/drawing/2014/main" id="{F9F67712-4945-4142-82B2-FAC149395C3A}"/>
              </a:ext>
            </a:extLst>
          </p:cNvPr>
          <p:cNvSpPr/>
          <p:nvPr/>
        </p:nvSpPr>
        <p:spPr>
          <a:xfrm>
            <a:off x="5238737" y="2096557"/>
            <a:ext cx="399468" cy="307777"/>
          </a:xfrm>
          <a:prstGeom prst="rect">
            <a:avLst/>
          </a:prstGeom>
        </p:spPr>
        <p:txBody>
          <a:bodyPr wrap="none">
            <a:spAutoFit/>
          </a:bodyPr>
          <a:lstStyle/>
          <a:p>
            <a:r>
              <a:rPr lang="en-US" dirty="0">
                <a:latin typeface="Roboto Mono" panose="020B0604020202020204" charset="0"/>
                <a:ea typeface="Roboto Mono" panose="020B0604020202020204" charset="0"/>
                <a:cs typeface="Times New Roman" pitchFamily="18" charset="0"/>
              </a:rPr>
              <a:t>+∞</a:t>
            </a:r>
            <a:endParaRPr lang="en-US" dirty="0"/>
          </a:p>
        </p:txBody>
      </p:sp>
      <p:cxnSp>
        <p:nvCxnSpPr>
          <p:cNvPr id="30" name="AutoShape 17">
            <a:extLst>
              <a:ext uri="{FF2B5EF4-FFF2-40B4-BE49-F238E27FC236}">
                <a16:creationId xmlns:a16="http://schemas.microsoft.com/office/drawing/2014/main" id="{FD64EC14-5D6B-E542-9094-49F4B12E8EAB}"/>
              </a:ext>
            </a:extLst>
          </p:cNvPr>
          <p:cNvCxnSpPr>
            <a:cxnSpLocks noChangeShapeType="1"/>
          </p:cNvCxnSpPr>
          <p:nvPr/>
        </p:nvCxnSpPr>
        <p:spPr bwMode="auto">
          <a:xfrm>
            <a:off x="5791987" y="2446021"/>
            <a:ext cx="761999" cy="616743"/>
          </a:xfrm>
          <a:prstGeom prst="straightConnector1">
            <a:avLst/>
          </a:prstGeom>
          <a:noFill/>
          <a:ln w="12700">
            <a:solidFill>
              <a:schemeClr val="tx1"/>
            </a:solidFill>
            <a:round/>
            <a:headEnd/>
            <a:tailEnd type="triangle" w="med" len="med"/>
          </a:ln>
        </p:spPr>
      </p:cxnSp>
      <p:cxnSp>
        <p:nvCxnSpPr>
          <p:cNvPr id="31" name="AutoShape 9">
            <a:extLst>
              <a:ext uri="{FF2B5EF4-FFF2-40B4-BE49-F238E27FC236}">
                <a16:creationId xmlns:a16="http://schemas.microsoft.com/office/drawing/2014/main" id="{58063A8E-CAC7-444E-A6B4-B8F666F47522}"/>
              </a:ext>
            </a:extLst>
          </p:cNvPr>
          <p:cNvCxnSpPr>
            <a:cxnSpLocks noChangeShapeType="1"/>
          </p:cNvCxnSpPr>
          <p:nvPr/>
        </p:nvCxnSpPr>
        <p:spPr bwMode="auto">
          <a:xfrm flipH="1">
            <a:off x="5029989" y="2446021"/>
            <a:ext cx="761998" cy="616746"/>
          </a:xfrm>
          <a:prstGeom prst="straightConnector1">
            <a:avLst/>
          </a:prstGeom>
          <a:noFill/>
          <a:ln w="12700">
            <a:solidFill>
              <a:schemeClr val="tx1"/>
            </a:solidFill>
            <a:round/>
            <a:headEnd/>
            <a:tailEnd type="triangle" w="med" len="med"/>
          </a:ln>
        </p:spPr>
      </p:cxnSp>
      <p:sp>
        <p:nvSpPr>
          <p:cNvPr id="32" name="Rectangle 7">
            <a:extLst>
              <a:ext uri="{FF2B5EF4-FFF2-40B4-BE49-F238E27FC236}">
                <a16:creationId xmlns:a16="http://schemas.microsoft.com/office/drawing/2014/main" id="{3F2AFCAB-E24A-C24D-81CC-632B8C607D60}"/>
              </a:ext>
            </a:extLst>
          </p:cNvPr>
          <p:cNvSpPr>
            <a:spLocks noChangeArrowheads="1"/>
          </p:cNvSpPr>
          <p:nvPr/>
        </p:nvSpPr>
        <p:spPr bwMode="auto">
          <a:xfrm>
            <a:off x="5599902" y="3112865"/>
            <a:ext cx="384174" cy="330902"/>
          </a:xfrm>
          <a:prstGeom prst="rect">
            <a:avLst/>
          </a:prstGeom>
          <a:solidFill>
            <a:srgbClr val="BD92DE"/>
          </a:solidFill>
          <a:ln w="9525">
            <a:solidFill>
              <a:schemeClr val="tx1"/>
            </a:solidFill>
            <a:miter lim="800000"/>
            <a:headEnd/>
            <a:tailEnd/>
          </a:ln>
        </p:spPr>
        <p:txBody>
          <a:bodyPr wrap="none" anchor="ctr"/>
          <a:lstStyle/>
          <a:p>
            <a:pPr algn="ctr"/>
            <a:endParaRPr lang="en-US" sz="1800" dirty="0">
              <a:latin typeface="Open Sans" panose="020B0604020202020204" charset="0"/>
              <a:ea typeface="Open Sans" panose="020B0604020202020204" charset="0"/>
              <a:cs typeface="Open Sans" panose="020B0604020202020204" charset="0"/>
            </a:endParaRPr>
          </a:p>
        </p:txBody>
      </p:sp>
      <p:sp>
        <p:nvSpPr>
          <p:cNvPr id="33" name="Rectangle 7">
            <a:extLst>
              <a:ext uri="{FF2B5EF4-FFF2-40B4-BE49-F238E27FC236}">
                <a16:creationId xmlns:a16="http://schemas.microsoft.com/office/drawing/2014/main" id="{3F5A2AC6-92B6-9646-9701-0CB78E2A0664}"/>
              </a:ext>
            </a:extLst>
          </p:cNvPr>
          <p:cNvSpPr>
            <a:spLocks noChangeArrowheads="1"/>
          </p:cNvSpPr>
          <p:nvPr/>
        </p:nvSpPr>
        <p:spPr bwMode="auto">
          <a:xfrm>
            <a:off x="6361902" y="3112865"/>
            <a:ext cx="384174" cy="330902"/>
          </a:xfrm>
          <a:prstGeom prst="rect">
            <a:avLst/>
          </a:prstGeom>
          <a:solidFill>
            <a:srgbClr val="BD92DE"/>
          </a:solidFill>
          <a:ln w="9525">
            <a:solidFill>
              <a:schemeClr val="tx1"/>
            </a:solidFill>
            <a:miter lim="800000"/>
            <a:headEnd/>
            <a:tailEnd/>
          </a:ln>
        </p:spPr>
        <p:txBody>
          <a:bodyPr wrap="none" anchor="ctr"/>
          <a:lstStyle/>
          <a:p>
            <a:pPr algn="ctr"/>
            <a:endParaRPr lang="en-US" sz="1800" dirty="0">
              <a:latin typeface="Open Sans" panose="020B0604020202020204" charset="0"/>
              <a:ea typeface="Open Sans" panose="020B0604020202020204" charset="0"/>
              <a:cs typeface="Open Sans" panose="020B0604020202020204" charset="0"/>
            </a:endParaRPr>
          </a:p>
        </p:txBody>
      </p:sp>
      <p:sp>
        <p:nvSpPr>
          <p:cNvPr id="35" name="Rectangle 7">
            <a:extLst>
              <a:ext uri="{FF2B5EF4-FFF2-40B4-BE49-F238E27FC236}">
                <a16:creationId xmlns:a16="http://schemas.microsoft.com/office/drawing/2014/main" id="{2240DC77-1B6F-DC42-BDB7-A9C274EAEB97}"/>
              </a:ext>
            </a:extLst>
          </p:cNvPr>
          <p:cNvSpPr>
            <a:spLocks noChangeArrowheads="1"/>
          </p:cNvSpPr>
          <p:nvPr/>
        </p:nvSpPr>
        <p:spPr bwMode="auto">
          <a:xfrm>
            <a:off x="4837902" y="3112865"/>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2</a:t>
            </a:r>
          </a:p>
        </p:txBody>
      </p:sp>
      <p:cxnSp>
        <p:nvCxnSpPr>
          <p:cNvPr id="36" name="AutoShape 13">
            <a:extLst>
              <a:ext uri="{FF2B5EF4-FFF2-40B4-BE49-F238E27FC236}">
                <a16:creationId xmlns:a16="http://schemas.microsoft.com/office/drawing/2014/main" id="{079C1C4B-0596-2F4E-A2D9-68BC53160ABF}"/>
              </a:ext>
            </a:extLst>
          </p:cNvPr>
          <p:cNvCxnSpPr>
            <a:cxnSpLocks noChangeShapeType="1"/>
          </p:cNvCxnSpPr>
          <p:nvPr/>
        </p:nvCxnSpPr>
        <p:spPr bwMode="auto">
          <a:xfrm>
            <a:off x="5791987" y="2446021"/>
            <a:ext cx="1" cy="604837"/>
          </a:xfrm>
          <a:prstGeom prst="straightConnector1">
            <a:avLst/>
          </a:prstGeom>
          <a:noFill/>
          <a:ln w="12700">
            <a:solidFill>
              <a:schemeClr val="tx1"/>
            </a:solidFill>
            <a:round/>
            <a:headEnd/>
            <a:tailEnd type="triangle" w="med" len="med"/>
          </a:ln>
        </p:spPr>
      </p:cxnSp>
      <p:sp>
        <p:nvSpPr>
          <p:cNvPr id="37" name="TextBox 9">
            <a:extLst>
              <a:ext uri="{FF2B5EF4-FFF2-40B4-BE49-F238E27FC236}">
                <a16:creationId xmlns:a16="http://schemas.microsoft.com/office/drawing/2014/main" id="{E19CC414-14FC-8841-A763-26999A6E5205}"/>
              </a:ext>
            </a:extLst>
          </p:cNvPr>
          <p:cNvSpPr txBox="1">
            <a:spLocks noChangeArrowheads="1"/>
          </p:cNvSpPr>
          <p:nvPr/>
        </p:nvSpPr>
        <p:spPr bwMode="auto">
          <a:xfrm>
            <a:off x="1833686" y="1847965"/>
            <a:ext cx="122354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algn="ctr" eaLnBrk="1" hangingPunct="1">
              <a:spcBef>
                <a:spcPct val="0"/>
              </a:spcBef>
              <a:buSzTx/>
              <a:buFontTx/>
              <a:buNone/>
            </a:pPr>
            <a:r>
              <a:rPr lang="en-US" altLang="en-US" sz="2400" b="0" dirty="0">
                <a:solidFill>
                  <a:srgbClr val="00B0F0"/>
                </a:solidFill>
                <a:latin typeface="Open Sans" panose="020B0604020202020204" charset="0"/>
                <a:ea typeface="Open Sans" panose="020B0604020202020204" charset="0"/>
                <a:cs typeface="Open Sans" panose="020B0604020202020204" charset="0"/>
                <a:sym typeface="Symbol" pitchFamily="18" charset="2"/>
              </a:rPr>
              <a:t>=3</a:t>
            </a:r>
            <a:endPar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endParaRPr>
          </a:p>
          <a:p>
            <a:pPr algn="ctr" eaLnBrk="1" hangingPunct="1">
              <a:spcBef>
                <a:spcPct val="0"/>
              </a:spcBef>
              <a:buSzTx/>
              <a:buFontTx/>
              <a:buNone/>
            </a:pP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=3</a:t>
            </a:r>
            <a:endParaRPr lang="en-US" altLang="en-US" sz="2400" b="0" dirty="0">
              <a:solidFill>
                <a:srgbClr val="C00000"/>
              </a:solidFill>
              <a:latin typeface="Open Sans" panose="020B0604020202020204" charset="0"/>
              <a:ea typeface="Open Sans" panose="020B0604020202020204" charset="0"/>
              <a:cs typeface="Open Sans" panose="020B0604020202020204" charset="0"/>
            </a:endParaRPr>
          </a:p>
        </p:txBody>
      </p:sp>
      <p:sp>
        <p:nvSpPr>
          <p:cNvPr id="38" name="TextBox 9">
            <a:extLst>
              <a:ext uri="{FF2B5EF4-FFF2-40B4-BE49-F238E27FC236}">
                <a16:creationId xmlns:a16="http://schemas.microsoft.com/office/drawing/2014/main" id="{98837C84-583E-5C45-87C9-9A9A3907EC97}"/>
              </a:ext>
            </a:extLst>
          </p:cNvPr>
          <p:cNvSpPr txBox="1">
            <a:spLocks noChangeArrowheads="1"/>
          </p:cNvSpPr>
          <p:nvPr/>
        </p:nvSpPr>
        <p:spPr bwMode="auto">
          <a:xfrm>
            <a:off x="3999008" y="948493"/>
            <a:ext cx="122354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algn="ctr" eaLnBrk="1" hangingPunct="1">
              <a:spcBef>
                <a:spcPct val="0"/>
              </a:spcBef>
              <a:buSzTx/>
              <a:buFontTx/>
              <a:buNone/>
            </a:pPr>
            <a:r>
              <a:rPr lang="en-US" altLang="en-US" sz="2400" b="0" dirty="0">
                <a:solidFill>
                  <a:srgbClr val="00B0F0"/>
                </a:solidFill>
                <a:latin typeface="Open Sans" panose="020B0604020202020204" charset="0"/>
                <a:ea typeface="Open Sans" panose="020B0604020202020204" charset="0"/>
                <a:cs typeface="Open Sans" panose="020B0604020202020204" charset="0"/>
                <a:sym typeface="Symbol" pitchFamily="18" charset="2"/>
              </a:rPr>
              <a:t>=3</a:t>
            </a: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a:t>
            </a:r>
          </a:p>
          <a:p>
            <a:pPr algn="ctr" eaLnBrk="1" hangingPunct="1">
              <a:spcBef>
                <a:spcPct val="0"/>
              </a:spcBef>
              <a:buSzTx/>
              <a:buFontTx/>
              <a:buNone/>
            </a:pP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a:t>
            </a:r>
            <a:endParaRPr lang="en-US" altLang="en-US" sz="2400" b="0" dirty="0">
              <a:solidFill>
                <a:srgbClr val="C00000"/>
              </a:solidFill>
              <a:latin typeface="Open Sans" panose="020B0604020202020204" charset="0"/>
              <a:ea typeface="Open Sans" panose="020B0604020202020204" charset="0"/>
              <a:cs typeface="Open Sans" panose="020B0604020202020204" charset="0"/>
            </a:endParaRPr>
          </a:p>
        </p:txBody>
      </p:sp>
    </p:spTree>
    <p:extLst>
      <p:ext uri="{BB962C8B-B14F-4D97-AF65-F5344CB8AC3E}">
        <p14:creationId xmlns:p14="http://schemas.microsoft.com/office/powerpoint/2010/main" val="117526982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39" name="TextBox 9">
            <a:extLst>
              <a:ext uri="{FF2B5EF4-FFF2-40B4-BE49-F238E27FC236}">
                <a16:creationId xmlns:a16="http://schemas.microsoft.com/office/drawing/2014/main" id="{FC68F371-3167-0C44-B989-85972F3F5FC1}"/>
              </a:ext>
            </a:extLst>
          </p:cNvPr>
          <p:cNvSpPr txBox="1">
            <a:spLocks noChangeArrowheads="1"/>
          </p:cNvSpPr>
          <p:nvPr/>
        </p:nvSpPr>
        <p:spPr bwMode="auto">
          <a:xfrm>
            <a:off x="4416304" y="1862864"/>
            <a:ext cx="1126651"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algn="ctr" eaLnBrk="1" hangingPunct="1">
              <a:spcBef>
                <a:spcPct val="0"/>
              </a:spcBef>
              <a:buSzTx/>
              <a:buFontTx/>
              <a:buNone/>
            </a:pPr>
            <a:r>
              <a:rPr lang="en-US" altLang="en-US" sz="2400" b="0" dirty="0">
                <a:solidFill>
                  <a:srgbClr val="00B0F0"/>
                </a:solidFill>
                <a:latin typeface="Open Sans" panose="020B0604020202020204" charset="0"/>
                <a:ea typeface="Open Sans" panose="020B0604020202020204" charset="0"/>
                <a:cs typeface="Open Sans" panose="020B0604020202020204" charset="0"/>
                <a:sym typeface="Symbol" pitchFamily="18" charset="2"/>
              </a:rPr>
              <a:t>=-</a:t>
            </a: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a:t>
            </a:r>
          </a:p>
          <a:p>
            <a:pPr algn="ctr" eaLnBrk="1" hangingPunct="1">
              <a:spcBef>
                <a:spcPct val="0"/>
              </a:spcBef>
              <a:buSzTx/>
              <a:buFontTx/>
              <a:buNone/>
            </a:pP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=2</a:t>
            </a:r>
            <a:endParaRPr lang="en-US" altLang="en-US" sz="2400" b="0" dirty="0">
              <a:solidFill>
                <a:srgbClr val="C00000"/>
              </a:solidFill>
              <a:latin typeface="Open Sans" panose="020B0604020202020204" charset="0"/>
              <a:ea typeface="Open Sans" panose="020B0604020202020204" charset="0"/>
              <a:cs typeface="Open Sans" panose="020B0604020202020204" charset="0"/>
            </a:endParaRPr>
          </a:p>
        </p:txBody>
      </p:sp>
      <p:sp>
        <p:nvSpPr>
          <p:cNvPr id="63" name="Google Shape;63;p2"/>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dirty="0">
                <a:sym typeface="Symbol" pitchFamily="18" charset="2"/>
              </a:rPr>
              <a:t>Alpha-Beta Pruning Example</a:t>
            </a:r>
            <a:endParaRPr sz="3400" b="1" dirty="0">
              <a:solidFill>
                <a:srgbClr val="370661"/>
              </a:solidFill>
              <a:latin typeface="Open Sans"/>
              <a:ea typeface="Open Sans"/>
              <a:cs typeface="Open Sans"/>
              <a:sym typeface="Open Sans"/>
            </a:endParaRPr>
          </a:p>
        </p:txBody>
      </p:sp>
      <p:sp>
        <p:nvSpPr>
          <p:cNvPr id="34" name="AutoShape 4">
            <a:extLst>
              <a:ext uri="{FF2B5EF4-FFF2-40B4-BE49-F238E27FC236}">
                <a16:creationId xmlns:a16="http://schemas.microsoft.com/office/drawing/2014/main" id="{E736D7FF-BD34-4A88-84A3-1D8F37182FDE}"/>
              </a:ext>
            </a:extLst>
          </p:cNvPr>
          <p:cNvSpPr>
            <a:spLocks noChangeArrowheads="1"/>
          </p:cNvSpPr>
          <p:nvPr/>
        </p:nvSpPr>
        <p:spPr bwMode="auto">
          <a:xfrm>
            <a:off x="5601494" y="1137177"/>
            <a:ext cx="381000" cy="359477"/>
          </a:xfrm>
          <a:prstGeom prst="triangle">
            <a:avLst>
              <a:gd name="adj" fmla="val 50000"/>
            </a:avLst>
          </a:prstGeom>
          <a:solidFill>
            <a:srgbClr val="CCECFF"/>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sp>
        <p:nvSpPr>
          <p:cNvPr id="18" name="TextBox 17">
            <a:extLst>
              <a:ext uri="{FF2B5EF4-FFF2-40B4-BE49-F238E27FC236}">
                <a16:creationId xmlns:a16="http://schemas.microsoft.com/office/drawing/2014/main" id="{97FA6B95-38DB-164F-A3BB-D53340EB840C}"/>
              </a:ext>
            </a:extLst>
          </p:cNvPr>
          <p:cNvSpPr txBox="1"/>
          <p:nvPr/>
        </p:nvSpPr>
        <p:spPr>
          <a:xfrm>
            <a:off x="6162805" y="1590805"/>
            <a:ext cx="184731" cy="307777"/>
          </a:xfrm>
          <a:prstGeom prst="rect">
            <a:avLst/>
          </a:prstGeom>
          <a:noFill/>
        </p:spPr>
        <p:txBody>
          <a:bodyPr wrap="none" rtlCol="0">
            <a:spAutoFit/>
          </a:bodyPr>
          <a:lstStyle/>
          <a:p>
            <a:endParaRPr lang="en-US" dirty="0"/>
          </a:p>
        </p:txBody>
      </p:sp>
      <p:sp>
        <p:nvSpPr>
          <p:cNvPr id="55" name="Rectangle 54">
            <a:extLst>
              <a:ext uri="{FF2B5EF4-FFF2-40B4-BE49-F238E27FC236}">
                <a16:creationId xmlns:a16="http://schemas.microsoft.com/office/drawing/2014/main" id="{57B21973-64B2-0742-8D01-54B4212A8EE6}"/>
              </a:ext>
            </a:extLst>
          </p:cNvPr>
          <p:cNvSpPr/>
          <p:nvPr/>
        </p:nvSpPr>
        <p:spPr>
          <a:xfrm>
            <a:off x="9150" y="3560429"/>
            <a:ext cx="6236870" cy="2811394"/>
          </a:xfrm>
          <a:prstGeom prst="rect">
            <a:avLst/>
          </a:prstGeom>
          <a:solidFill>
            <a:schemeClr val="bg1">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AutoShape 6">
            <a:extLst>
              <a:ext uri="{FF2B5EF4-FFF2-40B4-BE49-F238E27FC236}">
                <a16:creationId xmlns:a16="http://schemas.microsoft.com/office/drawing/2014/main" id="{05349203-CB67-5C4A-B0EC-246ED83E1B0A}"/>
              </a:ext>
            </a:extLst>
          </p:cNvPr>
          <p:cNvSpPr>
            <a:spLocks noChangeArrowheads="1"/>
          </p:cNvSpPr>
          <p:nvPr/>
        </p:nvSpPr>
        <p:spPr bwMode="auto">
          <a:xfrm flipV="1">
            <a:off x="3315494" y="2103965"/>
            <a:ext cx="381000" cy="330902"/>
          </a:xfrm>
          <a:prstGeom prst="triangle">
            <a:avLst>
              <a:gd name="adj" fmla="val 50000"/>
            </a:avLst>
          </a:prstGeom>
          <a:solidFill>
            <a:srgbClr val="FF9A99"/>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cxnSp>
        <p:nvCxnSpPr>
          <p:cNvPr id="15" name="AutoShape 7">
            <a:extLst>
              <a:ext uri="{FF2B5EF4-FFF2-40B4-BE49-F238E27FC236}">
                <a16:creationId xmlns:a16="http://schemas.microsoft.com/office/drawing/2014/main" id="{C6C3AF7C-5779-ED49-8CCE-0B7DB7D74164}"/>
              </a:ext>
            </a:extLst>
          </p:cNvPr>
          <p:cNvCxnSpPr>
            <a:cxnSpLocks noChangeShapeType="1"/>
            <a:endCxn id="14" idx="3"/>
          </p:cNvCxnSpPr>
          <p:nvPr/>
        </p:nvCxnSpPr>
        <p:spPr bwMode="auto">
          <a:xfrm flipH="1">
            <a:off x="3505994" y="1496654"/>
            <a:ext cx="2286000" cy="607311"/>
          </a:xfrm>
          <a:prstGeom prst="straightConnector1">
            <a:avLst/>
          </a:prstGeom>
          <a:noFill/>
          <a:ln w="12700">
            <a:solidFill>
              <a:schemeClr val="tx1"/>
            </a:solidFill>
            <a:round/>
            <a:headEnd/>
            <a:tailEnd type="triangle" w="med" len="med"/>
          </a:ln>
        </p:spPr>
      </p:cxnSp>
      <p:sp>
        <p:nvSpPr>
          <p:cNvPr id="16" name="AutoShape 20">
            <a:extLst>
              <a:ext uri="{FF2B5EF4-FFF2-40B4-BE49-F238E27FC236}">
                <a16:creationId xmlns:a16="http://schemas.microsoft.com/office/drawing/2014/main" id="{6C65CC3C-F8B4-774F-9011-5FAFD965A4F2}"/>
              </a:ext>
            </a:extLst>
          </p:cNvPr>
          <p:cNvSpPr>
            <a:spLocks noChangeArrowheads="1"/>
          </p:cNvSpPr>
          <p:nvPr/>
        </p:nvSpPr>
        <p:spPr bwMode="auto">
          <a:xfrm flipV="1">
            <a:off x="5601494" y="2103965"/>
            <a:ext cx="381000" cy="318998"/>
          </a:xfrm>
          <a:prstGeom prst="triangle">
            <a:avLst>
              <a:gd name="adj" fmla="val 50000"/>
            </a:avLst>
          </a:prstGeom>
          <a:solidFill>
            <a:srgbClr val="FF9A99"/>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sp>
        <p:nvSpPr>
          <p:cNvPr id="17" name="AutoShape 26">
            <a:extLst>
              <a:ext uri="{FF2B5EF4-FFF2-40B4-BE49-F238E27FC236}">
                <a16:creationId xmlns:a16="http://schemas.microsoft.com/office/drawing/2014/main" id="{A457A0C3-CD44-6740-8065-68055CB3C4BB}"/>
              </a:ext>
            </a:extLst>
          </p:cNvPr>
          <p:cNvSpPr>
            <a:spLocks noChangeArrowheads="1"/>
          </p:cNvSpPr>
          <p:nvPr/>
        </p:nvSpPr>
        <p:spPr bwMode="auto">
          <a:xfrm flipV="1">
            <a:off x="7887493" y="2103965"/>
            <a:ext cx="381000" cy="330902"/>
          </a:xfrm>
          <a:prstGeom prst="triangle">
            <a:avLst>
              <a:gd name="adj" fmla="val 50000"/>
            </a:avLst>
          </a:prstGeom>
          <a:solidFill>
            <a:srgbClr val="FF9A99"/>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cxnSp>
        <p:nvCxnSpPr>
          <p:cNvPr id="19" name="AutoShape 27">
            <a:extLst>
              <a:ext uri="{FF2B5EF4-FFF2-40B4-BE49-F238E27FC236}">
                <a16:creationId xmlns:a16="http://schemas.microsoft.com/office/drawing/2014/main" id="{C7CC236B-543C-D942-8659-0352BFC5A796}"/>
              </a:ext>
            </a:extLst>
          </p:cNvPr>
          <p:cNvCxnSpPr>
            <a:cxnSpLocks noChangeShapeType="1"/>
          </p:cNvCxnSpPr>
          <p:nvPr/>
        </p:nvCxnSpPr>
        <p:spPr bwMode="auto">
          <a:xfrm>
            <a:off x="5791994" y="1496654"/>
            <a:ext cx="2285999" cy="607311"/>
          </a:xfrm>
          <a:prstGeom prst="straightConnector1">
            <a:avLst/>
          </a:prstGeom>
          <a:noFill/>
          <a:ln w="12700">
            <a:solidFill>
              <a:schemeClr val="tx1"/>
            </a:solidFill>
            <a:round/>
            <a:headEnd/>
            <a:tailEnd type="triangle" w="med" len="med"/>
          </a:ln>
        </p:spPr>
      </p:cxnSp>
      <p:cxnSp>
        <p:nvCxnSpPr>
          <p:cNvPr id="20" name="AutoShape 21">
            <a:extLst>
              <a:ext uri="{FF2B5EF4-FFF2-40B4-BE49-F238E27FC236}">
                <a16:creationId xmlns:a16="http://schemas.microsoft.com/office/drawing/2014/main" id="{D9CEADC8-9233-8445-892F-C26556BA5645}"/>
              </a:ext>
            </a:extLst>
          </p:cNvPr>
          <p:cNvCxnSpPr>
            <a:cxnSpLocks noChangeShapeType="1"/>
          </p:cNvCxnSpPr>
          <p:nvPr/>
        </p:nvCxnSpPr>
        <p:spPr bwMode="auto">
          <a:xfrm>
            <a:off x="5791994" y="1496654"/>
            <a:ext cx="0" cy="607311"/>
          </a:xfrm>
          <a:prstGeom prst="straightConnector1">
            <a:avLst/>
          </a:prstGeom>
          <a:noFill/>
          <a:ln w="12700">
            <a:solidFill>
              <a:schemeClr val="tx1"/>
            </a:solidFill>
            <a:round/>
            <a:headEnd/>
            <a:tailEnd type="triangle" w="med" len="med"/>
          </a:ln>
        </p:spPr>
      </p:cxnSp>
      <p:cxnSp>
        <p:nvCxnSpPr>
          <p:cNvPr id="22" name="AutoShape 17">
            <a:extLst>
              <a:ext uri="{FF2B5EF4-FFF2-40B4-BE49-F238E27FC236}">
                <a16:creationId xmlns:a16="http://schemas.microsoft.com/office/drawing/2014/main" id="{3905C521-00EC-7547-A286-2F50E926FA6E}"/>
              </a:ext>
            </a:extLst>
          </p:cNvPr>
          <p:cNvCxnSpPr>
            <a:cxnSpLocks noChangeShapeType="1"/>
          </p:cNvCxnSpPr>
          <p:nvPr/>
        </p:nvCxnSpPr>
        <p:spPr bwMode="auto">
          <a:xfrm>
            <a:off x="3505994" y="2434867"/>
            <a:ext cx="761999" cy="616743"/>
          </a:xfrm>
          <a:prstGeom prst="straightConnector1">
            <a:avLst/>
          </a:prstGeom>
          <a:noFill/>
          <a:ln w="12700">
            <a:solidFill>
              <a:schemeClr val="tx1"/>
            </a:solidFill>
            <a:round/>
            <a:headEnd/>
            <a:tailEnd type="triangle" w="med" len="med"/>
          </a:ln>
        </p:spPr>
      </p:cxnSp>
      <p:cxnSp>
        <p:nvCxnSpPr>
          <p:cNvPr id="23" name="AutoShape 9">
            <a:extLst>
              <a:ext uri="{FF2B5EF4-FFF2-40B4-BE49-F238E27FC236}">
                <a16:creationId xmlns:a16="http://schemas.microsoft.com/office/drawing/2014/main" id="{2406BD59-3DEA-714A-9355-A9254C7411CB}"/>
              </a:ext>
            </a:extLst>
          </p:cNvPr>
          <p:cNvCxnSpPr>
            <a:cxnSpLocks noChangeShapeType="1"/>
          </p:cNvCxnSpPr>
          <p:nvPr/>
        </p:nvCxnSpPr>
        <p:spPr bwMode="auto">
          <a:xfrm flipH="1">
            <a:off x="2743996" y="2434867"/>
            <a:ext cx="761998" cy="616746"/>
          </a:xfrm>
          <a:prstGeom prst="straightConnector1">
            <a:avLst/>
          </a:prstGeom>
          <a:noFill/>
          <a:ln w="12700">
            <a:solidFill>
              <a:schemeClr val="tx1"/>
            </a:solidFill>
            <a:round/>
            <a:headEnd/>
            <a:tailEnd type="triangle" w="med" len="med"/>
          </a:ln>
        </p:spPr>
      </p:cxnSp>
      <p:sp>
        <p:nvSpPr>
          <p:cNvPr id="24" name="Rectangle 7">
            <a:extLst>
              <a:ext uri="{FF2B5EF4-FFF2-40B4-BE49-F238E27FC236}">
                <a16:creationId xmlns:a16="http://schemas.microsoft.com/office/drawing/2014/main" id="{DC90F633-5E86-2D46-BEA4-7F279854AC24}"/>
              </a:ext>
            </a:extLst>
          </p:cNvPr>
          <p:cNvSpPr>
            <a:spLocks noChangeArrowheads="1"/>
          </p:cNvSpPr>
          <p:nvPr/>
        </p:nvSpPr>
        <p:spPr bwMode="auto">
          <a:xfrm>
            <a:off x="3313909" y="3101711"/>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8</a:t>
            </a:r>
          </a:p>
        </p:txBody>
      </p:sp>
      <p:sp>
        <p:nvSpPr>
          <p:cNvPr id="25" name="Rectangle 7">
            <a:extLst>
              <a:ext uri="{FF2B5EF4-FFF2-40B4-BE49-F238E27FC236}">
                <a16:creationId xmlns:a16="http://schemas.microsoft.com/office/drawing/2014/main" id="{4A8D2FD8-AAAE-8941-98D1-3B5D3C53449B}"/>
              </a:ext>
            </a:extLst>
          </p:cNvPr>
          <p:cNvSpPr>
            <a:spLocks noChangeArrowheads="1"/>
          </p:cNvSpPr>
          <p:nvPr/>
        </p:nvSpPr>
        <p:spPr bwMode="auto">
          <a:xfrm>
            <a:off x="4075909" y="3101711"/>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12</a:t>
            </a:r>
          </a:p>
        </p:txBody>
      </p:sp>
      <p:sp>
        <p:nvSpPr>
          <p:cNvPr id="26" name="Rectangle 7">
            <a:extLst>
              <a:ext uri="{FF2B5EF4-FFF2-40B4-BE49-F238E27FC236}">
                <a16:creationId xmlns:a16="http://schemas.microsoft.com/office/drawing/2014/main" id="{8CFEC7EC-3381-6B42-B374-924BB123DD9D}"/>
              </a:ext>
            </a:extLst>
          </p:cNvPr>
          <p:cNvSpPr>
            <a:spLocks noChangeArrowheads="1"/>
          </p:cNvSpPr>
          <p:nvPr/>
        </p:nvSpPr>
        <p:spPr bwMode="auto">
          <a:xfrm>
            <a:off x="2551909" y="3101711"/>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3</a:t>
            </a:r>
          </a:p>
        </p:txBody>
      </p:sp>
      <p:cxnSp>
        <p:nvCxnSpPr>
          <p:cNvPr id="27" name="AutoShape 13">
            <a:extLst>
              <a:ext uri="{FF2B5EF4-FFF2-40B4-BE49-F238E27FC236}">
                <a16:creationId xmlns:a16="http://schemas.microsoft.com/office/drawing/2014/main" id="{D84C5290-A15F-FD48-A9DF-48DCD9312DA2}"/>
              </a:ext>
            </a:extLst>
          </p:cNvPr>
          <p:cNvCxnSpPr>
            <a:cxnSpLocks noChangeShapeType="1"/>
          </p:cNvCxnSpPr>
          <p:nvPr/>
        </p:nvCxnSpPr>
        <p:spPr bwMode="auto">
          <a:xfrm>
            <a:off x="3505994" y="2434867"/>
            <a:ext cx="1" cy="604837"/>
          </a:xfrm>
          <a:prstGeom prst="straightConnector1">
            <a:avLst/>
          </a:prstGeom>
          <a:noFill/>
          <a:ln w="12700">
            <a:solidFill>
              <a:schemeClr val="tx1"/>
            </a:solidFill>
            <a:round/>
            <a:headEnd/>
            <a:tailEnd type="triangle" w="med" len="med"/>
          </a:ln>
        </p:spPr>
      </p:cxnSp>
      <p:sp>
        <p:nvSpPr>
          <p:cNvPr id="2" name="Rectangle 1">
            <a:extLst>
              <a:ext uri="{FF2B5EF4-FFF2-40B4-BE49-F238E27FC236}">
                <a16:creationId xmlns:a16="http://schemas.microsoft.com/office/drawing/2014/main" id="{017492CB-DE08-9D44-903D-AFBF313FB495}"/>
              </a:ext>
            </a:extLst>
          </p:cNvPr>
          <p:cNvSpPr/>
          <p:nvPr/>
        </p:nvSpPr>
        <p:spPr>
          <a:xfrm>
            <a:off x="2932986" y="2076992"/>
            <a:ext cx="287258" cy="307777"/>
          </a:xfrm>
          <a:prstGeom prst="rect">
            <a:avLst/>
          </a:prstGeom>
        </p:spPr>
        <p:txBody>
          <a:bodyPr wrap="none">
            <a:spAutoFit/>
          </a:bodyPr>
          <a:lstStyle/>
          <a:p>
            <a:pPr algn="ctr"/>
            <a:r>
              <a:rPr lang="en-US" dirty="0">
                <a:latin typeface="Open Sans" panose="020B0604020202020204" charset="0"/>
                <a:ea typeface="Open Sans" panose="020B0604020202020204" charset="0"/>
                <a:cs typeface="Open Sans" panose="020B0604020202020204" charset="0"/>
              </a:rPr>
              <a:t>3</a:t>
            </a:r>
          </a:p>
        </p:txBody>
      </p:sp>
      <p:sp>
        <p:nvSpPr>
          <p:cNvPr id="28" name="Rectangle 27">
            <a:extLst>
              <a:ext uri="{FF2B5EF4-FFF2-40B4-BE49-F238E27FC236}">
                <a16:creationId xmlns:a16="http://schemas.microsoft.com/office/drawing/2014/main" id="{8F79DF5E-42C8-D943-9296-920EFA174DA8}"/>
              </a:ext>
            </a:extLst>
          </p:cNvPr>
          <p:cNvSpPr/>
          <p:nvPr/>
        </p:nvSpPr>
        <p:spPr>
          <a:xfrm>
            <a:off x="5314236" y="1137177"/>
            <a:ext cx="287258" cy="307777"/>
          </a:xfrm>
          <a:prstGeom prst="rect">
            <a:avLst/>
          </a:prstGeom>
        </p:spPr>
        <p:txBody>
          <a:bodyPr wrap="none">
            <a:spAutoFit/>
          </a:bodyPr>
          <a:lstStyle/>
          <a:p>
            <a:pPr algn="ctr"/>
            <a:r>
              <a:rPr lang="en-US" dirty="0">
                <a:latin typeface="Open Sans" panose="020B0604020202020204" charset="0"/>
                <a:ea typeface="Open Sans" panose="020B0604020202020204" charset="0"/>
                <a:cs typeface="Open Sans" panose="020B0604020202020204" charset="0"/>
              </a:rPr>
              <a:t>3</a:t>
            </a:r>
          </a:p>
        </p:txBody>
      </p:sp>
      <p:sp>
        <p:nvSpPr>
          <p:cNvPr id="29" name="Rectangle 28">
            <a:extLst>
              <a:ext uri="{FF2B5EF4-FFF2-40B4-BE49-F238E27FC236}">
                <a16:creationId xmlns:a16="http://schemas.microsoft.com/office/drawing/2014/main" id="{F9F67712-4945-4142-82B2-FAC149395C3A}"/>
              </a:ext>
            </a:extLst>
          </p:cNvPr>
          <p:cNvSpPr/>
          <p:nvPr/>
        </p:nvSpPr>
        <p:spPr>
          <a:xfrm>
            <a:off x="5238737" y="2096557"/>
            <a:ext cx="292068" cy="307777"/>
          </a:xfrm>
          <a:prstGeom prst="rect">
            <a:avLst/>
          </a:prstGeom>
        </p:spPr>
        <p:txBody>
          <a:bodyPr wrap="none">
            <a:spAutoFit/>
          </a:bodyPr>
          <a:lstStyle/>
          <a:p>
            <a:r>
              <a:rPr lang="en-US" dirty="0">
                <a:latin typeface="Roboto Mono" panose="020B0604020202020204" charset="0"/>
                <a:ea typeface="Roboto Mono" panose="020B0604020202020204" charset="0"/>
                <a:cs typeface="Times New Roman" pitchFamily="18" charset="0"/>
              </a:rPr>
              <a:t>2</a:t>
            </a:r>
            <a:endParaRPr lang="en-US" dirty="0"/>
          </a:p>
        </p:txBody>
      </p:sp>
      <p:cxnSp>
        <p:nvCxnSpPr>
          <p:cNvPr id="30" name="AutoShape 17">
            <a:extLst>
              <a:ext uri="{FF2B5EF4-FFF2-40B4-BE49-F238E27FC236}">
                <a16:creationId xmlns:a16="http://schemas.microsoft.com/office/drawing/2014/main" id="{FD64EC14-5D6B-E542-9094-49F4B12E8EAB}"/>
              </a:ext>
            </a:extLst>
          </p:cNvPr>
          <p:cNvCxnSpPr>
            <a:cxnSpLocks noChangeShapeType="1"/>
          </p:cNvCxnSpPr>
          <p:nvPr/>
        </p:nvCxnSpPr>
        <p:spPr bwMode="auto">
          <a:xfrm>
            <a:off x="5791987" y="2446021"/>
            <a:ext cx="761999" cy="616743"/>
          </a:xfrm>
          <a:prstGeom prst="straightConnector1">
            <a:avLst/>
          </a:prstGeom>
          <a:noFill/>
          <a:ln w="12700">
            <a:solidFill>
              <a:schemeClr val="tx1"/>
            </a:solidFill>
            <a:round/>
            <a:headEnd/>
            <a:tailEnd type="triangle" w="med" len="med"/>
          </a:ln>
        </p:spPr>
      </p:cxnSp>
      <p:cxnSp>
        <p:nvCxnSpPr>
          <p:cNvPr id="31" name="AutoShape 9">
            <a:extLst>
              <a:ext uri="{FF2B5EF4-FFF2-40B4-BE49-F238E27FC236}">
                <a16:creationId xmlns:a16="http://schemas.microsoft.com/office/drawing/2014/main" id="{58063A8E-CAC7-444E-A6B4-B8F666F47522}"/>
              </a:ext>
            </a:extLst>
          </p:cNvPr>
          <p:cNvCxnSpPr>
            <a:cxnSpLocks noChangeShapeType="1"/>
          </p:cNvCxnSpPr>
          <p:nvPr/>
        </p:nvCxnSpPr>
        <p:spPr bwMode="auto">
          <a:xfrm flipH="1">
            <a:off x="5029989" y="2446021"/>
            <a:ext cx="761998" cy="616746"/>
          </a:xfrm>
          <a:prstGeom prst="straightConnector1">
            <a:avLst/>
          </a:prstGeom>
          <a:noFill/>
          <a:ln w="12700">
            <a:solidFill>
              <a:schemeClr val="tx1"/>
            </a:solidFill>
            <a:round/>
            <a:headEnd/>
            <a:tailEnd type="triangle" w="med" len="med"/>
          </a:ln>
        </p:spPr>
      </p:cxnSp>
      <p:sp>
        <p:nvSpPr>
          <p:cNvPr id="32" name="Rectangle 7">
            <a:extLst>
              <a:ext uri="{FF2B5EF4-FFF2-40B4-BE49-F238E27FC236}">
                <a16:creationId xmlns:a16="http://schemas.microsoft.com/office/drawing/2014/main" id="{3F2AFCAB-E24A-C24D-81CC-632B8C607D60}"/>
              </a:ext>
            </a:extLst>
          </p:cNvPr>
          <p:cNvSpPr>
            <a:spLocks noChangeArrowheads="1"/>
          </p:cNvSpPr>
          <p:nvPr/>
        </p:nvSpPr>
        <p:spPr bwMode="auto">
          <a:xfrm>
            <a:off x="5599902" y="3112865"/>
            <a:ext cx="384174" cy="330902"/>
          </a:xfrm>
          <a:prstGeom prst="rect">
            <a:avLst/>
          </a:prstGeom>
          <a:solidFill>
            <a:srgbClr val="BD92DE"/>
          </a:solidFill>
          <a:ln w="9525">
            <a:solidFill>
              <a:schemeClr val="tx1"/>
            </a:solidFill>
            <a:miter lim="800000"/>
            <a:headEnd/>
            <a:tailEnd/>
          </a:ln>
        </p:spPr>
        <p:txBody>
          <a:bodyPr wrap="none" anchor="ctr"/>
          <a:lstStyle/>
          <a:p>
            <a:pPr algn="ctr"/>
            <a:endParaRPr lang="en-US" sz="1800" dirty="0">
              <a:latin typeface="Open Sans" panose="020B0604020202020204" charset="0"/>
              <a:ea typeface="Open Sans" panose="020B0604020202020204" charset="0"/>
              <a:cs typeface="Open Sans" panose="020B0604020202020204" charset="0"/>
            </a:endParaRPr>
          </a:p>
        </p:txBody>
      </p:sp>
      <p:sp>
        <p:nvSpPr>
          <p:cNvPr id="33" name="Rectangle 7">
            <a:extLst>
              <a:ext uri="{FF2B5EF4-FFF2-40B4-BE49-F238E27FC236}">
                <a16:creationId xmlns:a16="http://schemas.microsoft.com/office/drawing/2014/main" id="{3F5A2AC6-92B6-9646-9701-0CB78E2A0664}"/>
              </a:ext>
            </a:extLst>
          </p:cNvPr>
          <p:cNvSpPr>
            <a:spLocks noChangeArrowheads="1"/>
          </p:cNvSpPr>
          <p:nvPr/>
        </p:nvSpPr>
        <p:spPr bwMode="auto">
          <a:xfrm>
            <a:off x="6361902" y="3112865"/>
            <a:ext cx="384174" cy="330902"/>
          </a:xfrm>
          <a:prstGeom prst="rect">
            <a:avLst/>
          </a:prstGeom>
          <a:solidFill>
            <a:srgbClr val="BD92DE"/>
          </a:solidFill>
          <a:ln w="9525">
            <a:solidFill>
              <a:schemeClr val="tx1"/>
            </a:solidFill>
            <a:miter lim="800000"/>
            <a:headEnd/>
            <a:tailEnd/>
          </a:ln>
        </p:spPr>
        <p:txBody>
          <a:bodyPr wrap="none" anchor="ctr"/>
          <a:lstStyle/>
          <a:p>
            <a:pPr algn="ctr"/>
            <a:endParaRPr lang="en-US" sz="1800" dirty="0">
              <a:latin typeface="Open Sans" panose="020B0604020202020204" charset="0"/>
              <a:ea typeface="Open Sans" panose="020B0604020202020204" charset="0"/>
              <a:cs typeface="Open Sans" panose="020B0604020202020204" charset="0"/>
            </a:endParaRPr>
          </a:p>
        </p:txBody>
      </p:sp>
      <p:sp>
        <p:nvSpPr>
          <p:cNvPr id="35" name="Rectangle 7">
            <a:extLst>
              <a:ext uri="{FF2B5EF4-FFF2-40B4-BE49-F238E27FC236}">
                <a16:creationId xmlns:a16="http://schemas.microsoft.com/office/drawing/2014/main" id="{2240DC77-1B6F-DC42-BDB7-A9C274EAEB97}"/>
              </a:ext>
            </a:extLst>
          </p:cNvPr>
          <p:cNvSpPr>
            <a:spLocks noChangeArrowheads="1"/>
          </p:cNvSpPr>
          <p:nvPr/>
        </p:nvSpPr>
        <p:spPr bwMode="auto">
          <a:xfrm>
            <a:off x="4837902" y="3112865"/>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2</a:t>
            </a:r>
          </a:p>
        </p:txBody>
      </p:sp>
      <p:cxnSp>
        <p:nvCxnSpPr>
          <p:cNvPr id="36" name="AutoShape 13">
            <a:extLst>
              <a:ext uri="{FF2B5EF4-FFF2-40B4-BE49-F238E27FC236}">
                <a16:creationId xmlns:a16="http://schemas.microsoft.com/office/drawing/2014/main" id="{079C1C4B-0596-2F4E-A2D9-68BC53160ABF}"/>
              </a:ext>
            </a:extLst>
          </p:cNvPr>
          <p:cNvCxnSpPr>
            <a:cxnSpLocks noChangeShapeType="1"/>
          </p:cNvCxnSpPr>
          <p:nvPr/>
        </p:nvCxnSpPr>
        <p:spPr bwMode="auto">
          <a:xfrm>
            <a:off x="5791987" y="2446021"/>
            <a:ext cx="1" cy="604837"/>
          </a:xfrm>
          <a:prstGeom prst="straightConnector1">
            <a:avLst/>
          </a:prstGeom>
          <a:noFill/>
          <a:ln w="12700">
            <a:solidFill>
              <a:schemeClr val="tx1"/>
            </a:solidFill>
            <a:round/>
            <a:headEnd/>
            <a:tailEnd type="triangle" w="med" len="med"/>
          </a:ln>
        </p:spPr>
      </p:cxnSp>
      <p:sp>
        <p:nvSpPr>
          <p:cNvPr id="37" name="TextBox 9">
            <a:extLst>
              <a:ext uri="{FF2B5EF4-FFF2-40B4-BE49-F238E27FC236}">
                <a16:creationId xmlns:a16="http://schemas.microsoft.com/office/drawing/2014/main" id="{E19CC414-14FC-8841-A763-26999A6E5205}"/>
              </a:ext>
            </a:extLst>
          </p:cNvPr>
          <p:cNvSpPr txBox="1">
            <a:spLocks noChangeArrowheads="1"/>
          </p:cNvSpPr>
          <p:nvPr/>
        </p:nvSpPr>
        <p:spPr bwMode="auto">
          <a:xfrm>
            <a:off x="1833686" y="1847965"/>
            <a:ext cx="122354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algn="ctr" eaLnBrk="1" hangingPunct="1">
              <a:spcBef>
                <a:spcPct val="0"/>
              </a:spcBef>
              <a:buSzTx/>
              <a:buFontTx/>
              <a:buNone/>
            </a:pPr>
            <a:r>
              <a:rPr lang="en-US" altLang="en-US" sz="2400" b="0" dirty="0">
                <a:solidFill>
                  <a:srgbClr val="00B0F0"/>
                </a:solidFill>
                <a:latin typeface="Open Sans" panose="020B0604020202020204" charset="0"/>
                <a:ea typeface="Open Sans" panose="020B0604020202020204" charset="0"/>
                <a:cs typeface="Open Sans" panose="020B0604020202020204" charset="0"/>
                <a:sym typeface="Symbol" pitchFamily="18" charset="2"/>
              </a:rPr>
              <a:t>=3</a:t>
            </a:r>
            <a:endPar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endParaRPr>
          </a:p>
          <a:p>
            <a:pPr algn="ctr" eaLnBrk="1" hangingPunct="1">
              <a:spcBef>
                <a:spcPct val="0"/>
              </a:spcBef>
              <a:buSzTx/>
              <a:buFontTx/>
              <a:buNone/>
            </a:pP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=3</a:t>
            </a:r>
            <a:endParaRPr lang="en-US" altLang="en-US" sz="2400" b="0" dirty="0">
              <a:solidFill>
                <a:srgbClr val="C00000"/>
              </a:solidFill>
              <a:latin typeface="Open Sans" panose="020B0604020202020204" charset="0"/>
              <a:ea typeface="Open Sans" panose="020B0604020202020204" charset="0"/>
              <a:cs typeface="Open Sans" panose="020B0604020202020204" charset="0"/>
            </a:endParaRPr>
          </a:p>
        </p:txBody>
      </p:sp>
      <p:sp>
        <p:nvSpPr>
          <p:cNvPr id="38" name="TextBox 9">
            <a:extLst>
              <a:ext uri="{FF2B5EF4-FFF2-40B4-BE49-F238E27FC236}">
                <a16:creationId xmlns:a16="http://schemas.microsoft.com/office/drawing/2014/main" id="{98837C84-583E-5C45-87C9-9A9A3907EC97}"/>
              </a:ext>
            </a:extLst>
          </p:cNvPr>
          <p:cNvSpPr txBox="1">
            <a:spLocks noChangeArrowheads="1"/>
          </p:cNvSpPr>
          <p:nvPr/>
        </p:nvSpPr>
        <p:spPr bwMode="auto">
          <a:xfrm>
            <a:off x="3999008" y="948493"/>
            <a:ext cx="122354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algn="ctr" eaLnBrk="1" hangingPunct="1">
              <a:spcBef>
                <a:spcPct val="0"/>
              </a:spcBef>
              <a:buSzTx/>
              <a:buFontTx/>
              <a:buNone/>
            </a:pPr>
            <a:r>
              <a:rPr lang="en-US" altLang="en-US" sz="2400" b="0" dirty="0">
                <a:solidFill>
                  <a:srgbClr val="00B0F0"/>
                </a:solidFill>
                <a:latin typeface="Open Sans" panose="020B0604020202020204" charset="0"/>
                <a:ea typeface="Open Sans" panose="020B0604020202020204" charset="0"/>
                <a:cs typeface="Open Sans" panose="020B0604020202020204" charset="0"/>
                <a:sym typeface="Symbol" pitchFamily="18" charset="2"/>
              </a:rPr>
              <a:t>=3</a:t>
            </a: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a:t>
            </a:r>
          </a:p>
          <a:p>
            <a:pPr algn="ctr" eaLnBrk="1" hangingPunct="1">
              <a:spcBef>
                <a:spcPct val="0"/>
              </a:spcBef>
              <a:buSzTx/>
              <a:buFontTx/>
              <a:buNone/>
            </a:pP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a:t>
            </a:r>
            <a:endParaRPr lang="en-US" altLang="en-US" sz="2400" b="0" dirty="0">
              <a:solidFill>
                <a:srgbClr val="C00000"/>
              </a:solidFill>
              <a:latin typeface="Open Sans" panose="020B0604020202020204" charset="0"/>
              <a:ea typeface="Open Sans" panose="020B0604020202020204" charset="0"/>
              <a:cs typeface="Open Sans" panose="020B0604020202020204" charset="0"/>
            </a:endParaRPr>
          </a:p>
        </p:txBody>
      </p:sp>
    </p:spTree>
    <p:extLst>
      <p:ext uri="{BB962C8B-B14F-4D97-AF65-F5344CB8AC3E}">
        <p14:creationId xmlns:p14="http://schemas.microsoft.com/office/powerpoint/2010/main" val="78061411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39" name="TextBox 9">
            <a:extLst>
              <a:ext uri="{FF2B5EF4-FFF2-40B4-BE49-F238E27FC236}">
                <a16:creationId xmlns:a16="http://schemas.microsoft.com/office/drawing/2014/main" id="{FC68F371-3167-0C44-B989-85972F3F5FC1}"/>
              </a:ext>
            </a:extLst>
          </p:cNvPr>
          <p:cNvSpPr txBox="1">
            <a:spLocks noChangeArrowheads="1"/>
          </p:cNvSpPr>
          <p:nvPr/>
        </p:nvSpPr>
        <p:spPr bwMode="auto">
          <a:xfrm>
            <a:off x="4416304" y="1862864"/>
            <a:ext cx="1126651"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algn="ctr" eaLnBrk="1" hangingPunct="1">
              <a:spcBef>
                <a:spcPct val="0"/>
              </a:spcBef>
              <a:buSzTx/>
              <a:buFontTx/>
              <a:buNone/>
            </a:pPr>
            <a:r>
              <a:rPr lang="en-US" altLang="en-US" sz="2400" b="0" dirty="0">
                <a:solidFill>
                  <a:srgbClr val="00B0F0"/>
                </a:solidFill>
                <a:latin typeface="Open Sans" panose="020B0604020202020204" charset="0"/>
                <a:ea typeface="Open Sans" panose="020B0604020202020204" charset="0"/>
                <a:cs typeface="Open Sans" panose="020B0604020202020204" charset="0"/>
                <a:sym typeface="Symbol" pitchFamily="18" charset="2"/>
              </a:rPr>
              <a:t>=-</a:t>
            </a: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a:t>
            </a:r>
          </a:p>
          <a:p>
            <a:pPr algn="ctr" eaLnBrk="1" hangingPunct="1">
              <a:spcBef>
                <a:spcPct val="0"/>
              </a:spcBef>
              <a:buSzTx/>
              <a:buFontTx/>
              <a:buNone/>
            </a:pP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=2</a:t>
            </a:r>
            <a:endParaRPr lang="en-US" altLang="en-US" sz="2400" b="0" dirty="0">
              <a:solidFill>
                <a:srgbClr val="C00000"/>
              </a:solidFill>
              <a:latin typeface="Open Sans" panose="020B0604020202020204" charset="0"/>
              <a:ea typeface="Open Sans" panose="020B0604020202020204" charset="0"/>
              <a:cs typeface="Open Sans" panose="020B0604020202020204" charset="0"/>
            </a:endParaRPr>
          </a:p>
        </p:txBody>
      </p:sp>
      <p:sp>
        <p:nvSpPr>
          <p:cNvPr id="63" name="Google Shape;63;p2"/>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dirty="0">
                <a:sym typeface="Symbol" pitchFamily="18" charset="2"/>
              </a:rPr>
              <a:t>Alpha-Beta Pruning Example</a:t>
            </a:r>
            <a:endParaRPr sz="3400" b="1" dirty="0">
              <a:solidFill>
                <a:srgbClr val="370661"/>
              </a:solidFill>
              <a:latin typeface="Open Sans"/>
              <a:ea typeface="Open Sans"/>
              <a:cs typeface="Open Sans"/>
              <a:sym typeface="Open Sans"/>
            </a:endParaRPr>
          </a:p>
        </p:txBody>
      </p:sp>
      <p:sp>
        <p:nvSpPr>
          <p:cNvPr id="34" name="AutoShape 4">
            <a:extLst>
              <a:ext uri="{FF2B5EF4-FFF2-40B4-BE49-F238E27FC236}">
                <a16:creationId xmlns:a16="http://schemas.microsoft.com/office/drawing/2014/main" id="{E736D7FF-BD34-4A88-84A3-1D8F37182FDE}"/>
              </a:ext>
            </a:extLst>
          </p:cNvPr>
          <p:cNvSpPr>
            <a:spLocks noChangeArrowheads="1"/>
          </p:cNvSpPr>
          <p:nvPr/>
        </p:nvSpPr>
        <p:spPr bwMode="auto">
          <a:xfrm>
            <a:off x="5601494" y="1137177"/>
            <a:ext cx="381000" cy="359477"/>
          </a:xfrm>
          <a:prstGeom prst="triangle">
            <a:avLst>
              <a:gd name="adj" fmla="val 50000"/>
            </a:avLst>
          </a:prstGeom>
          <a:solidFill>
            <a:srgbClr val="CCECFF"/>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sp>
        <p:nvSpPr>
          <p:cNvPr id="18" name="TextBox 17">
            <a:extLst>
              <a:ext uri="{FF2B5EF4-FFF2-40B4-BE49-F238E27FC236}">
                <a16:creationId xmlns:a16="http://schemas.microsoft.com/office/drawing/2014/main" id="{97FA6B95-38DB-164F-A3BB-D53340EB840C}"/>
              </a:ext>
            </a:extLst>
          </p:cNvPr>
          <p:cNvSpPr txBox="1"/>
          <p:nvPr/>
        </p:nvSpPr>
        <p:spPr>
          <a:xfrm>
            <a:off x="6162805" y="1590805"/>
            <a:ext cx="184731" cy="307777"/>
          </a:xfrm>
          <a:prstGeom prst="rect">
            <a:avLst/>
          </a:prstGeom>
          <a:noFill/>
        </p:spPr>
        <p:txBody>
          <a:bodyPr wrap="none" rtlCol="0">
            <a:spAutoFit/>
          </a:bodyPr>
          <a:lstStyle/>
          <a:p>
            <a:endParaRPr lang="en-US" dirty="0"/>
          </a:p>
        </p:txBody>
      </p:sp>
      <p:sp>
        <p:nvSpPr>
          <p:cNvPr id="55" name="Rectangle 54">
            <a:extLst>
              <a:ext uri="{FF2B5EF4-FFF2-40B4-BE49-F238E27FC236}">
                <a16:creationId xmlns:a16="http://schemas.microsoft.com/office/drawing/2014/main" id="{57B21973-64B2-0742-8D01-54B4212A8EE6}"/>
              </a:ext>
            </a:extLst>
          </p:cNvPr>
          <p:cNvSpPr/>
          <p:nvPr/>
        </p:nvSpPr>
        <p:spPr>
          <a:xfrm>
            <a:off x="9150" y="3560429"/>
            <a:ext cx="6236870" cy="2811394"/>
          </a:xfrm>
          <a:prstGeom prst="rect">
            <a:avLst/>
          </a:prstGeom>
          <a:solidFill>
            <a:schemeClr val="bg1">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AutoShape 6">
            <a:extLst>
              <a:ext uri="{FF2B5EF4-FFF2-40B4-BE49-F238E27FC236}">
                <a16:creationId xmlns:a16="http://schemas.microsoft.com/office/drawing/2014/main" id="{05349203-CB67-5C4A-B0EC-246ED83E1B0A}"/>
              </a:ext>
            </a:extLst>
          </p:cNvPr>
          <p:cNvSpPr>
            <a:spLocks noChangeArrowheads="1"/>
          </p:cNvSpPr>
          <p:nvPr/>
        </p:nvSpPr>
        <p:spPr bwMode="auto">
          <a:xfrm flipV="1">
            <a:off x="3315494" y="2103965"/>
            <a:ext cx="381000" cy="330902"/>
          </a:xfrm>
          <a:prstGeom prst="triangle">
            <a:avLst>
              <a:gd name="adj" fmla="val 50000"/>
            </a:avLst>
          </a:prstGeom>
          <a:solidFill>
            <a:srgbClr val="FF9A99"/>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cxnSp>
        <p:nvCxnSpPr>
          <p:cNvPr id="15" name="AutoShape 7">
            <a:extLst>
              <a:ext uri="{FF2B5EF4-FFF2-40B4-BE49-F238E27FC236}">
                <a16:creationId xmlns:a16="http://schemas.microsoft.com/office/drawing/2014/main" id="{C6C3AF7C-5779-ED49-8CCE-0B7DB7D74164}"/>
              </a:ext>
            </a:extLst>
          </p:cNvPr>
          <p:cNvCxnSpPr>
            <a:cxnSpLocks noChangeShapeType="1"/>
            <a:endCxn id="14" idx="3"/>
          </p:cNvCxnSpPr>
          <p:nvPr/>
        </p:nvCxnSpPr>
        <p:spPr bwMode="auto">
          <a:xfrm flipH="1">
            <a:off x="3505994" y="1496654"/>
            <a:ext cx="2286000" cy="607311"/>
          </a:xfrm>
          <a:prstGeom prst="straightConnector1">
            <a:avLst/>
          </a:prstGeom>
          <a:noFill/>
          <a:ln w="12700">
            <a:solidFill>
              <a:schemeClr val="tx1"/>
            </a:solidFill>
            <a:round/>
            <a:headEnd/>
            <a:tailEnd type="triangle" w="med" len="med"/>
          </a:ln>
        </p:spPr>
      </p:cxnSp>
      <p:sp>
        <p:nvSpPr>
          <p:cNvPr id="16" name="AutoShape 20">
            <a:extLst>
              <a:ext uri="{FF2B5EF4-FFF2-40B4-BE49-F238E27FC236}">
                <a16:creationId xmlns:a16="http://schemas.microsoft.com/office/drawing/2014/main" id="{6C65CC3C-F8B4-774F-9011-5FAFD965A4F2}"/>
              </a:ext>
            </a:extLst>
          </p:cNvPr>
          <p:cNvSpPr>
            <a:spLocks noChangeArrowheads="1"/>
          </p:cNvSpPr>
          <p:nvPr/>
        </p:nvSpPr>
        <p:spPr bwMode="auto">
          <a:xfrm flipV="1">
            <a:off x="5601494" y="2103965"/>
            <a:ext cx="381000" cy="318998"/>
          </a:xfrm>
          <a:prstGeom prst="triangle">
            <a:avLst>
              <a:gd name="adj" fmla="val 50000"/>
            </a:avLst>
          </a:prstGeom>
          <a:solidFill>
            <a:srgbClr val="FF9A99"/>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sp>
        <p:nvSpPr>
          <p:cNvPr id="17" name="AutoShape 26">
            <a:extLst>
              <a:ext uri="{FF2B5EF4-FFF2-40B4-BE49-F238E27FC236}">
                <a16:creationId xmlns:a16="http://schemas.microsoft.com/office/drawing/2014/main" id="{A457A0C3-CD44-6740-8065-68055CB3C4BB}"/>
              </a:ext>
            </a:extLst>
          </p:cNvPr>
          <p:cNvSpPr>
            <a:spLocks noChangeArrowheads="1"/>
          </p:cNvSpPr>
          <p:nvPr/>
        </p:nvSpPr>
        <p:spPr bwMode="auto">
          <a:xfrm flipV="1">
            <a:off x="7887493" y="2103965"/>
            <a:ext cx="381000" cy="330902"/>
          </a:xfrm>
          <a:prstGeom prst="triangle">
            <a:avLst>
              <a:gd name="adj" fmla="val 50000"/>
            </a:avLst>
          </a:prstGeom>
          <a:solidFill>
            <a:srgbClr val="FF9A99"/>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cxnSp>
        <p:nvCxnSpPr>
          <p:cNvPr id="19" name="AutoShape 27">
            <a:extLst>
              <a:ext uri="{FF2B5EF4-FFF2-40B4-BE49-F238E27FC236}">
                <a16:creationId xmlns:a16="http://schemas.microsoft.com/office/drawing/2014/main" id="{C7CC236B-543C-D942-8659-0352BFC5A796}"/>
              </a:ext>
            </a:extLst>
          </p:cNvPr>
          <p:cNvCxnSpPr>
            <a:cxnSpLocks noChangeShapeType="1"/>
          </p:cNvCxnSpPr>
          <p:nvPr/>
        </p:nvCxnSpPr>
        <p:spPr bwMode="auto">
          <a:xfrm>
            <a:off x="5791994" y="1496654"/>
            <a:ext cx="2285999" cy="607311"/>
          </a:xfrm>
          <a:prstGeom prst="straightConnector1">
            <a:avLst/>
          </a:prstGeom>
          <a:noFill/>
          <a:ln w="12700">
            <a:solidFill>
              <a:schemeClr val="tx1"/>
            </a:solidFill>
            <a:round/>
            <a:headEnd/>
            <a:tailEnd type="triangle" w="med" len="med"/>
          </a:ln>
        </p:spPr>
      </p:cxnSp>
      <p:cxnSp>
        <p:nvCxnSpPr>
          <p:cNvPr id="20" name="AutoShape 21">
            <a:extLst>
              <a:ext uri="{FF2B5EF4-FFF2-40B4-BE49-F238E27FC236}">
                <a16:creationId xmlns:a16="http://schemas.microsoft.com/office/drawing/2014/main" id="{D9CEADC8-9233-8445-892F-C26556BA5645}"/>
              </a:ext>
            </a:extLst>
          </p:cNvPr>
          <p:cNvCxnSpPr>
            <a:cxnSpLocks noChangeShapeType="1"/>
          </p:cNvCxnSpPr>
          <p:nvPr/>
        </p:nvCxnSpPr>
        <p:spPr bwMode="auto">
          <a:xfrm>
            <a:off x="5791994" y="1496654"/>
            <a:ext cx="0" cy="607311"/>
          </a:xfrm>
          <a:prstGeom prst="straightConnector1">
            <a:avLst/>
          </a:prstGeom>
          <a:noFill/>
          <a:ln w="12700">
            <a:solidFill>
              <a:schemeClr val="tx1"/>
            </a:solidFill>
            <a:round/>
            <a:headEnd/>
            <a:tailEnd type="triangle" w="med" len="med"/>
          </a:ln>
        </p:spPr>
      </p:cxnSp>
      <p:cxnSp>
        <p:nvCxnSpPr>
          <p:cNvPr id="22" name="AutoShape 17">
            <a:extLst>
              <a:ext uri="{FF2B5EF4-FFF2-40B4-BE49-F238E27FC236}">
                <a16:creationId xmlns:a16="http://schemas.microsoft.com/office/drawing/2014/main" id="{3905C521-00EC-7547-A286-2F50E926FA6E}"/>
              </a:ext>
            </a:extLst>
          </p:cNvPr>
          <p:cNvCxnSpPr>
            <a:cxnSpLocks noChangeShapeType="1"/>
          </p:cNvCxnSpPr>
          <p:nvPr/>
        </p:nvCxnSpPr>
        <p:spPr bwMode="auto">
          <a:xfrm>
            <a:off x="3505994" y="2434867"/>
            <a:ext cx="761999" cy="616743"/>
          </a:xfrm>
          <a:prstGeom prst="straightConnector1">
            <a:avLst/>
          </a:prstGeom>
          <a:noFill/>
          <a:ln w="12700">
            <a:solidFill>
              <a:schemeClr val="tx1"/>
            </a:solidFill>
            <a:round/>
            <a:headEnd/>
            <a:tailEnd type="triangle" w="med" len="med"/>
          </a:ln>
        </p:spPr>
      </p:cxnSp>
      <p:cxnSp>
        <p:nvCxnSpPr>
          <p:cNvPr id="23" name="AutoShape 9">
            <a:extLst>
              <a:ext uri="{FF2B5EF4-FFF2-40B4-BE49-F238E27FC236}">
                <a16:creationId xmlns:a16="http://schemas.microsoft.com/office/drawing/2014/main" id="{2406BD59-3DEA-714A-9355-A9254C7411CB}"/>
              </a:ext>
            </a:extLst>
          </p:cNvPr>
          <p:cNvCxnSpPr>
            <a:cxnSpLocks noChangeShapeType="1"/>
          </p:cNvCxnSpPr>
          <p:nvPr/>
        </p:nvCxnSpPr>
        <p:spPr bwMode="auto">
          <a:xfrm flipH="1">
            <a:off x="2743996" y="2434867"/>
            <a:ext cx="761998" cy="616746"/>
          </a:xfrm>
          <a:prstGeom prst="straightConnector1">
            <a:avLst/>
          </a:prstGeom>
          <a:noFill/>
          <a:ln w="12700">
            <a:solidFill>
              <a:schemeClr val="tx1"/>
            </a:solidFill>
            <a:round/>
            <a:headEnd/>
            <a:tailEnd type="triangle" w="med" len="med"/>
          </a:ln>
        </p:spPr>
      </p:cxnSp>
      <p:sp>
        <p:nvSpPr>
          <p:cNvPr id="24" name="Rectangle 7">
            <a:extLst>
              <a:ext uri="{FF2B5EF4-FFF2-40B4-BE49-F238E27FC236}">
                <a16:creationId xmlns:a16="http://schemas.microsoft.com/office/drawing/2014/main" id="{DC90F633-5E86-2D46-BEA4-7F279854AC24}"/>
              </a:ext>
            </a:extLst>
          </p:cNvPr>
          <p:cNvSpPr>
            <a:spLocks noChangeArrowheads="1"/>
          </p:cNvSpPr>
          <p:nvPr/>
        </p:nvSpPr>
        <p:spPr bwMode="auto">
          <a:xfrm>
            <a:off x="3313909" y="3101711"/>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8</a:t>
            </a:r>
          </a:p>
        </p:txBody>
      </p:sp>
      <p:sp>
        <p:nvSpPr>
          <p:cNvPr id="25" name="Rectangle 7">
            <a:extLst>
              <a:ext uri="{FF2B5EF4-FFF2-40B4-BE49-F238E27FC236}">
                <a16:creationId xmlns:a16="http://schemas.microsoft.com/office/drawing/2014/main" id="{4A8D2FD8-AAAE-8941-98D1-3B5D3C53449B}"/>
              </a:ext>
            </a:extLst>
          </p:cNvPr>
          <p:cNvSpPr>
            <a:spLocks noChangeArrowheads="1"/>
          </p:cNvSpPr>
          <p:nvPr/>
        </p:nvSpPr>
        <p:spPr bwMode="auto">
          <a:xfrm>
            <a:off x="4075909" y="3101711"/>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12</a:t>
            </a:r>
          </a:p>
        </p:txBody>
      </p:sp>
      <p:sp>
        <p:nvSpPr>
          <p:cNvPr id="26" name="Rectangle 7">
            <a:extLst>
              <a:ext uri="{FF2B5EF4-FFF2-40B4-BE49-F238E27FC236}">
                <a16:creationId xmlns:a16="http://schemas.microsoft.com/office/drawing/2014/main" id="{8CFEC7EC-3381-6B42-B374-924BB123DD9D}"/>
              </a:ext>
            </a:extLst>
          </p:cNvPr>
          <p:cNvSpPr>
            <a:spLocks noChangeArrowheads="1"/>
          </p:cNvSpPr>
          <p:nvPr/>
        </p:nvSpPr>
        <p:spPr bwMode="auto">
          <a:xfrm>
            <a:off x="2551909" y="3101711"/>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3</a:t>
            </a:r>
          </a:p>
        </p:txBody>
      </p:sp>
      <p:cxnSp>
        <p:nvCxnSpPr>
          <p:cNvPr id="27" name="AutoShape 13">
            <a:extLst>
              <a:ext uri="{FF2B5EF4-FFF2-40B4-BE49-F238E27FC236}">
                <a16:creationId xmlns:a16="http://schemas.microsoft.com/office/drawing/2014/main" id="{D84C5290-A15F-FD48-A9DF-48DCD9312DA2}"/>
              </a:ext>
            </a:extLst>
          </p:cNvPr>
          <p:cNvCxnSpPr>
            <a:cxnSpLocks noChangeShapeType="1"/>
          </p:cNvCxnSpPr>
          <p:nvPr/>
        </p:nvCxnSpPr>
        <p:spPr bwMode="auto">
          <a:xfrm>
            <a:off x="3505994" y="2434867"/>
            <a:ext cx="1" cy="604837"/>
          </a:xfrm>
          <a:prstGeom prst="straightConnector1">
            <a:avLst/>
          </a:prstGeom>
          <a:noFill/>
          <a:ln w="12700">
            <a:solidFill>
              <a:schemeClr val="tx1"/>
            </a:solidFill>
            <a:round/>
            <a:headEnd/>
            <a:tailEnd type="triangle" w="med" len="med"/>
          </a:ln>
        </p:spPr>
      </p:cxnSp>
      <p:sp>
        <p:nvSpPr>
          <p:cNvPr id="2" name="Rectangle 1">
            <a:extLst>
              <a:ext uri="{FF2B5EF4-FFF2-40B4-BE49-F238E27FC236}">
                <a16:creationId xmlns:a16="http://schemas.microsoft.com/office/drawing/2014/main" id="{017492CB-DE08-9D44-903D-AFBF313FB495}"/>
              </a:ext>
            </a:extLst>
          </p:cNvPr>
          <p:cNvSpPr/>
          <p:nvPr/>
        </p:nvSpPr>
        <p:spPr>
          <a:xfrm>
            <a:off x="2932986" y="2076992"/>
            <a:ext cx="287258" cy="307777"/>
          </a:xfrm>
          <a:prstGeom prst="rect">
            <a:avLst/>
          </a:prstGeom>
        </p:spPr>
        <p:txBody>
          <a:bodyPr wrap="none">
            <a:spAutoFit/>
          </a:bodyPr>
          <a:lstStyle/>
          <a:p>
            <a:pPr algn="ctr"/>
            <a:r>
              <a:rPr lang="en-US" dirty="0">
                <a:latin typeface="Open Sans" panose="020B0604020202020204" charset="0"/>
                <a:ea typeface="Open Sans" panose="020B0604020202020204" charset="0"/>
                <a:cs typeface="Open Sans" panose="020B0604020202020204" charset="0"/>
              </a:rPr>
              <a:t>3</a:t>
            </a:r>
          </a:p>
        </p:txBody>
      </p:sp>
      <p:sp>
        <p:nvSpPr>
          <p:cNvPr id="28" name="Rectangle 27">
            <a:extLst>
              <a:ext uri="{FF2B5EF4-FFF2-40B4-BE49-F238E27FC236}">
                <a16:creationId xmlns:a16="http://schemas.microsoft.com/office/drawing/2014/main" id="{8F79DF5E-42C8-D943-9296-920EFA174DA8}"/>
              </a:ext>
            </a:extLst>
          </p:cNvPr>
          <p:cNvSpPr/>
          <p:nvPr/>
        </p:nvSpPr>
        <p:spPr>
          <a:xfrm>
            <a:off x="5314236" y="1137177"/>
            <a:ext cx="287258" cy="307777"/>
          </a:xfrm>
          <a:prstGeom prst="rect">
            <a:avLst/>
          </a:prstGeom>
        </p:spPr>
        <p:txBody>
          <a:bodyPr wrap="none">
            <a:spAutoFit/>
          </a:bodyPr>
          <a:lstStyle/>
          <a:p>
            <a:pPr algn="ctr"/>
            <a:r>
              <a:rPr lang="en-US" dirty="0">
                <a:latin typeface="Open Sans" panose="020B0604020202020204" charset="0"/>
                <a:ea typeface="Open Sans" panose="020B0604020202020204" charset="0"/>
                <a:cs typeface="Open Sans" panose="020B0604020202020204" charset="0"/>
              </a:rPr>
              <a:t>3</a:t>
            </a:r>
          </a:p>
        </p:txBody>
      </p:sp>
      <p:sp>
        <p:nvSpPr>
          <p:cNvPr id="29" name="Rectangle 28">
            <a:extLst>
              <a:ext uri="{FF2B5EF4-FFF2-40B4-BE49-F238E27FC236}">
                <a16:creationId xmlns:a16="http://schemas.microsoft.com/office/drawing/2014/main" id="{F9F67712-4945-4142-82B2-FAC149395C3A}"/>
              </a:ext>
            </a:extLst>
          </p:cNvPr>
          <p:cNvSpPr/>
          <p:nvPr/>
        </p:nvSpPr>
        <p:spPr>
          <a:xfrm>
            <a:off x="5238737" y="2096557"/>
            <a:ext cx="292068" cy="307777"/>
          </a:xfrm>
          <a:prstGeom prst="rect">
            <a:avLst/>
          </a:prstGeom>
        </p:spPr>
        <p:txBody>
          <a:bodyPr wrap="none">
            <a:spAutoFit/>
          </a:bodyPr>
          <a:lstStyle/>
          <a:p>
            <a:r>
              <a:rPr lang="en-US" dirty="0">
                <a:latin typeface="Roboto Mono" panose="020B0604020202020204" charset="0"/>
                <a:ea typeface="Roboto Mono" panose="020B0604020202020204" charset="0"/>
                <a:cs typeface="Times New Roman" pitchFamily="18" charset="0"/>
              </a:rPr>
              <a:t>2</a:t>
            </a:r>
            <a:endParaRPr lang="en-US" dirty="0"/>
          </a:p>
        </p:txBody>
      </p:sp>
      <p:cxnSp>
        <p:nvCxnSpPr>
          <p:cNvPr id="30" name="AutoShape 17">
            <a:extLst>
              <a:ext uri="{FF2B5EF4-FFF2-40B4-BE49-F238E27FC236}">
                <a16:creationId xmlns:a16="http://schemas.microsoft.com/office/drawing/2014/main" id="{FD64EC14-5D6B-E542-9094-49F4B12E8EAB}"/>
              </a:ext>
            </a:extLst>
          </p:cNvPr>
          <p:cNvCxnSpPr>
            <a:cxnSpLocks noChangeShapeType="1"/>
          </p:cNvCxnSpPr>
          <p:nvPr/>
        </p:nvCxnSpPr>
        <p:spPr bwMode="auto">
          <a:xfrm>
            <a:off x="5791987" y="2446021"/>
            <a:ext cx="761999" cy="616743"/>
          </a:xfrm>
          <a:prstGeom prst="straightConnector1">
            <a:avLst/>
          </a:prstGeom>
          <a:noFill/>
          <a:ln w="12700">
            <a:solidFill>
              <a:schemeClr val="tx1"/>
            </a:solidFill>
            <a:round/>
            <a:headEnd/>
            <a:tailEnd type="triangle" w="med" len="med"/>
          </a:ln>
        </p:spPr>
      </p:cxnSp>
      <p:cxnSp>
        <p:nvCxnSpPr>
          <p:cNvPr id="31" name="AutoShape 9">
            <a:extLst>
              <a:ext uri="{FF2B5EF4-FFF2-40B4-BE49-F238E27FC236}">
                <a16:creationId xmlns:a16="http://schemas.microsoft.com/office/drawing/2014/main" id="{58063A8E-CAC7-444E-A6B4-B8F666F47522}"/>
              </a:ext>
            </a:extLst>
          </p:cNvPr>
          <p:cNvCxnSpPr>
            <a:cxnSpLocks noChangeShapeType="1"/>
          </p:cNvCxnSpPr>
          <p:nvPr/>
        </p:nvCxnSpPr>
        <p:spPr bwMode="auto">
          <a:xfrm flipH="1">
            <a:off x="5029989" y="2446021"/>
            <a:ext cx="761998" cy="616746"/>
          </a:xfrm>
          <a:prstGeom prst="straightConnector1">
            <a:avLst/>
          </a:prstGeom>
          <a:noFill/>
          <a:ln w="12700">
            <a:solidFill>
              <a:schemeClr val="tx1"/>
            </a:solidFill>
            <a:round/>
            <a:headEnd/>
            <a:tailEnd type="triangle" w="med" len="med"/>
          </a:ln>
        </p:spPr>
      </p:cxnSp>
      <p:sp>
        <p:nvSpPr>
          <p:cNvPr id="32" name="Rectangle 7">
            <a:extLst>
              <a:ext uri="{FF2B5EF4-FFF2-40B4-BE49-F238E27FC236}">
                <a16:creationId xmlns:a16="http://schemas.microsoft.com/office/drawing/2014/main" id="{3F2AFCAB-E24A-C24D-81CC-632B8C607D60}"/>
              </a:ext>
            </a:extLst>
          </p:cNvPr>
          <p:cNvSpPr>
            <a:spLocks noChangeArrowheads="1"/>
          </p:cNvSpPr>
          <p:nvPr/>
        </p:nvSpPr>
        <p:spPr bwMode="auto">
          <a:xfrm>
            <a:off x="5599902" y="3112865"/>
            <a:ext cx="384174" cy="330902"/>
          </a:xfrm>
          <a:prstGeom prst="rect">
            <a:avLst/>
          </a:prstGeom>
          <a:solidFill>
            <a:srgbClr val="BD92DE"/>
          </a:solidFill>
          <a:ln w="9525">
            <a:solidFill>
              <a:schemeClr val="tx1"/>
            </a:solidFill>
            <a:miter lim="800000"/>
            <a:headEnd/>
            <a:tailEnd/>
          </a:ln>
        </p:spPr>
        <p:txBody>
          <a:bodyPr wrap="none" anchor="ctr"/>
          <a:lstStyle/>
          <a:p>
            <a:pPr algn="ctr"/>
            <a:endParaRPr lang="en-US" sz="1800" dirty="0">
              <a:latin typeface="Open Sans" panose="020B0604020202020204" charset="0"/>
              <a:ea typeface="Open Sans" panose="020B0604020202020204" charset="0"/>
              <a:cs typeface="Open Sans" panose="020B0604020202020204" charset="0"/>
            </a:endParaRPr>
          </a:p>
        </p:txBody>
      </p:sp>
      <p:sp>
        <p:nvSpPr>
          <p:cNvPr id="33" name="Rectangle 7">
            <a:extLst>
              <a:ext uri="{FF2B5EF4-FFF2-40B4-BE49-F238E27FC236}">
                <a16:creationId xmlns:a16="http://schemas.microsoft.com/office/drawing/2014/main" id="{3F5A2AC6-92B6-9646-9701-0CB78E2A0664}"/>
              </a:ext>
            </a:extLst>
          </p:cNvPr>
          <p:cNvSpPr>
            <a:spLocks noChangeArrowheads="1"/>
          </p:cNvSpPr>
          <p:nvPr/>
        </p:nvSpPr>
        <p:spPr bwMode="auto">
          <a:xfrm>
            <a:off x="6361902" y="3112865"/>
            <a:ext cx="384174" cy="330902"/>
          </a:xfrm>
          <a:prstGeom prst="rect">
            <a:avLst/>
          </a:prstGeom>
          <a:solidFill>
            <a:srgbClr val="BD92DE"/>
          </a:solidFill>
          <a:ln w="9525">
            <a:solidFill>
              <a:schemeClr val="tx1"/>
            </a:solidFill>
            <a:miter lim="800000"/>
            <a:headEnd/>
            <a:tailEnd/>
          </a:ln>
        </p:spPr>
        <p:txBody>
          <a:bodyPr wrap="none" anchor="ctr"/>
          <a:lstStyle/>
          <a:p>
            <a:pPr algn="ctr"/>
            <a:endParaRPr lang="en-US" sz="1800" dirty="0">
              <a:latin typeface="Open Sans" panose="020B0604020202020204" charset="0"/>
              <a:ea typeface="Open Sans" panose="020B0604020202020204" charset="0"/>
              <a:cs typeface="Open Sans" panose="020B0604020202020204" charset="0"/>
            </a:endParaRPr>
          </a:p>
        </p:txBody>
      </p:sp>
      <p:sp>
        <p:nvSpPr>
          <p:cNvPr id="35" name="Rectangle 7">
            <a:extLst>
              <a:ext uri="{FF2B5EF4-FFF2-40B4-BE49-F238E27FC236}">
                <a16:creationId xmlns:a16="http://schemas.microsoft.com/office/drawing/2014/main" id="{2240DC77-1B6F-DC42-BDB7-A9C274EAEB97}"/>
              </a:ext>
            </a:extLst>
          </p:cNvPr>
          <p:cNvSpPr>
            <a:spLocks noChangeArrowheads="1"/>
          </p:cNvSpPr>
          <p:nvPr/>
        </p:nvSpPr>
        <p:spPr bwMode="auto">
          <a:xfrm>
            <a:off x="4837902" y="3112865"/>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2</a:t>
            </a:r>
          </a:p>
        </p:txBody>
      </p:sp>
      <p:cxnSp>
        <p:nvCxnSpPr>
          <p:cNvPr id="36" name="AutoShape 13">
            <a:extLst>
              <a:ext uri="{FF2B5EF4-FFF2-40B4-BE49-F238E27FC236}">
                <a16:creationId xmlns:a16="http://schemas.microsoft.com/office/drawing/2014/main" id="{079C1C4B-0596-2F4E-A2D9-68BC53160ABF}"/>
              </a:ext>
            </a:extLst>
          </p:cNvPr>
          <p:cNvCxnSpPr>
            <a:cxnSpLocks noChangeShapeType="1"/>
          </p:cNvCxnSpPr>
          <p:nvPr/>
        </p:nvCxnSpPr>
        <p:spPr bwMode="auto">
          <a:xfrm>
            <a:off x="5791987" y="2446021"/>
            <a:ext cx="1" cy="604837"/>
          </a:xfrm>
          <a:prstGeom prst="straightConnector1">
            <a:avLst/>
          </a:prstGeom>
          <a:noFill/>
          <a:ln w="12700">
            <a:solidFill>
              <a:schemeClr val="tx1"/>
            </a:solidFill>
            <a:round/>
            <a:headEnd/>
            <a:tailEnd type="triangle" w="med" len="med"/>
          </a:ln>
        </p:spPr>
      </p:cxnSp>
      <p:sp>
        <p:nvSpPr>
          <p:cNvPr id="37" name="TextBox 9">
            <a:extLst>
              <a:ext uri="{FF2B5EF4-FFF2-40B4-BE49-F238E27FC236}">
                <a16:creationId xmlns:a16="http://schemas.microsoft.com/office/drawing/2014/main" id="{E19CC414-14FC-8841-A763-26999A6E5205}"/>
              </a:ext>
            </a:extLst>
          </p:cNvPr>
          <p:cNvSpPr txBox="1">
            <a:spLocks noChangeArrowheads="1"/>
          </p:cNvSpPr>
          <p:nvPr/>
        </p:nvSpPr>
        <p:spPr bwMode="auto">
          <a:xfrm>
            <a:off x="1833686" y="1847965"/>
            <a:ext cx="122354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algn="ctr" eaLnBrk="1" hangingPunct="1">
              <a:spcBef>
                <a:spcPct val="0"/>
              </a:spcBef>
              <a:buSzTx/>
              <a:buFontTx/>
              <a:buNone/>
            </a:pPr>
            <a:r>
              <a:rPr lang="en-US" altLang="en-US" sz="2400" b="0" dirty="0">
                <a:solidFill>
                  <a:srgbClr val="00B0F0"/>
                </a:solidFill>
                <a:latin typeface="Open Sans" panose="020B0604020202020204" charset="0"/>
                <a:ea typeface="Open Sans" panose="020B0604020202020204" charset="0"/>
                <a:cs typeface="Open Sans" panose="020B0604020202020204" charset="0"/>
                <a:sym typeface="Symbol" pitchFamily="18" charset="2"/>
              </a:rPr>
              <a:t>=3</a:t>
            </a:r>
            <a:endPar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endParaRPr>
          </a:p>
          <a:p>
            <a:pPr algn="ctr" eaLnBrk="1" hangingPunct="1">
              <a:spcBef>
                <a:spcPct val="0"/>
              </a:spcBef>
              <a:buSzTx/>
              <a:buFontTx/>
              <a:buNone/>
            </a:pP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=3</a:t>
            </a:r>
            <a:endParaRPr lang="en-US" altLang="en-US" sz="2400" b="0" dirty="0">
              <a:solidFill>
                <a:srgbClr val="C00000"/>
              </a:solidFill>
              <a:latin typeface="Open Sans" panose="020B0604020202020204" charset="0"/>
              <a:ea typeface="Open Sans" panose="020B0604020202020204" charset="0"/>
              <a:cs typeface="Open Sans" panose="020B0604020202020204" charset="0"/>
            </a:endParaRPr>
          </a:p>
        </p:txBody>
      </p:sp>
      <p:sp>
        <p:nvSpPr>
          <p:cNvPr id="38" name="TextBox 9">
            <a:extLst>
              <a:ext uri="{FF2B5EF4-FFF2-40B4-BE49-F238E27FC236}">
                <a16:creationId xmlns:a16="http://schemas.microsoft.com/office/drawing/2014/main" id="{98837C84-583E-5C45-87C9-9A9A3907EC97}"/>
              </a:ext>
            </a:extLst>
          </p:cNvPr>
          <p:cNvSpPr txBox="1">
            <a:spLocks noChangeArrowheads="1"/>
          </p:cNvSpPr>
          <p:nvPr/>
        </p:nvSpPr>
        <p:spPr bwMode="auto">
          <a:xfrm>
            <a:off x="3999008" y="948493"/>
            <a:ext cx="122354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algn="ctr" eaLnBrk="1" hangingPunct="1">
              <a:spcBef>
                <a:spcPct val="0"/>
              </a:spcBef>
              <a:buSzTx/>
              <a:buFontTx/>
              <a:buNone/>
            </a:pPr>
            <a:r>
              <a:rPr lang="en-US" altLang="en-US" sz="2400" b="0" dirty="0">
                <a:solidFill>
                  <a:srgbClr val="00B0F0"/>
                </a:solidFill>
                <a:latin typeface="Open Sans" panose="020B0604020202020204" charset="0"/>
                <a:ea typeface="Open Sans" panose="020B0604020202020204" charset="0"/>
                <a:cs typeface="Open Sans" panose="020B0604020202020204" charset="0"/>
                <a:sym typeface="Symbol" pitchFamily="18" charset="2"/>
              </a:rPr>
              <a:t>=3</a:t>
            </a: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a:t>
            </a:r>
          </a:p>
          <a:p>
            <a:pPr algn="ctr" eaLnBrk="1" hangingPunct="1">
              <a:spcBef>
                <a:spcPct val="0"/>
              </a:spcBef>
              <a:buSzTx/>
              <a:buFontTx/>
              <a:buNone/>
            </a:pP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a:t>
            </a:r>
            <a:endParaRPr lang="en-US" altLang="en-US" sz="2400" b="0" dirty="0">
              <a:solidFill>
                <a:srgbClr val="C00000"/>
              </a:solidFill>
              <a:latin typeface="Open Sans" panose="020B0604020202020204" charset="0"/>
              <a:ea typeface="Open Sans" panose="020B0604020202020204" charset="0"/>
              <a:cs typeface="Open Sans" panose="020B0604020202020204" charset="0"/>
            </a:endParaRPr>
          </a:p>
        </p:txBody>
      </p:sp>
      <p:sp>
        <p:nvSpPr>
          <p:cNvPr id="40" name="Google Shape;75;g92b3bf485b_0_0">
            <a:extLst>
              <a:ext uri="{FF2B5EF4-FFF2-40B4-BE49-F238E27FC236}">
                <a16:creationId xmlns:a16="http://schemas.microsoft.com/office/drawing/2014/main" id="{1E1D250B-77C4-CA43-88E1-8E36676F2D79}"/>
              </a:ext>
            </a:extLst>
          </p:cNvPr>
          <p:cNvSpPr/>
          <p:nvPr/>
        </p:nvSpPr>
        <p:spPr>
          <a:xfrm>
            <a:off x="236282" y="1075084"/>
            <a:ext cx="3762725" cy="786044"/>
          </a:xfrm>
          <a:prstGeom prst="wedgeRoundRectCallout">
            <a:avLst>
              <a:gd name="adj1" fmla="val 67242"/>
              <a:gd name="adj2" fmla="val 111685"/>
              <a:gd name="adj3" fmla="val 0"/>
            </a:avLst>
          </a:prstGeom>
          <a:solidFill>
            <a:srgbClr val="FFAE2B"/>
          </a:solidFill>
          <a:ln>
            <a:noFill/>
          </a:ln>
        </p:spPr>
        <p:txBody>
          <a:bodyPr spcFirstLastPara="1" wrap="square" lIns="91425" tIns="91425" rIns="91425" bIns="91425" anchor="ctr" anchorCtr="0">
            <a:noAutofit/>
          </a:bodyPr>
          <a:lstStyle/>
          <a:p>
            <a:pPr lvl="0" algn="ctr">
              <a:buSzPts val="2500"/>
            </a:pPr>
            <a:r>
              <a:rPr lang="en-US" sz="2500" b="1" dirty="0">
                <a:latin typeface="Open Sans"/>
                <a:ea typeface="Open Sans"/>
                <a:cs typeface="Open Sans"/>
                <a:sym typeface="Open Sans"/>
              </a:rPr>
              <a:t>Value for </a:t>
            </a:r>
            <a:r>
              <a:rPr lang="en-US" altLang="en-US" sz="2800" dirty="0">
                <a:solidFill>
                  <a:srgbClr val="C00000"/>
                </a:solidFill>
                <a:latin typeface="Open Sans" panose="020B0604020202020204" charset="0"/>
                <a:ea typeface="Open Sans" panose="020B0604020202020204" charset="0"/>
                <a:cs typeface="Open Sans" panose="020B0604020202020204" charset="0"/>
                <a:sym typeface="Symbol" pitchFamily="18" charset="2"/>
              </a:rPr>
              <a:t> </a:t>
            </a:r>
            <a:r>
              <a:rPr lang="en-US" sz="2500" b="1" dirty="0">
                <a:latin typeface="Open Sans"/>
                <a:ea typeface="Open Sans"/>
                <a:cs typeface="Open Sans"/>
                <a:sym typeface="Open Sans"/>
              </a:rPr>
              <a:t>is 2</a:t>
            </a:r>
          </a:p>
        </p:txBody>
      </p:sp>
      <p:sp>
        <p:nvSpPr>
          <p:cNvPr id="41" name="Google Shape;84;g92b3bf485b_0_0">
            <a:extLst>
              <a:ext uri="{FF2B5EF4-FFF2-40B4-BE49-F238E27FC236}">
                <a16:creationId xmlns:a16="http://schemas.microsoft.com/office/drawing/2014/main" id="{BE5BA5C8-B97F-C642-A7E8-4D96E3300377}"/>
              </a:ext>
            </a:extLst>
          </p:cNvPr>
          <p:cNvSpPr/>
          <p:nvPr/>
        </p:nvSpPr>
        <p:spPr>
          <a:xfrm>
            <a:off x="1100247" y="3836308"/>
            <a:ext cx="4049495" cy="948053"/>
          </a:xfrm>
          <a:prstGeom prst="wedgeRoundRectCallout">
            <a:avLst>
              <a:gd name="adj1" fmla="val 9490"/>
              <a:gd name="adj2" fmla="val -218321"/>
              <a:gd name="adj3" fmla="val 0"/>
            </a:avLst>
          </a:prstGeom>
          <a:solidFill>
            <a:srgbClr val="7EDCF6"/>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US" sz="2500" b="1" i="0" u="none" strike="noStrike" cap="none" dirty="0">
                <a:latin typeface="Open Sans"/>
                <a:ea typeface="Open Sans"/>
                <a:cs typeface="Open Sans"/>
                <a:sym typeface="Open Sans"/>
              </a:rPr>
              <a:t>But we know that this node is worth at least 3</a:t>
            </a:r>
            <a:endParaRPr sz="2500" b="1" i="0" u="none" strike="noStrike" cap="none" dirty="0">
              <a:latin typeface="Open Sans"/>
              <a:ea typeface="Open Sans"/>
              <a:cs typeface="Open Sans"/>
              <a:sym typeface="Open Sans"/>
            </a:endParaRPr>
          </a:p>
        </p:txBody>
      </p:sp>
      <p:sp>
        <p:nvSpPr>
          <p:cNvPr id="43" name="Google Shape;75;g92b3bf485b_0_0">
            <a:extLst>
              <a:ext uri="{FF2B5EF4-FFF2-40B4-BE49-F238E27FC236}">
                <a16:creationId xmlns:a16="http://schemas.microsoft.com/office/drawing/2014/main" id="{B1530FE2-6DA0-7847-87D1-B522C9DA81F4}"/>
              </a:ext>
            </a:extLst>
          </p:cNvPr>
          <p:cNvSpPr/>
          <p:nvPr/>
        </p:nvSpPr>
        <p:spPr>
          <a:xfrm>
            <a:off x="7389165" y="3278316"/>
            <a:ext cx="3762725" cy="786044"/>
          </a:xfrm>
          <a:prstGeom prst="wedgeRoundRectCallout">
            <a:avLst>
              <a:gd name="adj1" fmla="val -90718"/>
              <a:gd name="adj2" fmla="val -290852"/>
              <a:gd name="adj3" fmla="val 0"/>
            </a:avLst>
          </a:prstGeom>
          <a:solidFill>
            <a:srgbClr val="FFAE2B"/>
          </a:solidFill>
          <a:ln>
            <a:noFill/>
          </a:ln>
        </p:spPr>
        <p:txBody>
          <a:bodyPr spcFirstLastPara="1" wrap="square" lIns="91425" tIns="91425" rIns="91425" bIns="91425" anchor="ctr" anchorCtr="0">
            <a:noAutofit/>
          </a:bodyPr>
          <a:lstStyle/>
          <a:p>
            <a:pPr lvl="0" algn="ctr">
              <a:buSzPts val="2500"/>
            </a:pPr>
            <a:r>
              <a:rPr lang="en-US" sz="2500" b="1" dirty="0">
                <a:latin typeface="Open Sans"/>
                <a:ea typeface="Open Sans"/>
                <a:cs typeface="Open Sans"/>
                <a:sym typeface="Open Sans"/>
              </a:rPr>
              <a:t>So Max will never choose 2.</a:t>
            </a:r>
          </a:p>
        </p:txBody>
      </p:sp>
    </p:spTree>
    <p:extLst>
      <p:ext uri="{BB962C8B-B14F-4D97-AF65-F5344CB8AC3E}">
        <p14:creationId xmlns:p14="http://schemas.microsoft.com/office/powerpoint/2010/main" val="4293882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39" name="TextBox 9">
            <a:extLst>
              <a:ext uri="{FF2B5EF4-FFF2-40B4-BE49-F238E27FC236}">
                <a16:creationId xmlns:a16="http://schemas.microsoft.com/office/drawing/2014/main" id="{FC68F371-3167-0C44-B989-85972F3F5FC1}"/>
              </a:ext>
            </a:extLst>
          </p:cNvPr>
          <p:cNvSpPr txBox="1">
            <a:spLocks noChangeArrowheads="1"/>
          </p:cNvSpPr>
          <p:nvPr/>
        </p:nvSpPr>
        <p:spPr bwMode="auto">
          <a:xfrm>
            <a:off x="4416304" y="1862864"/>
            <a:ext cx="1126651"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algn="ctr" eaLnBrk="1" hangingPunct="1">
              <a:spcBef>
                <a:spcPct val="0"/>
              </a:spcBef>
              <a:buSzTx/>
              <a:buFontTx/>
              <a:buNone/>
            </a:pPr>
            <a:r>
              <a:rPr lang="en-US" altLang="en-US" sz="2400" b="0" dirty="0">
                <a:solidFill>
                  <a:srgbClr val="00B0F0"/>
                </a:solidFill>
                <a:latin typeface="Open Sans" panose="020B0604020202020204" charset="0"/>
                <a:ea typeface="Open Sans" panose="020B0604020202020204" charset="0"/>
                <a:cs typeface="Open Sans" panose="020B0604020202020204" charset="0"/>
                <a:sym typeface="Symbol" pitchFamily="18" charset="2"/>
              </a:rPr>
              <a:t>=-</a:t>
            </a: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a:t>
            </a:r>
          </a:p>
          <a:p>
            <a:pPr algn="ctr" eaLnBrk="1" hangingPunct="1">
              <a:spcBef>
                <a:spcPct val="0"/>
              </a:spcBef>
              <a:buSzTx/>
              <a:buFontTx/>
              <a:buNone/>
            </a:pP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=2</a:t>
            </a:r>
            <a:endParaRPr lang="en-US" altLang="en-US" sz="2400" b="0" dirty="0">
              <a:solidFill>
                <a:srgbClr val="C00000"/>
              </a:solidFill>
              <a:latin typeface="Open Sans" panose="020B0604020202020204" charset="0"/>
              <a:ea typeface="Open Sans" panose="020B0604020202020204" charset="0"/>
              <a:cs typeface="Open Sans" panose="020B0604020202020204" charset="0"/>
            </a:endParaRPr>
          </a:p>
        </p:txBody>
      </p:sp>
      <p:sp>
        <p:nvSpPr>
          <p:cNvPr id="63" name="Google Shape;63;p2"/>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dirty="0">
                <a:sym typeface="Symbol" pitchFamily="18" charset="2"/>
              </a:rPr>
              <a:t>Alpha-Beta Pruning Example</a:t>
            </a:r>
            <a:endParaRPr sz="3400" b="1" dirty="0">
              <a:solidFill>
                <a:srgbClr val="370661"/>
              </a:solidFill>
              <a:latin typeface="Open Sans"/>
              <a:ea typeface="Open Sans"/>
              <a:cs typeface="Open Sans"/>
              <a:sym typeface="Open Sans"/>
            </a:endParaRPr>
          </a:p>
        </p:txBody>
      </p:sp>
      <p:sp>
        <p:nvSpPr>
          <p:cNvPr id="34" name="AutoShape 4">
            <a:extLst>
              <a:ext uri="{FF2B5EF4-FFF2-40B4-BE49-F238E27FC236}">
                <a16:creationId xmlns:a16="http://schemas.microsoft.com/office/drawing/2014/main" id="{E736D7FF-BD34-4A88-84A3-1D8F37182FDE}"/>
              </a:ext>
            </a:extLst>
          </p:cNvPr>
          <p:cNvSpPr>
            <a:spLocks noChangeArrowheads="1"/>
          </p:cNvSpPr>
          <p:nvPr/>
        </p:nvSpPr>
        <p:spPr bwMode="auto">
          <a:xfrm>
            <a:off x="5601494" y="1137177"/>
            <a:ext cx="381000" cy="359477"/>
          </a:xfrm>
          <a:prstGeom prst="triangle">
            <a:avLst>
              <a:gd name="adj" fmla="val 50000"/>
            </a:avLst>
          </a:prstGeom>
          <a:solidFill>
            <a:srgbClr val="CCECFF"/>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sp>
        <p:nvSpPr>
          <p:cNvPr id="18" name="TextBox 17">
            <a:extLst>
              <a:ext uri="{FF2B5EF4-FFF2-40B4-BE49-F238E27FC236}">
                <a16:creationId xmlns:a16="http://schemas.microsoft.com/office/drawing/2014/main" id="{97FA6B95-38DB-164F-A3BB-D53340EB840C}"/>
              </a:ext>
            </a:extLst>
          </p:cNvPr>
          <p:cNvSpPr txBox="1"/>
          <p:nvPr/>
        </p:nvSpPr>
        <p:spPr>
          <a:xfrm>
            <a:off x="6162805" y="1590805"/>
            <a:ext cx="184731" cy="307777"/>
          </a:xfrm>
          <a:prstGeom prst="rect">
            <a:avLst/>
          </a:prstGeom>
          <a:noFill/>
        </p:spPr>
        <p:txBody>
          <a:bodyPr wrap="none" rtlCol="0">
            <a:spAutoFit/>
          </a:bodyPr>
          <a:lstStyle/>
          <a:p>
            <a:endParaRPr lang="en-US" dirty="0"/>
          </a:p>
        </p:txBody>
      </p:sp>
      <p:sp>
        <p:nvSpPr>
          <p:cNvPr id="55" name="Rectangle 54">
            <a:extLst>
              <a:ext uri="{FF2B5EF4-FFF2-40B4-BE49-F238E27FC236}">
                <a16:creationId xmlns:a16="http://schemas.microsoft.com/office/drawing/2014/main" id="{57B21973-64B2-0742-8D01-54B4212A8EE6}"/>
              </a:ext>
            </a:extLst>
          </p:cNvPr>
          <p:cNvSpPr/>
          <p:nvPr/>
        </p:nvSpPr>
        <p:spPr>
          <a:xfrm>
            <a:off x="9150" y="3560429"/>
            <a:ext cx="6236870" cy="2811394"/>
          </a:xfrm>
          <a:prstGeom prst="rect">
            <a:avLst/>
          </a:prstGeom>
          <a:solidFill>
            <a:schemeClr val="bg1">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AutoShape 6">
            <a:extLst>
              <a:ext uri="{FF2B5EF4-FFF2-40B4-BE49-F238E27FC236}">
                <a16:creationId xmlns:a16="http://schemas.microsoft.com/office/drawing/2014/main" id="{05349203-CB67-5C4A-B0EC-246ED83E1B0A}"/>
              </a:ext>
            </a:extLst>
          </p:cNvPr>
          <p:cNvSpPr>
            <a:spLocks noChangeArrowheads="1"/>
          </p:cNvSpPr>
          <p:nvPr/>
        </p:nvSpPr>
        <p:spPr bwMode="auto">
          <a:xfrm flipV="1">
            <a:off x="3315494" y="2103965"/>
            <a:ext cx="381000" cy="330902"/>
          </a:xfrm>
          <a:prstGeom prst="triangle">
            <a:avLst>
              <a:gd name="adj" fmla="val 50000"/>
            </a:avLst>
          </a:prstGeom>
          <a:solidFill>
            <a:srgbClr val="FF9A99"/>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cxnSp>
        <p:nvCxnSpPr>
          <p:cNvPr id="15" name="AutoShape 7">
            <a:extLst>
              <a:ext uri="{FF2B5EF4-FFF2-40B4-BE49-F238E27FC236}">
                <a16:creationId xmlns:a16="http://schemas.microsoft.com/office/drawing/2014/main" id="{C6C3AF7C-5779-ED49-8CCE-0B7DB7D74164}"/>
              </a:ext>
            </a:extLst>
          </p:cNvPr>
          <p:cNvCxnSpPr>
            <a:cxnSpLocks noChangeShapeType="1"/>
            <a:endCxn id="14" idx="3"/>
          </p:cNvCxnSpPr>
          <p:nvPr/>
        </p:nvCxnSpPr>
        <p:spPr bwMode="auto">
          <a:xfrm flipH="1">
            <a:off x="3505994" y="1496654"/>
            <a:ext cx="2286000" cy="607311"/>
          </a:xfrm>
          <a:prstGeom prst="straightConnector1">
            <a:avLst/>
          </a:prstGeom>
          <a:noFill/>
          <a:ln w="12700">
            <a:solidFill>
              <a:schemeClr val="tx1"/>
            </a:solidFill>
            <a:round/>
            <a:headEnd/>
            <a:tailEnd type="triangle" w="med" len="med"/>
          </a:ln>
        </p:spPr>
      </p:cxnSp>
      <p:sp>
        <p:nvSpPr>
          <p:cNvPr id="16" name="AutoShape 20">
            <a:extLst>
              <a:ext uri="{FF2B5EF4-FFF2-40B4-BE49-F238E27FC236}">
                <a16:creationId xmlns:a16="http://schemas.microsoft.com/office/drawing/2014/main" id="{6C65CC3C-F8B4-774F-9011-5FAFD965A4F2}"/>
              </a:ext>
            </a:extLst>
          </p:cNvPr>
          <p:cNvSpPr>
            <a:spLocks noChangeArrowheads="1"/>
          </p:cNvSpPr>
          <p:nvPr/>
        </p:nvSpPr>
        <p:spPr bwMode="auto">
          <a:xfrm flipV="1">
            <a:off x="5601494" y="2103965"/>
            <a:ext cx="381000" cy="318998"/>
          </a:xfrm>
          <a:prstGeom prst="triangle">
            <a:avLst>
              <a:gd name="adj" fmla="val 50000"/>
            </a:avLst>
          </a:prstGeom>
          <a:solidFill>
            <a:srgbClr val="FF9A99"/>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sp>
        <p:nvSpPr>
          <p:cNvPr id="17" name="AutoShape 26">
            <a:extLst>
              <a:ext uri="{FF2B5EF4-FFF2-40B4-BE49-F238E27FC236}">
                <a16:creationId xmlns:a16="http://schemas.microsoft.com/office/drawing/2014/main" id="{A457A0C3-CD44-6740-8065-68055CB3C4BB}"/>
              </a:ext>
            </a:extLst>
          </p:cNvPr>
          <p:cNvSpPr>
            <a:spLocks noChangeArrowheads="1"/>
          </p:cNvSpPr>
          <p:nvPr/>
        </p:nvSpPr>
        <p:spPr bwMode="auto">
          <a:xfrm flipV="1">
            <a:off x="7887493" y="2103965"/>
            <a:ext cx="381000" cy="330902"/>
          </a:xfrm>
          <a:prstGeom prst="triangle">
            <a:avLst>
              <a:gd name="adj" fmla="val 50000"/>
            </a:avLst>
          </a:prstGeom>
          <a:solidFill>
            <a:srgbClr val="FF9A99"/>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cxnSp>
        <p:nvCxnSpPr>
          <p:cNvPr id="19" name="AutoShape 27">
            <a:extLst>
              <a:ext uri="{FF2B5EF4-FFF2-40B4-BE49-F238E27FC236}">
                <a16:creationId xmlns:a16="http://schemas.microsoft.com/office/drawing/2014/main" id="{C7CC236B-543C-D942-8659-0352BFC5A796}"/>
              </a:ext>
            </a:extLst>
          </p:cNvPr>
          <p:cNvCxnSpPr>
            <a:cxnSpLocks noChangeShapeType="1"/>
          </p:cNvCxnSpPr>
          <p:nvPr/>
        </p:nvCxnSpPr>
        <p:spPr bwMode="auto">
          <a:xfrm>
            <a:off x="5791994" y="1496654"/>
            <a:ext cx="2285999" cy="607311"/>
          </a:xfrm>
          <a:prstGeom prst="straightConnector1">
            <a:avLst/>
          </a:prstGeom>
          <a:noFill/>
          <a:ln w="12700">
            <a:solidFill>
              <a:schemeClr val="tx1"/>
            </a:solidFill>
            <a:round/>
            <a:headEnd/>
            <a:tailEnd type="triangle" w="med" len="med"/>
          </a:ln>
        </p:spPr>
      </p:cxnSp>
      <p:cxnSp>
        <p:nvCxnSpPr>
          <p:cNvPr id="20" name="AutoShape 21">
            <a:extLst>
              <a:ext uri="{FF2B5EF4-FFF2-40B4-BE49-F238E27FC236}">
                <a16:creationId xmlns:a16="http://schemas.microsoft.com/office/drawing/2014/main" id="{D9CEADC8-9233-8445-892F-C26556BA5645}"/>
              </a:ext>
            </a:extLst>
          </p:cNvPr>
          <p:cNvCxnSpPr>
            <a:cxnSpLocks noChangeShapeType="1"/>
          </p:cNvCxnSpPr>
          <p:nvPr/>
        </p:nvCxnSpPr>
        <p:spPr bwMode="auto">
          <a:xfrm>
            <a:off x="5791994" y="1496654"/>
            <a:ext cx="0" cy="607311"/>
          </a:xfrm>
          <a:prstGeom prst="straightConnector1">
            <a:avLst/>
          </a:prstGeom>
          <a:noFill/>
          <a:ln w="12700">
            <a:solidFill>
              <a:schemeClr val="tx1"/>
            </a:solidFill>
            <a:round/>
            <a:headEnd/>
            <a:tailEnd type="triangle" w="med" len="med"/>
          </a:ln>
        </p:spPr>
      </p:cxnSp>
      <p:cxnSp>
        <p:nvCxnSpPr>
          <p:cNvPr id="22" name="AutoShape 17">
            <a:extLst>
              <a:ext uri="{FF2B5EF4-FFF2-40B4-BE49-F238E27FC236}">
                <a16:creationId xmlns:a16="http://schemas.microsoft.com/office/drawing/2014/main" id="{3905C521-00EC-7547-A286-2F50E926FA6E}"/>
              </a:ext>
            </a:extLst>
          </p:cNvPr>
          <p:cNvCxnSpPr>
            <a:cxnSpLocks noChangeShapeType="1"/>
          </p:cNvCxnSpPr>
          <p:nvPr/>
        </p:nvCxnSpPr>
        <p:spPr bwMode="auto">
          <a:xfrm>
            <a:off x="3505994" y="2434867"/>
            <a:ext cx="761999" cy="616743"/>
          </a:xfrm>
          <a:prstGeom prst="straightConnector1">
            <a:avLst/>
          </a:prstGeom>
          <a:noFill/>
          <a:ln w="12700">
            <a:solidFill>
              <a:schemeClr val="tx1"/>
            </a:solidFill>
            <a:round/>
            <a:headEnd/>
            <a:tailEnd type="triangle" w="med" len="med"/>
          </a:ln>
        </p:spPr>
      </p:cxnSp>
      <p:cxnSp>
        <p:nvCxnSpPr>
          <p:cNvPr id="23" name="AutoShape 9">
            <a:extLst>
              <a:ext uri="{FF2B5EF4-FFF2-40B4-BE49-F238E27FC236}">
                <a16:creationId xmlns:a16="http://schemas.microsoft.com/office/drawing/2014/main" id="{2406BD59-3DEA-714A-9355-A9254C7411CB}"/>
              </a:ext>
            </a:extLst>
          </p:cNvPr>
          <p:cNvCxnSpPr>
            <a:cxnSpLocks noChangeShapeType="1"/>
          </p:cNvCxnSpPr>
          <p:nvPr/>
        </p:nvCxnSpPr>
        <p:spPr bwMode="auto">
          <a:xfrm flipH="1">
            <a:off x="2743996" y="2434867"/>
            <a:ext cx="761998" cy="616746"/>
          </a:xfrm>
          <a:prstGeom prst="straightConnector1">
            <a:avLst/>
          </a:prstGeom>
          <a:noFill/>
          <a:ln w="12700">
            <a:solidFill>
              <a:schemeClr val="tx1"/>
            </a:solidFill>
            <a:round/>
            <a:headEnd/>
            <a:tailEnd type="triangle" w="med" len="med"/>
          </a:ln>
        </p:spPr>
      </p:cxnSp>
      <p:sp>
        <p:nvSpPr>
          <p:cNvPr id="24" name="Rectangle 7">
            <a:extLst>
              <a:ext uri="{FF2B5EF4-FFF2-40B4-BE49-F238E27FC236}">
                <a16:creationId xmlns:a16="http://schemas.microsoft.com/office/drawing/2014/main" id="{DC90F633-5E86-2D46-BEA4-7F279854AC24}"/>
              </a:ext>
            </a:extLst>
          </p:cNvPr>
          <p:cNvSpPr>
            <a:spLocks noChangeArrowheads="1"/>
          </p:cNvSpPr>
          <p:nvPr/>
        </p:nvSpPr>
        <p:spPr bwMode="auto">
          <a:xfrm>
            <a:off x="3313909" y="3101711"/>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8</a:t>
            </a:r>
          </a:p>
        </p:txBody>
      </p:sp>
      <p:sp>
        <p:nvSpPr>
          <p:cNvPr id="25" name="Rectangle 7">
            <a:extLst>
              <a:ext uri="{FF2B5EF4-FFF2-40B4-BE49-F238E27FC236}">
                <a16:creationId xmlns:a16="http://schemas.microsoft.com/office/drawing/2014/main" id="{4A8D2FD8-AAAE-8941-98D1-3B5D3C53449B}"/>
              </a:ext>
            </a:extLst>
          </p:cNvPr>
          <p:cNvSpPr>
            <a:spLocks noChangeArrowheads="1"/>
          </p:cNvSpPr>
          <p:nvPr/>
        </p:nvSpPr>
        <p:spPr bwMode="auto">
          <a:xfrm>
            <a:off x="4075909" y="3101711"/>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12</a:t>
            </a:r>
          </a:p>
        </p:txBody>
      </p:sp>
      <p:sp>
        <p:nvSpPr>
          <p:cNvPr id="26" name="Rectangle 7">
            <a:extLst>
              <a:ext uri="{FF2B5EF4-FFF2-40B4-BE49-F238E27FC236}">
                <a16:creationId xmlns:a16="http://schemas.microsoft.com/office/drawing/2014/main" id="{8CFEC7EC-3381-6B42-B374-924BB123DD9D}"/>
              </a:ext>
            </a:extLst>
          </p:cNvPr>
          <p:cNvSpPr>
            <a:spLocks noChangeArrowheads="1"/>
          </p:cNvSpPr>
          <p:nvPr/>
        </p:nvSpPr>
        <p:spPr bwMode="auto">
          <a:xfrm>
            <a:off x="2551909" y="3101711"/>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3</a:t>
            </a:r>
          </a:p>
        </p:txBody>
      </p:sp>
      <p:cxnSp>
        <p:nvCxnSpPr>
          <p:cNvPr id="27" name="AutoShape 13">
            <a:extLst>
              <a:ext uri="{FF2B5EF4-FFF2-40B4-BE49-F238E27FC236}">
                <a16:creationId xmlns:a16="http://schemas.microsoft.com/office/drawing/2014/main" id="{D84C5290-A15F-FD48-A9DF-48DCD9312DA2}"/>
              </a:ext>
            </a:extLst>
          </p:cNvPr>
          <p:cNvCxnSpPr>
            <a:cxnSpLocks noChangeShapeType="1"/>
          </p:cNvCxnSpPr>
          <p:nvPr/>
        </p:nvCxnSpPr>
        <p:spPr bwMode="auto">
          <a:xfrm>
            <a:off x="3505994" y="2434867"/>
            <a:ext cx="1" cy="604837"/>
          </a:xfrm>
          <a:prstGeom prst="straightConnector1">
            <a:avLst/>
          </a:prstGeom>
          <a:noFill/>
          <a:ln w="12700">
            <a:solidFill>
              <a:schemeClr val="tx1"/>
            </a:solidFill>
            <a:round/>
            <a:headEnd/>
            <a:tailEnd type="triangle" w="med" len="med"/>
          </a:ln>
        </p:spPr>
      </p:cxnSp>
      <p:sp>
        <p:nvSpPr>
          <p:cNvPr id="2" name="Rectangle 1">
            <a:extLst>
              <a:ext uri="{FF2B5EF4-FFF2-40B4-BE49-F238E27FC236}">
                <a16:creationId xmlns:a16="http://schemas.microsoft.com/office/drawing/2014/main" id="{017492CB-DE08-9D44-903D-AFBF313FB495}"/>
              </a:ext>
            </a:extLst>
          </p:cNvPr>
          <p:cNvSpPr/>
          <p:nvPr/>
        </p:nvSpPr>
        <p:spPr>
          <a:xfrm>
            <a:off x="2932986" y="2076992"/>
            <a:ext cx="287258" cy="307777"/>
          </a:xfrm>
          <a:prstGeom prst="rect">
            <a:avLst/>
          </a:prstGeom>
        </p:spPr>
        <p:txBody>
          <a:bodyPr wrap="none">
            <a:spAutoFit/>
          </a:bodyPr>
          <a:lstStyle/>
          <a:p>
            <a:pPr algn="ctr"/>
            <a:r>
              <a:rPr lang="en-US" dirty="0">
                <a:latin typeface="Open Sans" panose="020B0604020202020204" charset="0"/>
                <a:ea typeface="Open Sans" panose="020B0604020202020204" charset="0"/>
                <a:cs typeface="Open Sans" panose="020B0604020202020204" charset="0"/>
              </a:rPr>
              <a:t>3</a:t>
            </a:r>
          </a:p>
        </p:txBody>
      </p:sp>
      <p:sp>
        <p:nvSpPr>
          <p:cNvPr id="28" name="Rectangle 27">
            <a:extLst>
              <a:ext uri="{FF2B5EF4-FFF2-40B4-BE49-F238E27FC236}">
                <a16:creationId xmlns:a16="http://schemas.microsoft.com/office/drawing/2014/main" id="{8F79DF5E-42C8-D943-9296-920EFA174DA8}"/>
              </a:ext>
            </a:extLst>
          </p:cNvPr>
          <p:cNvSpPr/>
          <p:nvPr/>
        </p:nvSpPr>
        <p:spPr>
          <a:xfrm>
            <a:off x="5314236" y="1137177"/>
            <a:ext cx="287258" cy="307777"/>
          </a:xfrm>
          <a:prstGeom prst="rect">
            <a:avLst/>
          </a:prstGeom>
        </p:spPr>
        <p:txBody>
          <a:bodyPr wrap="none">
            <a:spAutoFit/>
          </a:bodyPr>
          <a:lstStyle/>
          <a:p>
            <a:pPr algn="ctr"/>
            <a:r>
              <a:rPr lang="en-US" dirty="0">
                <a:latin typeface="Open Sans" panose="020B0604020202020204" charset="0"/>
                <a:ea typeface="Open Sans" panose="020B0604020202020204" charset="0"/>
                <a:cs typeface="Open Sans" panose="020B0604020202020204" charset="0"/>
              </a:rPr>
              <a:t>3</a:t>
            </a:r>
          </a:p>
        </p:txBody>
      </p:sp>
      <p:sp>
        <p:nvSpPr>
          <p:cNvPr id="29" name="Rectangle 28">
            <a:extLst>
              <a:ext uri="{FF2B5EF4-FFF2-40B4-BE49-F238E27FC236}">
                <a16:creationId xmlns:a16="http://schemas.microsoft.com/office/drawing/2014/main" id="{F9F67712-4945-4142-82B2-FAC149395C3A}"/>
              </a:ext>
            </a:extLst>
          </p:cNvPr>
          <p:cNvSpPr/>
          <p:nvPr/>
        </p:nvSpPr>
        <p:spPr>
          <a:xfrm>
            <a:off x="5238737" y="2096557"/>
            <a:ext cx="292068" cy="307777"/>
          </a:xfrm>
          <a:prstGeom prst="rect">
            <a:avLst/>
          </a:prstGeom>
        </p:spPr>
        <p:txBody>
          <a:bodyPr wrap="none">
            <a:spAutoFit/>
          </a:bodyPr>
          <a:lstStyle/>
          <a:p>
            <a:r>
              <a:rPr lang="en-US" dirty="0">
                <a:latin typeface="Roboto Mono" panose="020B0604020202020204" charset="0"/>
                <a:ea typeface="Roboto Mono" panose="020B0604020202020204" charset="0"/>
                <a:cs typeface="Times New Roman" pitchFamily="18" charset="0"/>
              </a:rPr>
              <a:t>2</a:t>
            </a:r>
            <a:endParaRPr lang="en-US" dirty="0"/>
          </a:p>
        </p:txBody>
      </p:sp>
      <p:cxnSp>
        <p:nvCxnSpPr>
          <p:cNvPr id="30" name="AutoShape 17">
            <a:extLst>
              <a:ext uri="{FF2B5EF4-FFF2-40B4-BE49-F238E27FC236}">
                <a16:creationId xmlns:a16="http://schemas.microsoft.com/office/drawing/2014/main" id="{FD64EC14-5D6B-E542-9094-49F4B12E8EAB}"/>
              </a:ext>
            </a:extLst>
          </p:cNvPr>
          <p:cNvCxnSpPr>
            <a:cxnSpLocks noChangeShapeType="1"/>
          </p:cNvCxnSpPr>
          <p:nvPr/>
        </p:nvCxnSpPr>
        <p:spPr bwMode="auto">
          <a:xfrm>
            <a:off x="5791987" y="2446021"/>
            <a:ext cx="761999" cy="616743"/>
          </a:xfrm>
          <a:prstGeom prst="straightConnector1">
            <a:avLst/>
          </a:prstGeom>
          <a:noFill/>
          <a:ln w="12700">
            <a:solidFill>
              <a:schemeClr val="tx1">
                <a:alpha val="12000"/>
              </a:schemeClr>
            </a:solidFill>
            <a:round/>
            <a:headEnd/>
            <a:tailEnd type="triangle" w="med" len="med"/>
          </a:ln>
        </p:spPr>
      </p:cxnSp>
      <p:cxnSp>
        <p:nvCxnSpPr>
          <p:cNvPr id="31" name="AutoShape 9">
            <a:extLst>
              <a:ext uri="{FF2B5EF4-FFF2-40B4-BE49-F238E27FC236}">
                <a16:creationId xmlns:a16="http://schemas.microsoft.com/office/drawing/2014/main" id="{58063A8E-CAC7-444E-A6B4-B8F666F47522}"/>
              </a:ext>
            </a:extLst>
          </p:cNvPr>
          <p:cNvCxnSpPr>
            <a:cxnSpLocks noChangeShapeType="1"/>
          </p:cNvCxnSpPr>
          <p:nvPr/>
        </p:nvCxnSpPr>
        <p:spPr bwMode="auto">
          <a:xfrm flipH="1">
            <a:off x="5029989" y="2446021"/>
            <a:ext cx="761998" cy="616746"/>
          </a:xfrm>
          <a:prstGeom prst="straightConnector1">
            <a:avLst/>
          </a:prstGeom>
          <a:noFill/>
          <a:ln w="12700">
            <a:solidFill>
              <a:schemeClr val="tx1"/>
            </a:solidFill>
            <a:round/>
            <a:headEnd/>
            <a:tailEnd type="triangle" w="med" len="med"/>
          </a:ln>
        </p:spPr>
      </p:cxnSp>
      <p:sp>
        <p:nvSpPr>
          <p:cNvPr id="32" name="Rectangle 7">
            <a:extLst>
              <a:ext uri="{FF2B5EF4-FFF2-40B4-BE49-F238E27FC236}">
                <a16:creationId xmlns:a16="http://schemas.microsoft.com/office/drawing/2014/main" id="{3F2AFCAB-E24A-C24D-81CC-632B8C607D60}"/>
              </a:ext>
            </a:extLst>
          </p:cNvPr>
          <p:cNvSpPr>
            <a:spLocks noChangeArrowheads="1"/>
          </p:cNvSpPr>
          <p:nvPr/>
        </p:nvSpPr>
        <p:spPr bwMode="auto">
          <a:xfrm>
            <a:off x="5599902" y="3112865"/>
            <a:ext cx="384174" cy="330902"/>
          </a:xfrm>
          <a:prstGeom prst="rect">
            <a:avLst/>
          </a:prstGeom>
          <a:solidFill>
            <a:srgbClr val="BD92DE">
              <a:alpha val="20000"/>
            </a:srgbClr>
          </a:solidFill>
          <a:ln w="9525">
            <a:solidFill>
              <a:schemeClr val="tx1">
                <a:alpha val="12000"/>
              </a:schemeClr>
            </a:solidFill>
            <a:miter lim="800000"/>
            <a:headEnd/>
            <a:tailEnd/>
          </a:ln>
        </p:spPr>
        <p:txBody>
          <a:bodyPr wrap="none" anchor="ctr"/>
          <a:lstStyle/>
          <a:p>
            <a:pPr algn="ctr"/>
            <a:endParaRPr lang="en-US" sz="1800" dirty="0">
              <a:latin typeface="Open Sans" panose="020B0604020202020204" charset="0"/>
              <a:ea typeface="Open Sans" panose="020B0604020202020204" charset="0"/>
              <a:cs typeface="Open Sans" panose="020B0604020202020204" charset="0"/>
            </a:endParaRPr>
          </a:p>
        </p:txBody>
      </p:sp>
      <p:sp>
        <p:nvSpPr>
          <p:cNvPr id="33" name="Rectangle 7">
            <a:extLst>
              <a:ext uri="{FF2B5EF4-FFF2-40B4-BE49-F238E27FC236}">
                <a16:creationId xmlns:a16="http://schemas.microsoft.com/office/drawing/2014/main" id="{3F5A2AC6-92B6-9646-9701-0CB78E2A0664}"/>
              </a:ext>
            </a:extLst>
          </p:cNvPr>
          <p:cNvSpPr>
            <a:spLocks noChangeArrowheads="1"/>
          </p:cNvSpPr>
          <p:nvPr/>
        </p:nvSpPr>
        <p:spPr bwMode="auto">
          <a:xfrm>
            <a:off x="6361902" y="3112865"/>
            <a:ext cx="384174" cy="330902"/>
          </a:xfrm>
          <a:prstGeom prst="rect">
            <a:avLst/>
          </a:prstGeom>
          <a:solidFill>
            <a:srgbClr val="BD92DE">
              <a:alpha val="20000"/>
            </a:srgbClr>
          </a:solidFill>
          <a:ln w="9525">
            <a:solidFill>
              <a:schemeClr val="tx1">
                <a:alpha val="12000"/>
              </a:schemeClr>
            </a:solidFill>
            <a:miter lim="800000"/>
            <a:headEnd/>
            <a:tailEnd/>
          </a:ln>
        </p:spPr>
        <p:txBody>
          <a:bodyPr wrap="none" anchor="ctr"/>
          <a:lstStyle/>
          <a:p>
            <a:pPr algn="ctr"/>
            <a:endParaRPr lang="en-US" sz="1800" dirty="0">
              <a:latin typeface="Open Sans" panose="020B0604020202020204" charset="0"/>
              <a:ea typeface="Open Sans" panose="020B0604020202020204" charset="0"/>
              <a:cs typeface="Open Sans" panose="020B0604020202020204" charset="0"/>
            </a:endParaRPr>
          </a:p>
        </p:txBody>
      </p:sp>
      <p:sp>
        <p:nvSpPr>
          <p:cNvPr id="35" name="Rectangle 7">
            <a:extLst>
              <a:ext uri="{FF2B5EF4-FFF2-40B4-BE49-F238E27FC236}">
                <a16:creationId xmlns:a16="http://schemas.microsoft.com/office/drawing/2014/main" id="{2240DC77-1B6F-DC42-BDB7-A9C274EAEB97}"/>
              </a:ext>
            </a:extLst>
          </p:cNvPr>
          <p:cNvSpPr>
            <a:spLocks noChangeArrowheads="1"/>
          </p:cNvSpPr>
          <p:nvPr/>
        </p:nvSpPr>
        <p:spPr bwMode="auto">
          <a:xfrm>
            <a:off x="4837902" y="3112865"/>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2</a:t>
            </a:r>
          </a:p>
        </p:txBody>
      </p:sp>
      <p:cxnSp>
        <p:nvCxnSpPr>
          <p:cNvPr id="36" name="AutoShape 13">
            <a:extLst>
              <a:ext uri="{FF2B5EF4-FFF2-40B4-BE49-F238E27FC236}">
                <a16:creationId xmlns:a16="http://schemas.microsoft.com/office/drawing/2014/main" id="{079C1C4B-0596-2F4E-A2D9-68BC53160ABF}"/>
              </a:ext>
            </a:extLst>
          </p:cNvPr>
          <p:cNvCxnSpPr>
            <a:cxnSpLocks noChangeShapeType="1"/>
          </p:cNvCxnSpPr>
          <p:nvPr/>
        </p:nvCxnSpPr>
        <p:spPr bwMode="auto">
          <a:xfrm>
            <a:off x="5791987" y="2446021"/>
            <a:ext cx="1" cy="604837"/>
          </a:xfrm>
          <a:prstGeom prst="straightConnector1">
            <a:avLst/>
          </a:prstGeom>
          <a:noFill/>
          <a:ln w="12700">
            <a:solidFill>
              <a:schemeClr val="tx1">
                <a:alpha val="15000"/>
              </a:schemeClr>
            </a:solidFill>
            <a:round/>
            <a:headEnd/>
            <a:tailEnd type="triangle" w="med" len="med"/>
          </a:ln>
        </p:spPr>
      </p:cxnSp>
      <p:sp>
        <p:nvSpPr>
          <p:cNvPr id="37" name="TextBox 9">
            <a:extLst>
              <a:ext uri="{FF2B5EF4-FFF2-40B4-BE49-F238E27FC236}">
                <a16:creationId xmlns:a16="http://schemas.microsoft.com/office/drawing/2014/main" id="{E19CC414-14FC-8841-A763-26999A6E5205}"/>
              </a:ext>
            </a:extLst>
          </p:cNvPr>
          <p:cNvSpPr txBox="1">
            <a:spLocks noChangeArrowheads="1"/>
          </p:cNvSpPr>
          <p:nvPr/>
        </p:nvSpPr>
        <p:spPr bwMode="auto">
          <a:xfrm>
            <a:off x="1833686" y="1847965"/>
            <a:ext cx="122354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algn="ctr" eaLnBrk="1" hangingPunct="1">
              <a:spcBef>
                <a:spcPct val="0"/>
              </a:spcBef>
              <a:buSzTx/>
              <a:buFontTx/>
              <a:buNone/>
            </a:pPr>
            <a:r>
              <a:rPr lang="en-US" altLang="en-US" sz="2400" b="0" dirty="0">
                <a:solidFill>
                  <a:srgbClr val="00B0F0"/>
                </a:solidFill>
                <a:latin typeface="Open Sans" panose="020B0604020202020204" charset="0"/>
                <a:ea typeface="Open Sans" panose="020B0604020202020204" charset="0"/>
                <a:cs typeface="Open Sans" panose="020B0604020202020204" charset="0"/>
                <a:sym typeface="Symbol" pitchFamily="18" charset="2"/>
              </a:rPr>
              <a:t>=3</a:t>
            </a:r>
            <a:endPar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endParaRPr>
          </a:p>
          <a:p>
            <a:pPr algn="ctr" eaLnBrk="1" hangingPunct="1">
              <a:spcBef>
                <a:spcPct val="0"/>
              </a:spcBef>
              <a:buSzTx/>
              <a:buFontTx/>
              <a:buNone/>
            </a:pP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=3</a:t>
            </a:r>
            <a:endParaRPr lang="en-US" altLang="en-US" sz="2400" b="0" dirty="0">
              <a:solidFill>
                <a:srgbClr val="C00000"/>
              </a:solidFill>
              <a:latin typeface="Open Sans" panose="020B0604020202020204" charset="0"/>
              <a:ea typeface="Open Sans" panose="020B0604020202020204" charset="0"/>
              <a:cs typeface="Open Sans" panose="020B0604020202020204" charset="0"/>
            </a:endParaRPr>
          </a:p>
        </p:txBody>
      </p:sp>
      <p:sp>
        <p:nvSpPr>
          <p:cNvPr id="38" name="TextBox 9">
            <a:extLst>
              <a:ext uri="{FF2B5EF4-FFF2-40B4-BE49-F238E27FC236}">
                <a16:creationId xmlns:a16="http://schemas.microsoft.com/office/drawing/2014/main" id="{98837C84-583E-5C45-87C9-9A9A3907EC97}"/>
              </a:ext>
            </a:extLst>
          </p:cNvPr>
          <p:cNvSpPr txBox="1">
            <a:spLocks noChangeArrowheads="1"/>
          </p:cNvSpPr>
          <p:nvPr/>
        </p:nvSpPr>
        <p:spPr bwMode="auto">
          <a:xfrm>
            <a:off x="3999008" y="948493"/>
            <a:ext cx="122354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algn="ctr" eaLnBrk="1" hangingPunct="1">
              <a:spcBef>
                <a:spcPct val="0"/>
              </a:spcBef>
              <a:buSzTx/>
              <a:buFontTx/>
              <a:buNone/>
            </a:pPr>
            <a:r>
              <a:rPr lang="en-US" altLang="en-US" sz="2400" b="0" dirty="0">
                <a:solidFill>
                  <a:srgbClr val="00B0F0"/>
                </a:solidFill>
                <a:latin typeface="Open Sans" panose="020B0604020202020204" charset="0"/>
                <a:ea typeface="Open Sans" panose="020B0604020202020204" charset="0"/>
                <a:cs typeface="Open Sans" panose="020B0604020202020204" charset="0"/>
                <a:sym typeface="Symbol" pitchFamily="18" charset="2"/>
              </a:rPr>
              <a:t>=3</a:t>
            </a: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a:t>
            </a:r>
          </a:p>
          <a:p>
            <a:pPr algn="ctr" eaLnBrk="1" hangingPunct="1">
              <a:spcBef>
                <a:spcPct val="0"/>
              </a:spcBef>
              <a:buSzTx/>
              <a:buFontTx/>
              <a:buNone/>
            </a:pP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a:t>
            </a:r>
            <a:endParaRPr lang="en-US" altLang="en-US" sz="2400" b="0" dirty="0">
              <a:solidFill>
                <a:srgbClr val="C00000"/>
              </a:solidFill>
              <a:latin typeface="Open Sans" panose="020B0604020202020204" charset="0"/>
              <a:ea typeface="Open Sans" panose="020B0604020202020204" charset="0"/>
              <a:cs typeface="Open Sans" panose="020B0604020202020204" charset="0"/>
            </a:endParaRPr>
          </a:p>
        </p:txBody>
      </p:sp>
    </p:spTree>
    <p:extLst>
      <p:ext uri="{BB962C8B-B14F-4D97-AF65-F5344CB8AC3E}">
        <p14:creationId xmlns:p14="http://schemas.microsoft.com/office/powerpoint/2010/main" val="284960896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39" name="TextBox 9">
            <a:extLst>
              <a:ext uri="{FF2B5EF4-FFF2-40B4-BE49-F238E27FC236}">
                <a16:creationId xmlns:a16="http://schemas.microsoft.com/office/drawing/2014/main" id="{FC68F371-3167-0C44-B989-85972F3F5FC1}"/>
              </a:ext>
            </a:extLst>
          </p:cNvPr>
          <p:cNvSpPr txBox="1">
            <a:spLocks noChangeArrowheads="1"/>
          </p:cNvSpPr>
          <p:nvPr/>
        </p:nvSpPr>
        <p:spPr bwMode="auto">
          <a:xfrm>
            <a:off x="4416304" y="1862864"/>
            <a:ext cx="1126651"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algn="ctr" eaLnBrk="1" hangingPunct="1">
              <a:spcBef>
                <a:spcPct val="0"/>
              </a:spcBef>
              <a:buSzTx/>
              <a:buFontTx/>
              <a:buNone/>
            </a:pPr>
            <a:r>
              <a:rPr lang="en-US" altLang="en-US" sz="2400" b="0" dirty="0">
                <a:solidFill>
                  <a:srgbClr val="00B0F0"/>
                </a:solidFill>
                <a:latin typeface="Open Sans" panose="020B0604020202020204" charset="0"/>
                <a:ea typeface="Open Sans" panose="020B0604020202020204" charset="0"/>
                <a:cs typeface="Open Sans" panose="020B0604020202020204" charset="0"/>
                <a:sym typeface="Symbol" pitchFamily="18" charset="2"/>
              </a:rPr>
              <a:t>=-</a:t>
            </a: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a:t>
            </a:r>
          </a:p>
          <a:p>
            <a:pPr algn="ctr" eaLnBrk="1" hangingPunct="1">
              <a:spcBef>
                <a:spcPct val="0"/>
              </a:spcBef>
              <a:buSzTx/>
              <a:buFontTx/>
              <a:buNone/>
            </a:pP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=2</a:t>
            </a:r>
            <a:endParaRPr lang="en-US" altLang="en-US" sz="2400" b="0" dirty="0">
              <a:solidFill>
                <a:srgbClr val="C00000"/>
              </a:solidFill>
              <a:latin typeface="Open Sans" panose="020B0604020202020204" charset="0"/>
              <a:ea typeface="Open Sans" panose="020B0604020202020204" charset="0"/>
              <a:cs typeface="Open Sans" panose="020B0604020202020204" charset="0"/>
            </a:endParaRPr>
          </a:p>
        </p:txBody>
      </p:sp>
      <p:sp>
        <p:nvSpPr>
          <p:cNvPr id="63" name="Google Shape;63;p2"/>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dirty="0">
                <a:sym typeface="Symbol" pitchFamily="18" charset="2"/>
              </a:rPr>
              <a:t>Alpha-Beta Pruning Example</a:t>
            </a:r>
            <a:endParaRPr sz="3400" b="1" dirty="0">
              <a:solidFill>
                <a:srgbClr val="370661"/>
              </a:solidFill>
              <a:latin typeface="Open Sans"/>
              <a:ea typeface="Open Sans"/>
              <a:cs typeface="Open Sans"/>
              <a:sym typeface="Open Sans"/>
            </a:endParaRPr>
          </a:p>
        </p:txBody>
      </p:sp>
      <p:sp>
        <p:nvSpPr>
          <p:cNvPr id="34" name="AutoShape 4">
            <a:extLst>
              <a:ext uri="{FF2B5EF4-FFF2-40B4-BE49-F238E27FC236}">
                <a16:creationId xmlns:a16="http://schemas.microsoft.com/office/drawing/2014/main" id="{E736D7FF-BD34-4A88-84A3-1D8F37182FDE}"/>
              </a:ext>
            </a:extLst>
          </p:cNvPr>
          <p:cNvSpPr>
            <a:spLocks noChangeArrowheads="1"/>
          </p:cNvSpPr>
          <p:nvPr/>
        </p:nvSpPr>
        <p:spPr bwMode="auto">
          <a:xfrm>
            <a:off x="5601494" y="1137177"/>
            <a:ext cx="381000" cy="359477"/>
          </a:xfrm>
          <a:prstGeom prst="triangle">
            <a:avLst>
              <a:gd name="adj" fmla="val 50000"/>
            </a:avLst>
          </a:prstGeom>
          <a:solidFill>
            <a:srgbClr val="CCECFF"/>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sp>
        <p:nvSpPr>
          <p:cNvPr id="18" name="TextBox 17">
            <a:extLst>
              <a:ext uri="{FF2B5EF4-FFF2-40B4-BE49-F238E27FC236}">
                <a16:creationId xmlns:a16="http://schemas.microsoft.com/office/drawing/2014/main" id="{97FA6B95-38DB-164F-A3BB-D53340EB840C}"/>
              </a:ext>
            </a:extLst>
          </p:cNvPr>
          <p:cNvSpPr txBox="1"/>
          <p:nvPr/>
        </p:nvSpPr>
        <p:spPr>
          <a:xfrm>
            <a:off x="6162805" y="1590805"/>
            <a:ext cx="184731" cy="307777"/>
          </a:xfrm>
          <a:prstGeom prst="rect">
            <a:avLst/>
          </a:prstGeom>
          <a:noFill/>
        </p:spPr>
        <p:txBody>
          <a:bodyPr wrap="none" rtlCol="0">
            <a:spAutoFit/>
          </a:bodyPr>
          <a:lstStyle/>
          <a:p>
            <a:endParaRPr lang="en-US" dirty="0"/>
          </a:p>
        </p:txBody>
      </p:sp>
      <p:sp>
        <p:nvSpPr>
          <p:cNvPr id="55" name="Rectangle 54">
            <a:extLst>
              <a:ext uri="{FF2B5EF4-FFF2-40B4-BE49-F238E27FC236}">
                <a16:creationId xmlns:a16="http://schemas.microsoft.com/office/drawing/2014/main" id="{57B21973-64B2-0742-8D01-54B4212A8EE6}"/>
              </a:ext>
            </a:extLst>
          </p:cNvPr>
          <p:cNvSpPr/>
          <p:nvPr/>
        </p:nvSpPr>
        <p:spPr>
          <a:xfrm>
            <a:off x="9150" y="3560429"/>
            <a:ext cx="6236870" cy="2811394"/>
          </a:xfrm>
          <a:prstGeom prst="rect">
            <a:avLst/>
          </a:prstGeom>
          <a:solidFill>
            <a:schemeClr val="bg1">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AutoShape 6">
            <a:extLst>
              <a:ext uri="{FF2B5EF4-FFF2-40B4-BE49-F238E27FC236}">
                <a16:creationId xmlns:a16="http://schemas.microsoft.com/office/drawing/2014/main" id="{05349203-CB67-5C4A-B0EC-246ED83E1B0A}"/>
              </a:ext>
            </a:extLst>
          </p:cNvPr>
          <p:cNvSpPr>
            <a:spLocks noChangeArrowheads="1"/>
          </p:cNvSpPr>
          <p:nvPr/>
        </p:nvSpPr>
        <p:spPr bwMode="auto">
          <a:xfrm flipV="1">
            <a:off x="3315494" y="2103965"/>
            <a:ext cx="381000" cy="330902"/>
          </a:xfrm>
          <a:prstGeom prst="triangle">
            <a:avLst>
              <a:gd name="adj" fmla="val 50000"/>
            </a:avLst>
          </a:prstGeom>
          <a:solidFill>
            <a:srgbClr val="FF9A99"/>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cxnSp>
        <p:nvCxnSpPr>
          <p:cNvPr id="15" name="AutoShape 7">
            <a:extLst>
              <a:ext uri="{FF2B5EF4-FFF2-40B4-BE49-F238E27FC236}">
                <a16:creationId xmlns:a16="http://schemas.microsoft.com/office/drawing/2014/main" id="{C6C3AF7C-5779-ED49-8CCE-0B7DB7D74164}"/>
              </a:ext>
            </a:extLst>
          </p:cNvPr>
          <p:cNvCxnSpPr>
            <a:cxnSpLocks noChangeShapeType="1"/>
            <a:endCxn id="14" idx="3"/>
          </p:cNvCxnSpPr>
          <p:nvPr/>
        </p:nvCxnSpPr>
        <p:spPr bwMode="auto">
          <a:xfrm flipH="1">
            <a:off x="3505994" y="1496654"/>
            <a:ext cx="2286000" cy="607311"/>
          </a:xfrm>
          <a:prstGeom prst="straightConnector1">
            <a:avLst/>
          </a:prstGeom>
          <a:noFill/>
          <a:ln w="12700">
            <a:solidFill>
              <a:schemeClr val="tx1"/>
            </a:solidFill>
            <a:round/>
            <a:headEnd/>
            <a:tailEnd type="triangle" w="med" len="med"/>
          </a:ln>
        </p:spPr>
      </p:cxnSp>
      <p:sp>
        <p:nvSpPr>
          <p:cNvPr id="16" name="AutoShape 20">
            <a:extLst>
              <a:ext uri="{FF2B5EF4-FFF2-40B4-BE49-F238E27FC236}">
                <a16:creationId xmlns:a16="http://schemas.microsoft.com/office/drawing/2014/main" id="{6C65CC3C-F8B4-774F-9011-5FAFD965A4F2}"/>
              </a:ext>
            </a:extLst>
          </p:cNvPr>
          <p:cNvSpPr>
            <a:spLocks noChangeArrowheads="1"/>
          </p:cNvSpPr>
          <p:nvPr/>
        </p:nvSpPr>
        <p:spPr bwMode="auto">
          <a:xfrm flipV="1">
            <a:off x="5601494" y="2103965"/>
            <a:ext cx="381000" cy="318998"/>
          </a:xfrm>
          <a:prstGeom prst="triangle">
            <a:avLst>
              <a:gd name="adj" fmla="val 50000"/>
            </a:avLst>
          </a:prstGeom>
          <a:solidFill>
            <a:srgbClr val="FF9A99"/>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sp>
        <p:nvSpPr>
          <p:cNvPr id="17" name="AutoShape 26">
            <a:extLst>
              <a:ext uri="{FF2B5EF4-FFF2-40B4-BE49-F238E27FC236}">
                <a16:creationId xmlns:a16="http://schemas.microsoft.com/office/drawing/2014/main" id="{A457A0C3-CD44-6740-8065-68055CB3C4BB}"/>
              </a:ext>
            </a:extLst>
          </p:cNvPr>
          <p:cNvSpPr>
            <a:spLocks noChangeArrowheads="1"/>
          </p:cNvSpPr>
          <p:nvPr/>
        </p:nvSpPr>
        <p:spPr bwMode="auto">
          <a:xfrm flipV="1">
            <a:off x="7887493" y="2103965"/>
            <a:ext cx="381000" cy="330902"/>
          </a:xfrm>
          <a:prstGeom prst="triangle">
            <a:avLst>
              <a:gd name="adj" fmla="val 50000"/>
            </a:avLst>
          </a:prstGeom>
          <a:solidFill>
            <a:srgbClr val="FF9A99"/>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cxnSp>
        <p:nvCxnSpPr>
          <p:cNvPr id="19" name="AutoShape 27">
            <a:extLst>
              <a:ext uri="{FF2B5EF4-FFF2-40B4-BE49-F238E27FC236}">
                <a16:creationId xmlns:a16="http://schemas.microsoft.com/office/drawing/2014/main" id="{C7CC236B-543C-D942-8659-0352BFC5A796}"/>
              </a:ext>
            </a:extLst>
          </p:cNvPr>
          <p:cNvCxnSpPr>
            <a:cxnSpLocks noChangeShapeType="1"/>
          </p:cNvCxnSpPr>
          <p:nvPr/>
        </p:nvCxnSpPr>
        <p:spPr bwMode="auto">
          <a:xfrm>
            <a:off x="5791994" y="1496654"/>
            <a:ext cx="2285999" cy="607311"/>
          </a:xfrm>
          <a:prstGeom prst="straightConnector1">
            <a:avLst/>
          </a:prstGeom>
          <a:noFill/>
          <a:ln w="12700">
            <a:solidFill>
              <a:schemeClr val="tx1"/>
            </a:solidFill>
            <a:round/>
            <a:headEnd/>
            <a:tailEnd type="triangle" w="med" len="med"/>
          </a:ln>
        </p:spPr>
      </p:cxnSp>
      <p:cxnSp>
        <p:nvCxnSpPr>
          <p:cNvPr id="20" name="AutoShape 21">
            <a:extLst>
              <a:ext uri="{FF2B5EF4-FFF2-40B4-BE49-F238E27FC236}">
                <a16:creationId xmlns:a16="http://schemas.microsoft.com/office/drawing/2014/main" id="{D9CEADC8-9233-8445-892F-C26556BA5645}"/>
              </a:ext>
            </a:extLst>
          </p:cNvPr>
          <p:cNvCxnSpPr>
            <a:cxnSpLocks noChangeShapeType="1"/>
          </p:cNvCxnSpPr>
          <p:nvPr/>
        </p:nvCxnSpPr>
        <p:spPr bwMode="auto">
          <a:xfrm>
            <a:off x="5791994" y="1496654"/>
            <a:ext cx="0" cy="607311"/>
          </a:xfrm>
          <a:prstGeom prst="straightConnector1">
            <a:avLst/>
          </a:prstGeom>
          <a:noFill/>
          <a:ln w="12700">
            <a:solidFill>
              <a:schemeClr val="tx1"/>
            </a:solidFill>
            <a:round/>
            <a:headEnd/>
            <a:tailEnd type="triangle" w="med" len="med"/>
          </a:ln>
        </p:spPr>
      </p:cxnSp>
      <p:cxnSp>
        <p:nvCxnSpPr>
          <p:cNvPr id="22" name="AutoShape 17">
            <a:extLst>
              <a:ext uri="{FF2B5EF4-FFF2-40B4-BE49-F238E27FC236}">
                <a16:creationId xmlns:a16="http://schemas.microsoft.com/office/drawing/2014/main" id="{3905C521-00EC-7547-A286-2F50E926FA6E}"/>
              </a:ext>
            </a:extLst>
          </p:cNvPr>
          <p:cNvCxnSpPr>
            <a:cxnSpLocks noChangeShapeType="1"/>
          </p:cNvCxnSpPr>
          <p:nvPr/>
        </p:nvCxnSpPr>
        <p:spPr bwMode="auto">
          <a:xfrm>
            <a:off x="3505994" y="2434867"/>
            <a:ext cx="761999" cy="616743"/>
          </a:xfrm>
          <a:prstGeom prst="straightConnector1">
            <a:avLst/>
          </a:prstGeom>
          <a:noFill/>
          <a:ln w="12700">
            <a:solidFill>
              <a:schemeClr val="tx1"/>
            </a:solidFill>
            <a:round/>
            <a:headEnd/>
            <a:tailEnd type="triangle" w="med" len="med"/>
          </a:ln>
        </p:spPr>
      </p:cxnSp>
      <p:cxnSp>
        <p:nvCxnSpPr>
          <p:cNvPr id="23" name="AutoShape 9">
            <a:extLst>
              <a:ext uri="{FF2B5EF4-FFF2-40B4-BE49-F238E27FC236}">
                <a16:creationId xmlns:a16="http://schemas.microsoft.com/office/drawing/2014/main" id="{2406BD59-3DEA-714A-9355-A9254C7411CB}"/>
              </a:ext>
            </a:extLst>
          </p:cNvPr>
          <p:cNvCxnSpPr>
            <a:cxnSpLocks noChangeShapeType="1"/>
          </p:cNvCxnSpPr>
          <p:nvPr/>
        </p:nvCxnSpPr>
        <p:spPr bwMode="auto">
          <a:xfrm flipH="1">
            <a:off x="2743996" y="2434867"/>
            <a:ext cx="761998" cy="616746"/>
          </a:xfrm>
          <a:prstGeom prst="straightConnector1">
            <a:avLst/>
          </a:prstGeom>
          <a:noFill/>
          <a:ln w="12700">
            <a:solidFill>
              <a:schemeClr val="tx1"/>
            </a:solidFill>
            <a:round/>
            <a:headEnd/>
            <a:tailEnd type="triangle" w="med" len="med"/>
          </a:ln>
        </p:spPr>
      </p:cxnSp>
      <p:sp>
        <p:nvSpPr>
          <p:cNvPr id="24" name="Rectangle 7">
            <a:extLst>
              <a:ext uri="{FF2B5EF4-FFF2-40B4-BE49-F238E27FC236}">
                <a16:creationId xmlns:a16="http://schemas.microsoft.com/office/drawing/2014/main" id="{DC90F633-5E86-2D46-BEA4-7F279854AC24}"/>
              </a:ext>
            </a:extLst>
          </p:cNvPr>
          <p:cNvSpPr>
            <a:spLocks noChangeArrowheads="1"/>
          </p:cNvSpPr>
          <p:nvPr/>
        </p:nvSpPr>
        <p:spPr bwMode="auto">
          <a:xfrm>
            <a:off x="3313909" y="3101711"/>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8</a:t>
            </a:r>
          </a:p>
        </p:txBody>
      </p:sp>
      <p:sp>
        <p:nvSpPr>
          <p:cNvPr id="25" name="Rectangle 7">
            <a:extLst>
              <a:ext uri="{FF2B5EF4-FFF2-40B4-BE49-F238E27FC236}">
                <a16:creationId xmlns:a16="http://schemas.microsoft.com/office/drawing/2014/main" id="{4A8D2FD8-AAAE-8941-98D1-3B5D3C53449B}"/>
              </a:ext>
            </a:extLst>
          </p:cNvPr>
          <p:cNvSpPr>
            <a:spLocks noChangeArrowheads="1"/>
          </p:cNvSpPr>
          <p:nvPr/>
        </p:nvSpPr>
        <p:spPr bwMode="auto">
          <a:xfrm>
            <a:off x="4075909" y="3101711"/>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12</a:t>
            </a:r>
          </a:p>
        </p:txBody>
      </p:sp>
      <p:sp>
        <p:nvSpPr>
          <p:cNvPr id="26" name="Rectangle 7">
            <a:extLst>
              <a:ext uri="{FF2B5EF4-FFF2-40B4-BE49-F238E27FC236}">
                <a16:creationId xmlns:a16="http://schemas.microsoft.com/office/drawing/2014/main" id="{8CFEC7EC-3381-6B42-B374-924BB123DD9D}"/>
              </a:ext>
            </a:extLst>
          </p:cNvPr>
          <p:cNvSpPr>
            <a:spLocks noChangeArrowheads="1"/>
          </p:cNvSpPr>
          <p:nvPr/>
        </p:nvSpPr>
        <p:spPr bwMode="auto">
          <a:xfrm>
            <a:off x="2551909" y="3101711"/>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3</a:t>
            </a:r>
          </a:p>
        </p:txBody>
      </p:sp>
      <p:cxnSp>
        <p:nvCxnSpPr>
          <p:cNvPr id="27" name="AutoShape 13">
            <a:extLst>
              <a:ext uri="{FF2B5EF4-FFF2-40B4-BE49-F238E27FC236}">
                <a16:creationId xmlns:a16="http://schemas.microsoft.com/office/drawing/2014/main" id="{D84C5290-A15F-FD48-A9DF-48DCD9312DA2}"/>
              </a:ext>
            </a:extLst>
          </p:cNvPr>
          <p:cNvCxnSpPr>
            <a:cxnSpLocks noChangeShapeType="1"/>
          </p:cNvCxnSpPr>
          <p:nvPr/>
        </p:nvCxnSpPr>
        <p:spPr bwMode="auto">
          <a:xfrm>
            <a:off x="3505994" y="2434867"/>
            <a:ext cx="1" cy="604837"/>
          </a:xfrm>
          <a:prstGeom prst="straightConnector1">
            <a:avLst/>
          </a:prstGeom>
          <a:noFill/>
          <a:ln w="12700">
            <a:solidFill>
              <a:schemeClr val="tx1"/>
            </a:solidFill>
            <a:round/>
            <a:headEnd/>
            <a:tailEnd type="triangle" w="med" len="med"/>
          </a:ln>
        </p:spPr>
      </p:cxnSp>
      <p:sp>
        <p:nvSpPr>
          <p:cNvPr id="2" name="Rectangle 1">
            <a:extLst>
              <a:ext uri="{FF2B5EF4-FFF2-40B4-BE49-F238E27FC236}">
                <a16:creationId xmlns:a16="http://schemas.microsoft.com/office/drawing/2014/main" id="{017492CB-DE08-9D44-903D-AFBF313FB495}"/>
              </a:ext>
            </a:extLst>
          </p:cNvPr>
          <p:cNvSpPr/>
          <p:nvPr/>
        </p:nvSpPr>
        <p:spPr>
          <a:xfrm>
            <a:off x="2932986" y="2076992"/>
            <a:ext cx="287258" cy="307777"/>
          </a:xfrm>
          <a:prstGeom prst="rect">
            <a:avLst/>
          </a:prstGeom>
        </p:spPr>
        <p:txBody>
          <a:bodyPr wrap="none">
            <a:spAutoFit/>
          </a:bodyPr>
          <a:lstStyle/>
          <a:p>
            <a:pPr algn="ctr"/>
            <a:r>
              <a:rPr lang="en-US" dirty="0">
                <a:latin typeface="Open Sans" panose="020B0604020202020204" charset="0"/>
                <a:ea typeface="Open Sans" panose="020B0604020202020204" charset="0"/>
                <a:cs typeface="Open Sans" panose="020B0604020202020204" charset="0"/>
              </a:rPr>
              <a:t>3</a:t>
            </a:r>
          </a:p>
        </p:txBody>
      </p:sp>
      <p:sp>
        <p:nvSpPr>
          <p:cNvPr id="28" name="Rectangle 27">
            <a:extLst>
              <a:ext uri="{FF2B5EF4-FFF2-40B4-BE49-F238E27FC236}">
                <a16:creationId xmlns:a16="http://schemas.microsoft.com/office/drawing/2014/main" id="{8F79DF5E-42C8-D943-9296-920EFA174DA8}"/>
              </a:ext>
            </a:extLst>
          </p:cNvPr>
          <p:cNvSpPr/>
          <p:nvPr/>
        </p:nvSpPr>
        <p:spPr>
          <a:xfrm>
            <a:off x="5314236" y="1137177"/>
            <a:ext cx="287258" cy="307777"/>
          </a:xfrm>
          <a:prstGeom prst="rect">
            <a:avLst/>
          </a:prstGeom>
        </p:spPr>
        <p:txBody>
          <a:bodyPr wrap="none">
            <a:spAutoFit/>
          </a:bodyPr>
          <a:lstStyle/>
          <a:p>
            <a:pPr algn="ctr"/>
            <a:r>
              <a:rPr lang="en-US" dirty="0">
                <a:latin typeface="Open Sans" panose="020B0604020202020204" charset="0"/>
                <a:ea typeface="Open Sans" panose="020B0604020202020204" charset="0"/>
                <a:cs typeface="Open Sans" panose="020B0604020202020204" charset="0"/>
              </a:rPr>
              <a:t>3</a:t>
            </a:r>
          </a:p>
        </p:txBody>
      </p:sp>
      <p:sp>
        <p:nvSpPr>
          <p:cNvPr id="29" name="Rectangle 28">
            <a:extLst>
              <a:ext uri="{FF2B5EF4-FFF2-40B4-BE49-F238E27FC236}">
                <a16:creationId xmlns:a16="http://schemas.microsoft.com/office/drawing/2014/main" id="{F9F67712-4945-4142-82B2-FAC149395C3A}"/>
              </a:ext>
            </a:extLst>
          </p:cNvPr>
          <p:cNvSpPr/>
          <p:nvPr/>
        </p:nvSpPr>
        <p:spPr>
          <a:xfrm>
            <a:off x="5238737" y="2096557"/>
            <a:ext cx="292068" cy="307777"/>
          </a:xfrm>
          <a:prstGeom prst="rect">
            <a:avLst/>
          </a:prstGeom>
        </p:spPr>
        <p:txBody>
          <a:bodyPr wrap="none">
            <a:spAutoFit/>
          </a:bodyPr>
          <a:lstStyle/>
          <a:p>
            <a:r>
              <a:rPr lang="en-US" dirty="0">
                <a:latin typeface="Roboto Mono" panose="020B0604020202020204" charset="0"/>
                <a:ea typeface="Roboto Mono" panose="020B0604020202020204" charset="0"/>
                <a:cs typeface="Times New Roman" pitchFamily="18" charset="0"/>
              </a:rPr>
              <a:t>2</a:t>
            </a:r>
            <a:endParaRPr lang="en-US" dirty="0"/>
          </a:p>
        </p:txBody>
      </p:sp>
      <p:cxnSp>
        <p:nvCxnSpPr>
          <p:cNvPr id="30" name="AutoShape 17">
            <a:extLst>
              <a:ext uri="{FF2B5EF4-FFF2-40B4-BE49-F238E27FC236}">
                <a16:creationId xmlns:a16="http://schemas.microsoft.com/office/drawing/2014/main" id="{FD64EC14-5D6B-E542-9094-49F4B12E8EAB}"/>
              </a:ext>
            </a:extLst>
          </p:cNvPr>
          <p:cNvCxnSpPr>
            <a:cxnSpLocks noChangeShapeType="1"/>
          </p:cNvCxnSpPr>
          <p:nvPr/>
        </p:nvCxnSpPr>
        <p:spPr bwMode="auto">
          <a:xfrm>
            <a:off x="5791987" y="2446021"/>
            <a:ext cx="761999" cy="616743"/>
          </a:xfrm>
          <a:prstGeom prst="straightConnector1">
            <a:avLst/>
          </a:prstGeom>
          <a:noFill/>
          <a:ln w="12700">
            <a:solidFill>
              <a:schemeClr val="tx1">
                <a:alpha val="12000"/>
              </a:schemeClr>
            </a:solidFill>
            <a:round/>
            <a:headEnd/>
            <a:tailEnd type="triangle" w="med" len="med"/>
          </a:ln>
        </p:spPr>
      </p:cxnSp>
      <p:cxnSp>
        <p:nvCxnSpPr>
          <p:cNvPr id="31" name="AutoShape 9">
            <a:extLst>
              <a:ext uri="{FF2B5EF4-FFF2-40B4-BE49-F238E27FC236}">
                <a16:creationId xmlns:a16="http://schemas.microsoft.com/office/drawing/2014/main" id="{58063A8E-CAC7-444E-A6B4-B8F666F47522}"/>
              </a:ext>
            </a:extLst>
          </p:cNvPr>
          <p:cNvCxnSpPr>
            <a:cxnSpLocks noChangeShapeType="1"/>
          </p:cNvCxnSpPr>
          <p:nvPr/>
        </p:nvCxnSpPr>
        <p:spPr bwMode="auto">
          <a:xfrm flipH="1">
            <a:off x="5029989" y="2446021"/>
            <a:ext cx="761998" cy="616746"/>
          </a:xfrm>
          <a:prstGeom prst="straightConnector1">
            <a:avLst/>
          </a:prstGeom>
          <a:noFill/>
          <a:ln w="12700">
            <a:solidFill>
              <a:schemeClr val="tx1"/>
            </a:solidFill>
            <a:round/>
            <a:headEnd/>
            <a:tailEnd type="triangle" w="med" len="med"/>
          </a:ln>
        </p:spPr>
      </p:cxnSp>
      <p:sp>
        <p:nvSpPr>
          <p:cNvPr id="32" name="Rectangle 7">
            <a:extLst>
              <a:ext uri="{FF2B5EF4-FFF2-40B4-BE49-F238E27FC236}">
                <a16:creationId xmlns:a16="http://schemas.microsoft.com/office/drawing/2014/main" id="{3F2AFCAB-E24A-C24D-81CC-632B8C607D60}"/>
              </a:ext>
            </a:extLst>
          </p:cNvPr>
          <p:cNvSpPr>
            <a:spLocks noChangeArrowheads="1"/>
          </p:cNvSpPr>
          <p:nvPr/>
        </p:nvSpPr>
        <p:spPr bwMode="auto">
          <a:xfrm>
            <a:off x="5599902" y="3112865"/>
            <a:ext cx="384174" cy="330902"/>
          </a:xfrm>
          <a:prstGeom prst="rect">
            <a:avLst/>
          </a:prstGeom>
          <a:solidFill>
            <a:srgbClr val="BD92DE">
              <a:alpha val="20000"/>
            </a:srgbClr>
          </a:solidFill>
          <a:ln w="9525">
            <a:solidFill>
              <a:schemeClr val="tx1">
                <a:alpha val="12000"/>
              </a:schemeClr>
            </a:solidFill>
            <a:miter lim="800000"/>
            <a:headEnd/>
            <a:tailEnd/>
          </a:ln>
        </p:spPr>
        <p:txBody>
          <a:bodyPr wrap="none" anchor="ctr"/>
          <a:lstStyle/>
          <a:p>
            <a:pPr algn="ctr"/>
            <a:endParaRPr lang="en-US" sz="1800" dirty="0">
              <a:latin typeface="Open Sans" panose="020B0604020202020204" charset="0"/>
              <a:ea typeface="Open Sans" panose="020B0604020202020204" charset="0"/>
              <a:cs typeface="Open Sans" panose="020B0604020202020204" charset="0"/>
            </a:endParaRPr>
          </a:p>
        </p:txBody>
      </p:sp>
      <p:sp>
        <p:nvSpPr>
          <p:cNvPr id="33" name="Rectangle 7">
            <a:extLst>
              <a:ext uri="{FF2B5EF4-FFF2-40B4-BE49-F238E27FC236}">
                <a16:creationId xmlns:a16="http://schemas.microsoft.com/office/drawing/2014/main" id="{3F5A2AC6-92B6-9646-9701-0CB78E2A0664}"/>
              </a:ext>
            </a:extLst>
          </p:cNvPr>
          <p:cNvSpPr>
            <a:spLocks noChangeArrowheads="1"/>
          </p:cNvSpPr>
          <p:nvPr/>
        </p:nvSpPr>
        <p:spPr bwMode="auto">
          <a:xfrm>
            <a:off x="6361902" y="3112865"/>
            <a:ext cx="384174" cy="330902"/>
          </a:xfrm>
          <a:prstGeom prst="rect">
            <a:avLst/>
          </a:prstGeom>
          <a:solidFill>
            <a:srgbClr val="BD92DE">
              <a:alpha val="20000"/>
            </a:srgbClr>
          </a:solidFill>
          <a:ln w="9525">
            <a:solidFill>
              <a:schemeClr val="tx1">
                <a:alpha val="12000"/>
              </a:schemeClr>
            </a:solidFill>
            <a:miter lim="800000"/>
            <a:headEnd/>
            <a:tailEnd/>
          </a:ln>
        </p:spPr>
        <p:txBody>
          <a:bodyPr wrap="none" anchor="ctr"/>
          <a:lstStyle/>
          <a:p>
            <a:pPr algn="ctr"/>
            <a:endParaRPr lang="en-US" sz="1800" dirty="0">
              <a:latin typeface="Open Sans" panose="020B0604020202020204" charset="0"/>
              <a:ea typeface="Open Sans" panose="020B0604020202020204" charset="0"/>
              <a:cs typeface="Open Sans" panose="020B0604020202020204" charset="0"/>
            </a:endParaRPr>
          </a:p>
        </p:txBody>
      </p:sp>
      <p:sp>
        <p:nvSpPr>
          <p:cNvPr id="35" name="Rectangle 7">
            <a:extLst>
              <a:ext uri="{FF2B5EF4-FFF2-40B4-BE49-F238E27FC236}">
                <a16:creationId xmlns:a16="http://schemas.microsoft.com/office/drawing/2014/main" id="{2240DC77-1B6F-DC42-BDB7-A9C274EAEB97}"/>
              </a:ext>
            </a:extLst>
          </p:cNvPr>
          <p:cNvSpPr>
            <a:spLocks noChangeArrowheads="1"/>
          </p:cNvSpPr>
          <p:nvPr/>
        </p:nvSpPr>
        <p:spPr bwMode="auto">
          <a:xfrm>
            <a:off x="4837902" y="3112865"/>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2</a:t>
            </a:r>
          </a:p>
        </p:txBody>
      </p:sp>
      <p:cxnSp>
        <p:nvCxnSpPr>
          <p:cNvPr id="36" name="AutoShape 13">
            <a:extLst>
              <a:ext uri="{FF2B5EF4-FFF2-40B4-BE49-F238E27FC236}">
                <a16:creationId xmlns:a16="http://schemas.microsoft.com/office/drawing/2014/main" id="{079C1C4B-0596-2F4E-A2D9-68BC53160ABF}"/>
              </a:ext>
            </a:extLst>
          </p:cNvPr>
          <p:cNvCxnSpPr>
            <a:cxnSpLocks noChangeShapeType="1"/>
          </p:cNvCxnSpPr>
          <p:nvPr/>
        </p:nvCxnSpPr>
        <p:spPr bwMode="auto">
          <a:xfrm>
            <a:off x="5791987" y="2446021"/>
            <a:ext cx="1" cy="604837"/>
          </a:xfrm>
          <a:prstGeom prst="straightConnector1">
            <a:avLst/>
          </a:prstGeom>
          <a:noFill/>
          <a:ln w="12700">
            <a:solidFill>
              <a:schemeClr val="tx1">
                <a:alpha val="15000"/>
              </a:schemeClr>
            </a:solidFill>
            <a:round/>
            <a:headEnd/>
            <a:tailEnd type="triangle" w="med" len="med"/>
          </a:ln>
        </p:spPr>
      </p:cxnSp>
      <p:sp>
        <p:nvSpPr>
          <p:cNvPr id="37" name="TextBox 9">
            <a:extLst>
              <a:ext uri="{FF2B5EF4-FFF2-40B4-BE49-F238E27FC236}">
                <a16:creationId xmlns:a16="http://schemas.microsoft.com/office/drawing/2014/main" id="{E19CC414-14FC-8841-A763-26999A6E5205}"/>
              </a:ext>
            </a:extLst>
          </p:cNvPr>
          <p:cNvSpPr txBox="1">
            <a:spLocks noChangeArrowheads="1"/>
          </p:cNvSpPr>
          <p:nvPr/>
        </p:nvSpPr>
        <p:spPr bwMode="auto">
          <a:xfrm>
            <a:off x="1833686" y="1847965"/>
            <a:ext cx="122354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algn="ctr" eaLnBrk="1" hangingPunct="1">
              <a:spcBef>
                <a:spcPct val="0"/>
              </a:spcBef>
              <a:buSzTx/>
              <a:buFontTx/>
              <a:buNone/>
            </a:pPr>
            <a:r>
              <a:rPr lang="en-US" altLang="en-US" sz="2400" b="0" dirty="0">
                <a:solidFill>
                  <a:srgbClr val="00B0F0"/>
                </a:solidFill>
                <a:latin typeface="Open Sans" panose="020B0604020202020204" charset="0"/>
                <a:ea typeface="Open Sans" panose="020B0604020202020204" charset="0"/>
                <a:cs typeface="Open Sans" panose="020B0604020202020204" charset="0"/>
                <a:sym typeface="Symbol" pitchFamily="18" charset="2"/>
              </a:rPr>
              <a:t>=3</a:t>
            </a:r>
            <a:endPar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endParaRPr>
          </a:p>
          <a:p>
            <a:pPr algn="ctr" eaLnBrk="1" hangingPunct="1">
              <a:spcBef>
                <a:spcPct val="0"/>
              </a:spcBef>
              <a:buSzTx/>
              <a:buFontTx/>
              <a:buNone/>
            </a:pP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=3</a:t>
            </a:r>
            <a:endParaRPr lang="en-US" altLang="en-US" sz="2400" b="0" dirty="0">
              <a:solidFill>
                <a:srgbClr val="C00000"/>
              </a:solidFill>
              <a:latin typeface="Open Sans" panose="020B0604020202020204" charset="0"/>
              <a:ea typeface="Open Sans" panose="020B0604020202020204" charset="0"/>
              <a:cs typeface="Open Sans" panose="020B0604020202020204" charset="0"/>
            </a:endParaRPr>
          </a:p>
        </p:txBody>
      </p:sp>
      <p:sp>
        <p:nvSpPr>
          <p:cNvPr id="38" name="TextBox 9">
            <a:extLst>
              <a:ext uri="{FF2B5EF4-FFF2-40B4-BE49-F238E27FC236}">
                <a16:creationId xmlns:a16="http://schemas.microsoft.com/office/drawing/2014/main" id="{98837C84-583E-5C45-87C9-9A9A3907EC97}"/>
              </a:ext>
            </a:extLst>
          </p:cNvPr>
          <p:cNvSpPr txBox="1">
            <a:spLocks noChangeArrowheads="1"/>
          </p:cNvSpPr>
          <p:nvPr/>
        </p:nvSpPr>
        <p:spPr bwMode="auto">
          <a:xfrm>
            <a:off x="3999008" y="948493"/>
            <a:ext cx="122354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algn="ctr" eaLnBrk="1" hangingPunct="1">
              <a:spcBef>
                <a:spcPct val="0"/>
              </a:spcBef>
              <a:buSzTx/>
              <a:buFontTx/>
              <a:buNone/>
            </a:pPr>
            <a:r>
              <a:rPr lang="en-US" altLang="en-US" sz="2400" b="0" dirty="0">
                <a:solidFill>
                  <a:srgbClr val="00B0F0"/>
                </a:solidFill>
                <a:latin typeface="Open Sans" panose="020B0604020202020204" charset="0"/>
                <a:ea typeface="Open Sans" panose="020B0604020202020204" charset="0"/>
                <a:cs typeface="Open Sans" panose="020B0604020202020204" charset="0"/>
                <a:sym typeface="Symbol" pitchFamily="18" charset="2"/>
              </a:rPr>
              <a:t>=3</a:t>
            </a: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a:t>
            </a:r>
          </a:p>
          <a:p>
            <a:pPr algn="ctr" eaLnBrk="1" hangingPunct="1">
              <a:spcBef>
                <a:spcPct val="0"/>
              </a:spcBef>
              <a:buSzTx/>
              <a:buFontTx/>
              <a:buNone/>
            </a:pP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a:t>
            </a:r>
            <a:endParaRPr lang="en-US" altLang="en-US" sz="2400" b="0" dirty="0">
              <a:solidFill>
                <a:srgbClr val="C00000"/>
              </a:solidFill>
              <a:latin typeface="Open Sans" panose="020B0604020202020204" charset="0"/>
              <a:ea typeface="Open Sans" panose="020B0604020202020204" charset="0"/>
              <a:cs typeface="Open Sans" panose="020B0604020202020204" charset="0"/>
            </a:endParaRPr>
          </a:p>
        </p:txBody>
      </p:sp>
      <p:sp>
        <p:nvSpPr>
          <p:cNvPr id="40" name="Rectangle 39">
            <a:extLst>
              <a:ext uri="{FF2B5EF4-FFF2-40B4-BE49-F238E27FC236}">
                <a16:creationId xmlns:a16="http://schemas.microsoft.com/office/drawing/2014/main" id="{5503AC28-E9A6-FC4D-A9CC-766DC19A5901}"/>
              </a:ext>
            </a:extLst>
          </p:cNvPr>
          <p:cNvSpPr/>
          <p:nvPr/>
        </p:nvSpPr>
        <p:spPr>
          <a:xfrm>
            <a:off x="7433193" y="2121168"/>
            <a:ext cx="399468" cy="307777"/>
          </a:xfrm>
          <a:prstGeom prst="rect">
            <a:avLst/>
          </a:prstGeom>
        </p:spPr>
        <p:txBody>
          <a:bodyPr wrap="none">
            <a:spAutoFit/>
          </a:bodyPr>
          <a:lstStyle/>
          <a:p>
            <a:r>
              <a:rPr lang="en-US" dirty="0">
                <a:latin typeface="Roboto Mono" panose="020B0604020202020204" charset="0"/>
                <a:ea typeface="Roboto Mono" panose="020B0604020202020204" charset="0"/>
                <a:cs typeface="Times New Roman" pitchFamily="18" charset="0"/>
              </a:rPr>
              <a:t>+∞</a:t>
            </a:r>
            <a:endParaRPr lang="en-US" dirty="0"/>
          </a:p>
        </p:txBody>
      </p:sp>
      <p:cxnSp>
        <p:nvCxnSpPr>
          <p:cNvPr id="41" name="AutoShape 17">
            <a:extLst>
              <a:ext uri="{FF2B5EF4-FFF2-40B4-BE49-F238E27FC236}">
                <a16:creationId xmlns:a16="http://schemas.microsoft.com/office/drawing/2014/main" id="{B966DFED-E4C4-A042-B812-4B2B92AF3E19}"/>
              </a:ext>
            </a:extLst>
          </p:cNvPr>
          <p:cNvCxnSpPr>
            <a:cxnSpLocks noChangeShapeType="1"/>
          </p:cNvCxnSpPr>
          <p:nvPr/>
        </p:nvCxnSpPr>
        <p:spPr bwMode="auto">
          <a:xfrm>
            <a:off x="8081689" y="2475756"/>
            <a:ext cx="761999" cy="616743"/>
          </a:xfrm>
          <a:prstGeom prst="straightConnector1">
            <a:avLst/>
          </a:prstGeom>
          <a:noFill/>
          <a:ln w="12700">
            <a:solidFill>
              <a:schemeClr val="tx1"/>
            </a:solidFill>
            <a:round/>
            <a:headEnd/>
            <a:tailEnd type="triangle" w="med" len="med"/>
          </a:ln>
        </p:spPr>
      </p:cxnSp>
      <p:cxnSp>
        <p:nvCxnSpPr>
          <p:cNvPr id="42" name="AutoShape 9">
            <a:extLst>
              <a:ext uri="{FF2B5EF4-FFF2-40B4-BE49-F238E27FC236}">
                <a16:creationId xmlns:a16="http://schemas.microsoft.com/office/drawing/2014/main" id="{49E0E7E2-636E-F341-B076-369308ADE11C}"/>
              </a:ext>
            </a:extLst>
          </p:cNvPr>
          <p:cNvCxnSpPr>
            <a:cxnSpLocks noChangeShapeType="1"/>
          </p:cNvCxnSpPr>
          <p:nvPr/>
        </p:nvCxnSpPr>
        <p:spPr bwMode="auto">
          <a:xfrm flipH="1">
            <a:off x="7319691" y="2475756"/>
            <a:ext cx="761998" cy="616746"/>
          </a:xfrm>
          <a:prstGeom prst="straightConnector1">
            <a:avLst/>
          </a:prstGeom>
          <a:noFill/>
          <a:ln w="12700">
            <a:solidFill>
              <a:schemeClr val="tx1"/>
            </a:solidFill>
            <a:round/>
            <a:headEnd/>
            <a:tailEnd type="triangle" w="med" len="med"/>
          </a:ln>
        </p:spPr>
      </p:cxnSp>
      <p:sp>
        <p:nvSpPr>
          <p:cNvPr id="43" name="Rectangle 7">
            <a:extLst>
              <a:ext uri="{FF2B5EF4-FFF2-40B4-BE49-F238E27FC236}">
                <a16:creationId xmlns:a16="http://schemas.microsoft.com/office/drawing/2014/main" id="{1FB464BC-1F46-2A44-A71A-AB1D8710572E}"/>
              </a:ext>
            </a:extLst>
          </p:cNvPr>
          <p:cNvSpPr>
            <a:spLocks noChangeArrowheads="1"/>
          </p:cNvSpPr>
          <p:nvPr/>
        </p:nvSpPr>
        <p:spPr bwMode="auto">
          <a:xfrm>
            <a:off x="7889604" y="3142600"/>
            <a:ext cx="384174" cy="330902"/>
          </a:xfrm>
          <a:prstGeom prst="rect">
            <a:avLst/>
          </a:prstGeom>
          <a:solidFill>
            <a:srgbClr val="BD92DE"/>
          </a:solidFill>
          <a:ln w="9525">
            <a:solidFill>
              <a:schemeClr val="tx1"/>
            </a:solidFill>
            <a:miter lim="800000"/>
            <a:headEnd/>
            <a:tailEnd/>
          </a:ln>
        </p:spPr>
        <p:txBody>
          <a:bodyPr wrap="none" anchor="ctr"/>
          <a:lstStyle/>
          <a:p>
            <a:pPr algn="ctr"/>
            <a:endParaRPr lang="en-US" sz="1800" dirty="0">
              <a:latin typeface="Open Sans" panose="020B0604020202020204" charset="0"/>
              <a:ea typeface="Open Sans" panose="020B0604020202020204" charset="0"/>
              <a:cs typeface="Open Sans" panose="020B0604020202020204" charset="0"/>
            </a:endParaRPr>
          </a:p>
        </p:txBody>
      </p:sp>
      <p:sp>
        <p:nvSpPr>
          <p:cNvPr id="44" name="Rectangle 7">
            <a:extLst>
              <a:ext uri="{FF2B5EF4-FFF2-40B4-BE49-F238E27FC236}">
                <a16:creationId xmlns:a16="http://schemas.microsoft.com/office/drawing/2014/main" id="{19BCE9A6-120F-6444-9F5B-0F9E9BBC061B}"/>
              </a:ext>
            </a:extLst>
          </p:cNvPr>
          <p:cNvSpPr>
            <a:spLocks noChangeArrowheads="1"/>
          </p:cNvSpPr>
          <p:nvPr/>
        </p:nvSpPr>
        <p:spPr bwMode="auto">
          <a:xfrm>
            <a:off x="8651604" y="3142600"/>
            <a:ext cx="384174" cy="330902"/>
          </a:xfrm>
          <a:prstGeom prst="rect">
            <a:avLst/>
          </a:prstGeom>
          <a:solidFill>
            <a:srgbClr val="BD92DE"/>
          </a:solidFill>
          <a:ln w="9525">
            <a:solidFill>
              <a:schemeClr val="tx1"/>
            </a:solidFill>
            <a:miter lim="800000"/>
            <a:headEnd/>
            <a:tailEnd/>
          </a:ln>
        </p:spPr>
        <p:txBody>
          <a:bodyPr wrap="none" anchor="ctr"/>
          <a:lstStyle/>
          <a:p>
            <a:pPr algn="ctr"/>
            <a:endParaRPr lang="en-US" sz="1800" dirty="0">
              <a:latin typeface="Open Sans" panose="020B0604020202020204" charset="0"/>
              <a:ea typeface="Open Sans" panose="020B0604020202020204" charset="0"/>
              <a:cs typeface="Open Sans" panose="020B0604020202020204" charset="0"/>
            </a:endParaRPr>
          </a:p>
        </p:txBody>
      </p:sp>
      <p:sp>
        <p:nvSpPr>
          <p:cNvPr id="45" name="Rectangle 7">
            <a:extLst>
              <a:ext uri="{FF2B5EF4-FFF2-40B4-BE49-F238E27FC236}">
                <a16:creationId xmlns:a16="http://schemas.microsoft.com/office/drawing/2014/main" id="{6EBD3891-4472-3546-BDC3-3893483CDE5A}"/>
              </a:ext>
            </a:extLst>
          </p:cNvPr>
          <p:cNvSpPr>
            <a:spLocks noChangeArrowheads="1"/>
          </p:cNvSpPr>
          <p:nvPr/>
        </p:nvSpPr>
        <p:spPr bwMode="auto">
          <a:xfrm>
            <a:off x="7127604" y="3142600"/>
            <a:ext cx="384174" cy="330902"/>
          </a:xfrm>
          <a:prstGeom prst="rect">
            <a:avLst/>
          </a:prstGeom>
          <a:solidFill>
            <a:srgbClr val="BD92DE"/>
          </a:solidFill>
          <a:ln w="9525">
            <a:solidFill>
              <a:schemeClr val="tx1"/>
            </a:solidFill>
            <a:miter lim="800000"/>
            <a:headEnd/>
            <a:tailEnd/>
          </a:ln>
        </p:spPr>
        <p:txBody>
          <a:bodyPr wrap="none" anchor="ctr"/>
          <a:lstStyle/>
          <a:p>
            <a:pPr algn="ctr"/>
            <a:endParaRPr lang="en-US" sz="1800" dirty="0">
              <a:latin typeface="Open Sans" panose="020B0604020202020204" charset="0"/>
              <a:ea typeface="Open Sans" panose="020B0604020202020204" charset="0"/>
              <a:cs typeface="Open Sans" panose="020B0604020202020204" charset="0"/>
            </a:endParaRPr>
          </a:p>
        </p:txBody>
      </p:sp>
      <p:cxnSp>
        <p:nvCxnSpPr>
          <p:cNvPr id="46" name="AutoShape 13">
            <a:extLst>
              <a:ext uri="{FF2B5EF4-FFF2-40B4-BE49-F238E27FC236}">
                <a16:creationId xmlns:a16="http://schemas.microsoft.com/office/drawing/2014/main" id="{813222A3-0A9E-C74E-90AD-F1CF637AC371}"/>
              </a:ext>
            </a:extLst>
          </p:cNvPr>
          <p:cNvCxnSpPr>
            <a:cxnSpLocks noChangeShapeType="1"/>
          </p:cNvCxnSpPr>
          <p:nvPr/>
        </p:nvCxnSpPr>
        <p:spPr bwMode="auto">
          <a:xfrm>
            <a:off x="8081689" y="2475756"/>
            <a:ext cx="1" cy="604837"/>
          </a:xfrm>
          <a:prstGeom prst="straightConnector1">
            <a:avLst/>
          </a:prstGeom>
          <a:noFill/>
          <a:ln w="12700">
            <a:solidFill>
              <a:schemeClr val="tx1"/>
            </a:solidFill>
            <a:round/>
            <a:headEnd/>
            <a:tailEnd type="triangle" w="med" len="med"/>
          </a:ln>
        </p:spPr>
      </p:cxnSp>
      <p:sp>
        <p:nvSpPr>
          <p:cNvPr id="47" name="TextBox 9">
            <a:extLst>
              <a:ext uri="{FF2B5EF4-FFF2-40B4-BE49-F238E27FC236}">
                <a16:creationId xmlns:a16="http://schemas.microsoft.com/office/drawing/2014/main" id="{D5A48C8F-6FD9-5A4F-8791-D8F9B0E548CA}"/>
              </a:ext>
            </a:extLst>
          </p:cNvPr>
          <p:cNvSpPr txBox="1">
            <a:spLocks noChangeArrowheads="1"/>
          </p:cNvSpPr>
          <p:nvPr/>
        </p:nvSpPr>
        <p:spPr bwMode="auto">
          <a:xfrm>
            <a:off x="6535138" y="1874362"/>
            <a:ext cx="1126651"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algn="ctr" eaLnBrk="1" hangingPunct="1">
              <a:spcBef>
                <a:spcPct val="0"/>
              </a:spcBef>
              <a:buSzTx/>
              <a:buFontTx/>
              <a:buNone/>
            </a:pPr>
            <a:r>
              <a:rPr lang="en-US" altLang="en-US" sz="2400" b="0" dirty="0">
                <a:solidFill>
                  <a:srgbClr val="00B0F0"/>
                </a:solidFill>
                <a:latin typeface="Open Sans" panose="020B0604020202020204" charset="0"/>
                <a:ea typeface="Open Sans" panose="020B0604020202020204" charset="0"/>
                <a:cs typeface="Open Sans" panose="020B0604020202020204" charset="0"/>
                <a:sym typeface="Symbol" pitchFamily="18" charset="2"/>
              </a:rPr>
              <a:t>=-</a:t>
            </a: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a:t>
            </a:r>
          </a:p>
          <a:p>
            <a:pPr algn="ctr" eaLnBrk="1" hangingPunct="1">
              <a:spcBef>
                <a:spcPct val="0"/>
              </a:spcBef>
              <a:buSzTx/>
              <a:buFontTx/>
              <a:buNone/>
            </a:pP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a:t>
            </a:r>
            <a:endParaRPr lang="en-US" altLang="en-US" sz="2400" b="0" dirty="0">
              <a:solidFill>
                <a:srgbClr val="C00000"/>
              </a:solidFill>
              <a:latin typeface="Open Sans" panose="020B0604020202020204" charset="0"/>
              <a:ea typeface="Open Sans" panose="020B0604020202020204" charset="0"/>
              <a:cs typeface="Open Sans" panose="020B0604020202020204" charset="0"/>
            </a:endParaRPr>
          </a:p>
        </p:txBody>
      </p:sp>
    </p:spTree>
    <p:extLst>
      <p:ext uri="{BB962C8B-B14F-4D97-AF65-F5344CB8AC3E}">
        <p14:creationId xmlns:p14="http://schemas.microsoft.com/office/powerpoint/2010/main" val="96608007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39" name="TextBox 9">
            <a:extLst>
              <a:ext uri="{FF2B5EF4-FFF2-40B4-BE49-F238E27FC236}">
                <a16:creationId xmlns:a16="http://schemas.microsoft.com/office/drawing/2014/main" id="{FC68F371-3167-0C44-B989-85972F3F5FC1}"/>
              </a:ext>
            </a:extLst>
          </p:cNvPr>
          <p:cNvSpPr txBox="1">
            <a:spLocks noChangeArrowheads="1"/>
          </p:cNvSpPr>
          <p:nvPr/>
        </p:nvSpPr>
        <p:spPr bwMode="auto">
          <a:xfrm>
            <a:off x="4416304" y="1862864"/>
            <a:ext cx="1126651"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algn="ctr" eaLnBrk="1" hangingPunct="1">
              <a:spcBef>
                <a:spcPct val="0"/>
              </a:spcBef>
              <a:buSzTx/>
              <a:buFontTx/>
              <a:buNone/>
            </a:pPr>
            <a:r>
              <a:rPr lang="en-US" altLang="en-US" sz="2400" b="0" dirty="0">
                <a:solidFill>
                  <a:srgbClr val="00B0F0"/>
                </a:solidFill>
                <a:latin typeface="Open Sans" panose="020B0604020202020204" charset="0"/>
                <a:ea typeface="Open Sans" panose="020B0604020202020204" charset="0"/>
                <a:cs typeface="Open Sans" panose="020B0604020202020204" charset="0"/>
                <a:sym typeface="Symbol" pitchFamily="18" charset="2"/>
              </a:rPr>
              <a:t>=-</a:t>
            </a: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a:t>
            </a:r>
          </a:p>
          <a:p>
            <a:pPr algn="ctr" eaLnBrk="1" hangingPunct="1">
              <a:spcBef>
                <a:spcPct val="0"/>
              </a:spcBef>
              <a:buSzTx/>
              <a:buFontTx/>
              <a:buNone/>
            </a:pP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=2</a:t>
            </a:r>
            <a:endParaRPr lang="en-US" altLang="en-US" sz="2400" b="0" dirty="0">
              <a:solidFill>
                <a:srgbClr val="C00000"/>
              </a:solidFill>
              <a:latin typeface="Open Sans" panose="020B0604020202020204" charset="0"/>
              <a:ea typeface="Open Sans" panose="020B0604020202020204" charset="0"/>
              <a:cs typeface="Open Sans" panose="020B0604020202020204" charset="0"/>
            </a:endParaRPr>
          </a:p>
        </p:txBody>
      </p:sp>
      <p:sp>
        <p:nvSpPr>
          <p:cNvPr id="63" name="Google Shape;63;p2"/>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dirty="0">
                <a:sym typeface="Symbol" pitchFamily="18" charset="2"/>
              </a:rPr>
              <a:t>Alpha-Beta Pruning Example</a:t>
            </a:r>
            <a:endParaRPr sz="3400" b="1" dirty="0">
              <a:solidFill>
                <a:srgbClr val="370661"/>
              </a:solidFill>
              <a:latin typeface="Open Sans"/>
              <a:ea typeface="Open Sans"/>
              <a:cs typeface="Open Sans"/>
              <a:sym typeface="Open Sans"/>
            </a:endParaRPr>
          </a:p>
        </p:txBody>
      </p:sp>
      <p:sp>
        <p:nvSpPr>
          <p:cNvPr id="34" name="AutoShape 4">
            <a:extLst>
              <a:ext uri="{FF2B5EF4-FFF2-40B4-BE49-F238E27FC236}">
                <a16:creationId xmlns:a16="http://schemas.microsoft.com/office/drawing/2014/main" id="{E736D7FF-BD34-4A88-84A3-1D8F37182FDE}"/>
              </a:ext>
            </a:extLst>
          </p:cNvPr>
          <p:cNvSpPr>
            <a:spLocks noChangeArrowheads="1"/>
          </p:cNvSpPr>
          <p:nvPr/>
        </p:nvSpPr>
        <p:spPr bwMode="auto">
          <a:xfrm>
            <a:off x="5601494" y="1137177"/>
            <a:ext cx="381000" cy="359477"/>
          </a:xfrm>
          <a:prstGeom prst="triangle">
            <a:avLst>
              <a:gd name="adj" fmla="val 50000"/>
            </a:avLst>
          </a:prstGeom>
          <a:solidFill>
            <a:srgbClr val="CCECFF"/>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sp>
        <p:nvSpPr>
          <p:cNvPr id="18" name="TextBox 17">
            <a:extLst>
              <a:ext uri="{FF2B5EF4-FFF2-40B4-BE49-F238E27FC236}">
                <a16:creationId xmlns:a16="http://schemas.microsoft.com/office/drawing/2014/main" id="{97FA6B95-38DB-164F-A3BB-D53340EB840C}"/>
              </a:ext>
            </a:extLst>
          </p:cNvPr>
          <p:cNvSpPr txBox="1"/>
          <p:nvPr/>
        </p:nvSpPr>
        <p:spPr>
          <a:xfrm>
            <a:off x="6162805" y="1590805"/>
            <a:ext cx="184731" cy="307777"/>
          </a:xfrm>
          <a:prstGeom prst="rect">
            <a:avLst/>
          </a:prstGeom>
          <a:noFill/>
        </p:spPr>
        <p:txBody>
          <a:bodyPr wrap="none" rtlCol="0">
            <a:spAutoFit/>
          </a:bodyPr>
          <a:lstStyle/>
          <a:p>
            <a:endParaRPr lang="en-US" dirty="0"/>
          </a:p>
        </p:txBody>
      </p:sp>
      <p:sp>
        <p:nvSpPr>
          <p:cNvPr id="55" name="Rectangle 54">
            <a:extLst>
              <a:ext uri="{FF2B5EF4-FFF2-40B4-BE49-F238E27FC236}">
                <a16:creationId xmlns:a16="http://schemas.microsoft.com/office/drawing/2014/main" id="{57B21973-64B2-0742-8D01-54B4212A8EE6}"/>
              </a:ext>
            </a:extLst>
          </p:cNvPr>
          <p:cNvSpPr/>
          <p:nvPr/>
        </p:nvSpPr>
        <p:spPr>
          <a:xfrm>
            <a:off x="9150" y="3560429"/>
            <a:ext cx="6236870" cy="2811394"/>
          </a:xfrm>
          <a:prstGeom prst="rect">
            <a:avLst/>
          </a:prstGeom>
          <a:solidFill>
            <a:schemeClr val="bg1">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AutoShape 6">
            <a:extLst>
              <a:ext uri="{FF2B5EF4-FFF2-40B4-BE49-F238E27FC236}">
                <a16:creationId xmlns:a16="http://schemas.microsoft.com/office/drawing/2014/main" id="{05349203-CB67-5C4A-B0EC-246ED83E1B0A}"/>
              </a:ext>
            </a:extLst>
          </p:cNvPr>
          <p:cNvSpPr>
            <a:spLocks noChangeArrowheads="1"/>
          </p:cNvSpPr>
          <p:nvPr/>
        </p:nvSpPr>
        <p:spPr bwMode="auto">
          <a:xfrm flipV="1">
            <a:off x="3315494" y="2103965"/>
            <a:ext cx="381000" cy="330902"/>
          </a:xfrm>
          <a:prstGeom prst="triangle">
            <a:avLst>
              <a:gd name="adj" fmla="val 50000"/>
            </a:avLst>
          </a:prstGeom>
          <a:solidFill>
            <a:srgbClr val="FF9A99"/>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cxnSp>
        <p:nvCxnSpPr>
          <p:cNvPr id="15" name="AutoShape 7">
            <a:extLst>
              <a:ext uri="{FF2B5EF4-FFF2-40B4-BE49-F238E27FC236}">
                <a16:creationId xmlns:a16="http://schemas.microsoft.com/office/drawing/2014/main" id="{C6C3AF7C-5779-ED49-8CCE-0B7DB7D74164}"/>
              </a:ext>
            </a:extLst>
          </p:cNvPr>
          <p:cNvCxnSpPr>
            <a:cxnSpLocks noChangeShapeType="1"/>
            <a:endCxn id="14" idx="3"/>
          </p:cNvCxnSpPr>
          <p:nvPr/>
        </p:nvCxnSpPr>
        <p:spPr bwMode="auto">
          <a:xfrm flipH="1">
            <a:off x="3505994" y="1496654"/>
            <a:ext cx="2286000" cy="607311"/>
          </a:xfrm>
          <a:prstGeom prst="straightConnector1">
            <a:avLst/>
          </a:prstGeom>
          <a:noFill/>
          <a:ln w="12700">
            <a:solidFill>
              <a:schemeClr val="tx1"/>
            </a:solidFill>
            <a:round/>
            <a:headEnd/>
            <a:tailEnd type="triangle" w="med" len="med"/>
          </a:ln>
        </p:spPr>
      </p:cxnSp>
      <p:sp>
        <p:nvSpPr>
          <p:cNvPr id="16" name="AutoShape 20">
            <a:extLst>
              <a:ext uri="{FF2B5EF4-FFF2-40B4-BE49-F238E27FC236}">
                <a16:creationId xmlns:a16="http://schemas.microsoft.com/office/drawing/2014/main" id="{6C65CC3C-F8B4-774F-9011-5FAFD965A4F2}"/>
              </a:ext>
            </a:extLst>
          </p:cNvPr>
          <p:cNvSpPr>
            <a:spLocks noChangeArrowheads="1"/>
          </p:cNvSpPr>
          <p:nvPr/>
        </p:nvSpPr>
        <p:spPr bwMode="auto">
          <a:xfrm flipV="1">
            <a:off x="5601494" y="2103965"/>
            <a:ext cx="381000" cy="318998"/>
          </a:xfrm>
          <a:prstGeom prst="triangle">
            <a:avLst>
              <a:gd name="adj" fmla="val 50000"/>
            </a:avLst>
          </a:prstGeom>
          <a:solidFill>
            <a:srgbClr val="FF9A99"/>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sp>
        <p:nvSpPr>
          <p:cNvPr id="17" name="AutoShape 26">
            <a:extLst>
              <a:ext uri="{FF2B5EF4-FFF2-40B4-BE49-F238E27FC236}">
                <a16:creationId xmlns:a16="http://schemas.microsoft.com/office/drawing/2014/main" id="{A457A0C3-CD44-6740-8065-68055CB3C4BB}"/>
              </a:ext>
            </a:extLst>
          </p:cNvPr>
          <p:cNvSpPr>
            <a:spLocks noChangeArrowheads="1"/>
          </p:cNvSpPr>
          <p:nvPr/>
        </p:nvSpPr>
        <p:spPr bwMode="auto">
          <a:xfrm flipV="1">
            <a:off x="7887493" y="2103965"/>
            <a:ext cx="381000" cy="330902"/>
          </a:xfrm>
          <a:prstGeom prst="triangle">
            <a:avLst>
              <a:gd name="adj" fmla="val 50000"/>
            </a:avLst>
          </a:prstGeom>
          <a:solidFill>
            <a:srgbClr val="FF9A99"/>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cxnSp>
        <p:nvCxnSpPr>
          <p:cNvPr id="19" name="AutoShape 27">
            <a:extLst>
              <a:ext uri="{FF2B5EF4-FFF2-40B4-BE49-F238E27FC236}">
                <a16:creationId xmlns:a16="http://schemas.microsoft.com/office/drawing/2014/main" id="{C7CC236B-543C-D942-8659-0352BFC5A796}"/>
              </a:ext>
            </a:extLst>
          </p:cNvPr>
          <p:cNvCxnSpPr>
            <a:cxnSpLocks noChangeShapeType="1"/>
          </p:cNvCxnSpPr>
          <p:nvPr/>
        </p:nvCxnSpPr>
        <p:spPr bwMode="auto">
          <a:xfrm>
            <a:off x="5791994" y="1496654"/>
            <a:ext cx="2285999" cy="607311"/>
          </a:xfrm>
          <a:prstGeom prst="straightConnector1">
            <a:avLst/>
          </a:prstGeom>
          <a:noFill/>
          <a:ln w="12700">
            <a:solidFill>
              <a:schemeClr val="tx1"/>
            </a:solidFill>
            <a:round/>
            <a:headEnd/>
            <a:tailEnd type="triangle" w="med" len="med"/>
          </a:ln>
        </p:spPr>
      </p:cxnSp>
      <p:cxnSp>
        <p:nvCxnSpPr>
          <p:cNvPr id="20" name="AutoShape 21">
            <a:extLst>
              <a:ext uri="{FF2B5EF4-FFF2-40B4-BE49-F238E27FC236}">
                <a16:creationId xmlns:a16="http://schemas.microsoft.com/office/drawing/2014/main" id="{D9CEADC8-9233-8445-892F-C26556BA5645}"/>
              </a:ext>
            </a:extLst>
          </p:cNvPr>
          <p:cNvCxnSpPr>
            <a:cxnSpLocks noChangeShapeType="1"/>
          </p:cNvCxnSpPr>
          <p:nvPr/>
        </p:nvCxnSpPr>
        <p:spPr bwMode="auto">
          <a:xfrm>
            <a:off x="5791994" y="1496654"/>
            <a:ext cx="0" cy="607311"/>
          </a:xfrm>
          <a:prstGeom prst="straightConnector1">
            <a:avLst/>
          </a:prstGeom>
          <a:noFill/>
          <a:ln w="12700">
            <a:solidFill>
              <a:schemeClr val="tx1"/>
            </a:solidFill>
            <a:round/>
            <a:headEnd/>
            <a:tailEnd type="triangle" w="med" len="med"/>
          </a:ln>
        </p:spPr>
      </p:cxnSp>
      <p:cxnSp>
        <p:nvCxnSpPr>
          <p:cNvPr id="22" name="AutoShape 17">
            <a:extLst>
              <a:ext uri="{FF2B5EF4-FFF2-40B4-BE49-F238E27FC236}">
                <a16:creationId xmlns:a16="http://schemas.microsoft.com/office/drawing/2014/main" id="{3905C521-00EC-7547-A286-2F50E926FA6E}"/>
              </a:ext>
            </a:extLst>
          </p:cNvPr>
          <p:cNvCxnSpPr>
            <a:cxnSpLocks noChangeShapeType="1"/>
          </p:cNvCxnSpPr>
          <p:nvPr/>
        </p:nvCxnSpPr>
        <p:spPr bwMode="auto">
          <a:xfrm>
            <a:off x="3505994" y="2434867"/>
            <a:ext cx="761999" cy="616743"/>
          </a:xfrm>
          <a:prstGeom prst="straightConnector1">
            <a:avLst/>
          </a:prstGeom>
          <a:noFill/>
          <a:ln w="12700">
            <a:solidFill>
              <a:schemeClr val="tx1"/>
            </a:solidFill>
            <a:round/>
            <a:headEnd/>
            <a:tailEnd type="triangle" w="med" len="med"/>
          </a:ln>
        </p:spPr>
      </p:cxnSp>
      <p:cxnSp>
        <p:nvCxnSpPr>
          <p:cNvPr id="23" name="AutoShape 9">
            <a:extLst>
              <a:ext uri="{FF2B5EF4-FFF2-40B4-BE49-F238E27FC236}">
                <a16:creationId xmlns:a16="http://schemas.microsoft.com/office/drawing/2014/main" id="{2406BD59-3DEA-714A-9355-A9254C7411CB}"/>
              </a:ext>
            </a:extLst>
          </p:cNvPr>
          <p:cNvCxnSpPr>
            <a:cxnSpLocks noChangeShapeType="1"/>
          </p:cNvCxnSpPr>
          <p:nvPr/>
        </p:nvCxnSpPr>
        <p:spPr bwMode="auto">
          <a:xfrm flipH="1">
            <a:off x="2743996" y="2434867"/>
            <a:ext cx="761998" cy="616746"/>
          </a:xfrm>
          <a:prstGeom prst="straightConnector1">
            <a:avLst/>
          </a:prstGeom>
          <a:noFill/>
          <a:ln w="12700">
            <a:solidFill>
              <a:schemeClr val="tx1"/>
            </a:solidFill>
            <a:round/>
            <a:headEnd/>
            <a:tailEnd type="triangle" w="med" len="med"/>
          </a:ln>
        </p:spPr>
      </p:cxnSp>
      <p:sp>
        <p:nvSpPr>
          <p:cNvPr id="24" name="Rectangle 7">
            <a:extLst>
              <a:ext uri="{FF2B5EF4-FFF2-40B4-BE49-F238E27FC236}">
                <a16:creationId xmlns:a16="http://schemas.microsoft.com/office/drawing/2014/main" id="{DC90F633-5E86-2D46-BEA4-7F279854AC24}"/>
              </a:ext>
            </a:extLst>
          </p:cNvPr>
          <p:cNvSpPr>
            <a:spLocks noChangeArrowheads="1"/>
          </p:cNvSpPr>
          <p:nvPr/>
        </p:nvSpPr>
        <p:spPr bwMode="auto">
          <a:xfrm>
            <a:off x="3313909" y="3101711"/>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8</a:t>
            </a:r>
          </a:p>
        </p:txBody>
      </p:sp>
      <p:sp>
        <p:nvSpPr>
          <p:cNvPr id="25" name="Rectangle 7">
            <a:extLst>
              <a:ext uri="{FF2B5EF4-FFF2-40B4-BE49-F238E27FC236}">
                <a16:creationId xmlns:a16="http://schemas.microsoft.com/office/drawing/2014/main" id="{4A8D2FD8-AAAE-8941-98D1-3B5D3C53449B}"/>
              </a:ext>
            </a:extLst>
          </p:cNvPr>
          <p:cNvSpPr>
            <a:spLocks noChangeArrowheads="1"/>
          </p:cNvSpPr>
          <p:nvPr/>
        </p:nvSpPr>
        <p:spPr bwMode="auto">
          <a:xfrm>
            <a:off x="4075909" y="3101711"/>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12</a:t>
            </a:r>
          </a:p>
        </p:txBody>
      </p:sp>
      <p:sp>
        <p:nvSpPr>
          <p:cNvPr id="26" name="Rectangle 7">
            <a:extLst>
              <a:ext uri="{FF2B5EF4-FFF2-40B4-BE49-F238E27FC236}">
                <a16:creationId xmlns:a16="http://schemas.microsoft.com/office/drawing/2014/main" id="{8CFEC7EC-3381-6B42-B374-924BB123DD9D}"/>
              </a:ext>
            </a:extLst>
          </p:cNvPr>
          <p:cNvSpPr>
            <a:spLocks noChangeArrowheads="1"/>
          </p:cNvSpPr>
          <p:nvPr/>
        </p:nvSpPr>
        <p:spPr bwMode="auto">
          <a:xfrm>
            <a:off x="2551909" y="3101711"/>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3</a:t>
            </a:r>
          </a:p>
        </p:txBody>
      </p:sp>
      <p:cxnSp>
        <p:nvCxnSpPr>
          <p:cNvPr id="27" name="AutoShape 13">
            <a:extLst>
              <a:ext uri="{FF2B5EF4-FFF2-40B4-BE49-F238E27FC236}">
                <a16:creationId xmlns:a16="http://schemas.microsoft.com/office/drawing/2014/main" id="{D84C5290-A15F-FD48-A9DF-48DCD9312DA2}"/>
              </a:ext>
            </a:extLst>
          </p:cNvPr>
          <p:cNvCxnSpPr>
            <a:cxnSpLocks noChangeShapeType="1"/>
          </p:cNvCxnSpPr>
          <p:nvPr/>
        </p:nvCxnSpPr>
        <p:spPr bwMode="auto">
          <a:xfrm>
            <a:off x="3505994" y="2434867"/>
            <a:ext cx="1" cy="604837"/>
          </a:xfrm>
          <a:prstGeom prst="straightConnector1">
            <a:avLst/>
          </a:prstGeom>
          <a:noFill/>
          <a:ln w="12700">
            <a:solidFill>
              <a:schemeClr val="tx1"/>
            </a:solidFill>
            <a:round/>
            <a:headEnd/>
            <a:tailEnd type="triangle" w="med" len="med"/>
          </a:ln>
        </p:spPr>
      </p:cxnSp>
      <p:sp>
        <p:nvSpPr>
          <p:cNvPr id="2" name="Rectangle 1">
            <a:extLst>
              <a:ext uri="{FF2B5EF4-FFF2-40B4-BE49-F238E27FC236}">
                <a16:creationId xmlns:a16="http://schemas.microsoft.com/office/drawing/2014/main" id="{017492CB-DE08-9D44-903D-AFBF313FB495}"/>
              </a:ext>
            </a:extLst>
          </p:cNvPr>
          <p:cNvSpPr/>
          <p:nvPr/>
        </p:nvSpPr>
        <p:spPr>
          <a:xfrm>
            <a:off x="2932986" y="2076992"/>
            <a:ext cx="287258" cy="307777"/>
          </a:xfrm>
          <a:prstGeom prst="rect">
            <a:avLst/>
          </a:prstGeom>
        </p:spPr>
        <p:txBody>
          <a:bodyPr wrap="none">
            <a:spAutoFit/>
          </a:bodyPr>
          <a:lstStyle/>
          <a:p>
            <a:pPr algn="ctr"/>
            <a:r>
              <a:rPr lang="en-US" dirty="0">
                <a:latin typeface="Open Sans" panose="020B0604020202020204" charset="0"/>
                <a:ea typeface="Open Sans" panose="020B0604020202020204" charset="0"/>
                <a:cs typeface="Open Sans" panose="020B0604020202020204" charset="0"/>
              </a:rPr>
              <a:t>3</a:t>
            </a:r>
          </a:p>
        </p:txBody>
      </p:sp>
      <p:sp>
        <p:nvSpPr>
          <p:cNvPr id="28" name="Rectangle 27">
            <a:extLst>
              <a:ext uri="{FF2B5EF4-FFF2-40B4-BE49-F238E27FC236}">
                <a16:creationId xmlns:a16="http://schemas.microsoft.com/office/drawing/2014/main" id="{8F79DF5E-42C8-D943-9296-920EFA174DA8}"/>
              </a:ext>
            </a:extLst>
          </p:cNvPr>
          <p:cNvSpPr/>
          <p:nvPr/>
        </p:nvSpPr>
        <p:spPr>
          <a:xfrm>
            <a:off x="5314236" y="1137177"/>
            <a:ext cx="287258" cy="307777"/>
          </a:xfrm>
          <a:prstGeom prst="rect">
            <a:avLst/>
          </a:prstGeom>
        </p:spPr>
        <p:txBody>
          <a:bodyPr wrap="none">
            <a:spAutoFit/>
          </a:bodyPr>
          <a:lstStyle/>
          <a:p>
            <a:pPr algn="ctr"/>
            <a:r>
              <a:rPr lang="en-US" dirty="0">
                <a:latin typeface="Open Sans" panose="020B0604020202020204" charset="0"/>
                <a:ea typeface="Open Sans" panose="020B0604020202020204" charset="0"/>
                <a:cs typeface="Open Sans" panose="020B0604020202020204" charset="0"/>
              </a:rPr>
              <a:t>3</a:t>
            </a:r>
          </a:p>
        </p:txBody>
      </p:sp>
      <p:sp>
        <p:nvSpPr>
          <p:cNvPr id="29" name="Rectangle 28">
            <a:extLst>
              <a:ext uri="{FF2B5EF4-FFF2-40B4-BE49-F238E27FC236}">
                <a16:creationId xmlns:a16="http://schemas.microsoft.com/office/drawing/2014/main" id="{F9F67712-4945-4142-82B2-FAC149395C3A}"/>
              </a:ext>
            </a:extLst>
          </p:cNvPr>
          <p:cNvSpPr/>
          <p:nvPr/>
        </p:nvSpPr>
        <p:spPr>
          <a:xfrm>
            <a:off x="5238737" y="2096557"/>
            <a:ext cx="292068" cy="307777"/>
          </a:xfrm>
          <a:prstGeom prst="rect">
            <a:avLst/>
          </a:prstGeom>
        </p:spPr>
        <p:txBody>
          <a:bodyPr wrap="none">
            <a:spAutoFit/>
          </a:bodyPr>
          <a:lstStyle/>
          <a:p>
            <a:r>
              <a:rPr lang="en-US" dirty="0">
                <a:latin typeface="Roboto Mono" panose="020B0604020202020204" charset="0"/>
                <a:ea typeface="Roboto Mono" panose="020B0604020202020204" charset="0"/>
                <a:cs typeface="Times New Roman" pitchFamily="18" charset="0"/>
              </a:rPr>
              <a:t>2</a:t>
            </a:r>
            <a:endParaRPr lang="en-US" dirty="0"/>
          </a:p>
        </p:txBody>
      </p:sp>
      <p:cxnSp>
        <p:nvCxnSpPr>
          <p:cNvPr id="30" name="AutoShape 17">
            <a:extLst>
              <a:ext uri="{FF2B5EF4-FFF2-40B4-BE49-F238E27FC236}">
                <a16:creationId xmlns:a16="http://schemas.microsoft.com/office/drawing/2014/main" id="{FD64EC14-5D6B-E542-9094-49F4B12E8EAB}"/>
              </a:ext>
            </a:extLst>
          </p:cNvPr>
          <p:cNvCxnSpPr>
            <a:cxnSpLocks noChangeShapeType="1"/>
          </p:cNvCxnSpPr>
          <p:nvPr/>
        </p:nvCxnSpPr>
        <p:spPr bwMode="auto">
          <a:xfrm>
            <a:off x="5791987" y="2446021"/>
            <a:ext cx="761999" cy="616743"/>
          </a:xfrm>
          <a:prstGeom prst="straightConnector1">
            <a:avLst/>
          </a:prstGeom>
          <a:noFill/>
          <a:ln w="12700">
            <a:solidFill>
              <a:schemeClr val="tx1">
                <a:alpha val="12000"/>
              </a:schemeClr>
            </a:solidFill>
            <a:round/>
            <a:headEnd/>
            <a:tailEnd type="triangle" w="med" len="med"/>
          </a:ln>
        </p:spPr>
      </p:cxnSp>
      <p:cxnSp>
        <p:nvCxnSpPr>
          <p:cNvPr id="31" name="AutoShape 9">
            <a:extLst>
              <a:ext uri="{FF2B5EF4-FFF2-40B4-BE49-F238E27FC236}">
                <a16:creationId xmlns:a16="http://schemas.microsoft.com/office/drawing/2014/main" id="{58063A8E-CAC7-444E-A6B4-B8F666F47522}"/>
              </a:ext>
            </a:extLst>
          </p:cNvPr>
          <p:cNvCxnSpPr>
            <a:cxnSpLocks noChangeShapeType="1"/>
          </p:cNvCxnSpPr>
          <p:nvPr/>
        </p:nvCxnSpPr>
        <p:spPr bwMode="auto">
          <a:xfrm flipH="1">
            <a:off x="5029989" y="2446021"/>
            <a:ext cx="761998" cy="616746"/>
          </a:xfrm>
          <a:prstGeom prst="straightConnector1">
            <a:avLst/>
          </a:prstGeom>
          <a:noFill/>
          <a:ln w="12700">
            <a:solidFill>
              <a:schemeClr val="tx1"/>
            </a:solidFill>
            <a:round/>
            <a:headEnd/>
            <a:tailEnd type="triangle" w="med" len="med"/>
          </a:ln>
        </p:spPr>
      </p:cxnSp>
      <p:sp>
        <p:nvSpPr>
          <p:cNvPr id="32" name="Rectangle 7">
            <a:extLst>
              <a:ext uri="{FF2B5EF4-FFF2-40B4-BE49-F238E27FC236}">
                <a16:creationId xmlns:a16="http://schemas.microsoft.com/office/drawing/2014/main" id="{3F2AFCAB-E24A-C24D-81CC-632B8C607D60}"/>
              </a:ext>
            </a:extLst>
          </p:cNvPr>
          <p:cNvSpPr>
            <a:spLocks noChangeArrowheads="1"/>
          </p:cNvSpPr>
          <p:nvPr/>
        </p:nvSpPr>
        <p:spPr bwMode="auto">
          <a:xfrm>
            <a:off x="5599902" y="3112865"/>
            <a:ext cx="384174" cy="330902"/>
          </a:xfrm>
          <a:prstGeom prst="rect">
            <a:avLst/>
          </a:prstGeom>
          <a:solidFill>
            <a:srgbClr val="BD92DE">
              <a:alpha val="20000"/>
            </a:srgbClr>
          </a:solidFill>
          <a:ln w="9525">
            <a:solidFill>
              <a:schemeClr val="tx1">
                <a:alpha val="12000"/>
              </a:schemeClr>
            </a:solidFill>
            <a:miter lim="800000"/>
            <a:headEnd/>
            <a:tailEnd/>
          </a:ln>
        </p:spPr>
        <p:txBody>
          <a:bodyPr wrap="none" anchor="ctr"/>
          <a:lstStyle/>
          <a:p>
            <a:pPr algn="ctr"/>
            <a:endParaRPr lang="en-US" sz="1800" dirty="0">
              <a:latin typeface="Open Sans" panose="020B0604020202020204" charset="0"/>
              <a:ea typeface="Open Sans" panose="020B0604020202020204" charset="0"/>
              <a:cs typeface="Open Sans" panose="020B0604020202020204" charset="0"/>
            </a:endParaRPr>
          </a:p>
        </p:txBody>
      </p:sp>
      <p:sp>
        <p:nvSpPr>
          <p:cNvPr id="33" name="Rectangle 7">
            <a:extLst>
              <a:ext uri="{FF2B5EF4-FFF2-40B4-BE49-F238E27FC236}">
                <a16:creationId xmlns:a16="http://schemas.microsoft.com/office/drawing/2014/main" id="{3F5A2AC6-92B6-9646-9701-0CB78E2A0664}"/>
              </a:ext>
            </a:extLst>
          </p:cNvPr>
          <p:cNvSpPr>
            <a:spLocks noChangeArrowheads="1"/>
          </p:cNvSpPr>
          <p:nvPr/>
        </p:nvSpPr>
        <p:spPr bwMode="auto">
          <a:xfrm>
            <a:off x="6361902" y="3112865"/>
            <a:ext cx="384174" cy="330902"/>
          </a:xfrm>
          <a:prstGeom prst="rect">
            <a:avLst/>
          </a:prstGeom>
          <a:solidFill>
            <a:srgbClr val="BD92DE">
              <a:alpha val="20000"/>
            </a:srgbClr>
          </a:solidFill>
          <a:ln w="9525">
            <a:solidFill>
              <a:schemeClr val="tx1">
                <a:alpha val="12000"/>
              </a:schemeClr>
            </a:solidFill>
            <a:miter lim="800000"/>
            <a:headEnd/>
            <a:tailEnd/>
          </a:ln>
        </p:spPr>
        <p:txBody>
          <a:bodyPr wrap="none" anchor="ctr"/>
          <a:lstStyle/>
          <a:p>
            <a:pPr algn="ctr"/>
            <a:endParaRPr lang="en-US" sz="1800" dirty="0">
              <a:latin typeface="Open Sans" panose="020B0604020202020204" charset="0"/>
              <a:ea typeface="Open Sans" panose="020B0604020202020204" charset="0"/>
              <a:cs typeface="Open Sans" panose="020B0604020202020204" charset="0"/>
            </a:endParaRPr>
          </a:p>
        </p:txBody>
      </p:sp>
      <p:sp>
        <p:nvSpPr>
          <p:cNvPr id="35" name="Rectangle 7">
            <a:extLst>
              <a:ext uri="{FF2B5EF4-FFF2-40B4-BE49-F238E27FC236}">
                <a16:creationId xmlns:a16="http://schemas.microsoft.com/office/drawing/2014/main" id="{2240DC77-1B6F-DC42-BDB7-A9C274EAEB97}"/>
              </a:ext>
            </a:extLst>
          </p:cNvPr>
          <p:cNvSpPr>
            <a:spLocks noChangeArrowheads="1"/>
          </p:cNvSpPr>
          <p:nvPr/>
        </p:nvSpPr>
        <p:spPr bwMode="auto">
          <a:xfrm>
            <a:off x="4837902" y="3112865"/>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2</a:t>
            </a:r>
          </a:p>
        </p:txBody>
      </p:sp>
      <p:cxnSp>
        <p:nvCxnSpPr>
          <p:cNvPr id="36" name="AutoShape 13">
            <a:extLst>
              <a:ext uri="{FF2B5EF4-FFF2-40B4-BE49-F238E27FC236}">
                <a16:creationId xmlns:a16="http://schemas.microsoft.com/office/drawing/2014/main" id="{079C1C4B-0596-2F4E-A2D9-68BC53160ABF}"/>
              </a:ext>
            </a:extLst>
          </p:cNvPr>
          <p:cNvCxnSpPr>
            <a:cxnSpLocks noChangeShapeType="1"/>
          </p:cNvCxnSpPr>
          <p:nvPr/>
        </p:nvCxnSpPr>
        <p:spPr bwMode="auto">
          <a:xfrm>
            <a:off x="5791987" y="2446021"/>
            <a:ext cx="1" cy="604837"/>
          </a:xfrm>
          <a:prstGeom prst="straightConnector1">
            <a:avLst/>
          </a:prstGeom>
          <a:noFill/>
          <a:ln w="12700">
            <a:solidFill>
              <a:schemeClr val="tx1">
                <a:alpha val="15000"/>
              </a:schemeClr>
            </a:solidFill>
            <a:round/>
            <a:headEnd/>
            <a:tailEnd type="triangle" w="med" len="med"/>
          </a:ln>
        </p:spPr>
      </p:cxnSp>
      <p:sp>
        <p:nvSpPr>
          <p:cNvPr id="37" name="TextBox 9">
            <a:extLst>
              <a:ext uri="{FF2B5EF4-FFF2-40B4-BE49-F238E27FC236}">
                <a16:creationId xmlns:a16="http://schemas.microsoft.com/office/drawing/2014/main" id="{E19CC414-14FC-8841-A763-26999A6E5205}"/>
              </a:ext>
            </a:extLst>
          </p:cNvPr>
          <p:cNvSpPr txBox="1">
            <a:spLocks noChangeArrowheads="1"/>
          </p:cNvSpPr>
          <p:nvPr/>
        </p:nvSpPr>
        <p:spPr bwMode="auto">
          <a:xfrm>
            <a:off x="1833686" y="1847965"/>
            <a:ext cx="122354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algn="ctr" eaLnBrk="1" hangingPunct="1">
              <a:spcBef>
                <a:spcPct val="0"/>
              </a:spcBef>
              <a:buSzTx/>
              <a:buFontTx/>
              <a:buNone/>
            </a:pPr>
            <a:r>
              <a:rPr lang="en-US" altLang="en-US" sz="2400" b="0" dirty="0">
                <a:solidFill>
                  <a:srgbClr val="00B0F0"/>
                </a:solidFill>
                <a:latin typeface="Open Sans" panose="020B0604020202020204" charset="0"/>
                <a:ea typeface="Open Sans" panose="020B0604020202020204" charset="0"/>
                <a:cs typeface="Open Sans" panose="020B0604020202020204" charset="0"/>
                <a:sym typeface="Symbol" pitchFamily="18" charset="2"/>
              </a:rPr>
              <a:t>=3</a:t>
            </a:r>
            <a:endPar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endParaRPr>
          </a:p>
          <a:p>
            <a:pPr algn="ctr" eaLnBrk="1" hangingPunct="1">
              <a:spcBef>
                <a:spcPct val="0"/>
              </a:spcBef>
              <a:buSzTx/>
              <a:buFontTx/>
              <a:buNone/>
            </a:pP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=3</a:t>
            </a:r>
            <a:endParaRPr lang="en-US" altLang="en-US" sz="2400" b="0" dirty="0">
              <a:solidFill>
                <a:srgbClr val="C00000"/>
              </a:solidFill>
              <a:latin typeface="Open Sans" panose="020B0604020202020204" charset="0"/>
              <a:ea typeface="Open Sans" panose="020B0604020202020204" charset="0"/>
              <a:cs typeface="Open Sans" panose="020B0604020202020204" charset="0"/>
            </a:endParaRPr>
          </a:p>
        </p:txBody>
      </p:sp>
      <p:sp>
        <p:nvSpPr>
          <p:cNvPr id="38" name="TextBox 9">
            <a:extLst>
              <a:ext uri="{FF2B5EF4-FFF2-40B4-BE49-F238E27FC236}">
                <a16:creationId xmlns:a16="http://schemas.microsoft.com/office/drawing/2014/main" id="{98837C84-583E-5C45-87C9-9A9A3907EC97}"/>
              </a:ext>
            </a:extLst>
          </p:cNvPr>
          <p:cNvSpPr txBox="1">
            <a:spLocks noChangeArrowheads="1"/>
          </p:cNvSpPr>
          <p:nvPr/>
        </p:nvSpPr>
        <p:spPr bwMode="auto">
          <a:xfrm>
            <a:off x="3999008" y="948493"/>
            <a:ext cx="122354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algn="ctr" eaLnBrk="1" hangingPunct="1">
              <a:spcBef>
                <a:spcPct val="0"/>
              </a:spcBef>
              <a:buSzTx/>
              <a:buFontTx/>
              <a:buNone/>
            </a:pPr>
            <a:r>
              <a:rPr lang="en-US" altLang="en-US" sz="2400" b="0" dirty="0">
                <a:solidFill>
                  <a:srgbClr val="00B0F0"/>
                </a:solidFill>
                <a:latin typeface="Open Sans" panose="020B0604020202020204" charset="0"/>
                <a:ea typeface="Open Sans" panose="020B0604020202020204" charset="0"/>
                <a:cs typeface="Open Sans" panose="020B0604020202020204" charset="0"/>
                <a:sym typeface="Symbol" pitchFamily="18" charset="2"/>
              </a:rPr>
              <a:t>=3</a:t>
            </a: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a:t>
            </a:r>
          </a:p>
          <a:p>
            <a:pPr algn="ctr" eaLnBrk="1" hangingPunct="1">
              <a:spcBef>
                <a:spcPct val="0"/>
              </a:spcBef>
              <a:buSzTx/>
              <a:buFontTx/>
              <a:buNone/>
            </a:pP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a:t>
            </a:r>
            <a:endParaRPr lang="en-US" altLang="en-US" sz="2400" b="0" dirty="0">
              <a:solidFill>
                <a:srgbClr val="C00000"/>
              </a:solidFill>
              <a:latin typeface="Open Sans" panose="020B0604020202020204" charset="0"/>
              <a:ea typeface="Open Sans" panose="020B0604020202020204" charset="0"/>
              <a:cs typeface="Open Sans" panose="020B0604020202020204" charset="0"/>
            </a:endParaRPr>
          </a:p>
        </p:txBody>
      </p:sp>
      <p:sp>
        <p:nvSpPr>
          <p:cNvPr id="40" name="Rectangle 39">
            <a:extLst>
              <a:ext uri="{FF2B5EF4-FFF2-40B4-BE49-F238E27FC236}">
                <a16:creationId xmlns:a16="http://schemas.microsoft.com/office/drawing/2014/main" id="{5503AC28-E9A6-FC4D-A9CC-766DC19A5901}"/>
              </a:ext>
            </a:extLst>
          </p:cNvPr>
          <p:cNvSpPr/>
          <p:nvPr/>
        </p:nvSpPr>
        <p:spPr>
          <a:xfrm>
            <a:off x="7433193" y="2121168"/>
            <a:ext cx="399468" cy="307777"/>
          </a:xfrm>
          <a:prstGeom prst="rect">
            <a:avLst/>
          </a:prstGeom>
        </p:spPr>
        <p:txBody>
          <a:bodyPr wrap="none">
            <a:spAutoFit/>
          </a:bodyPr>
          <a:lstStyle/>
          <a:p>
            <a:r>
              <a:rPr lang="en-US" dirty="0">
                <a:latin typeface="Roboto Mono" panose="020B0604020202020204" charset="0"/>
                <a:ea typeface="Roboto Mono" panose="020B0604020202020204" charset="0"/>
                <a:cs typeface="Times New Roman" pitchFamily="18" charset="0"/>
              </a:rPr>
              <a:t>14</a:t>
            </a:r>
            <a:endParaRPr lang="en-US" dirty="0"/>
          </a:p>
        </p:txBody>
      </p:sp>
      <p:cxnSp>
        <p:nvCxnSpPr>
          <p:cNvPr id="41" name="AutoShape 17">
            <a:extLst>
              <a:ext uri="{FF2B5EF4-FFF2-40B4-BE49-F238E27FC236}">
                <a16:creationId xmlns:a16="http://schemas.microsoft.com/office/drawing/2014/main" id="{B966DFED-E4C4-A042-B812-4B2B92AF3E19}"/>
              </a:ext>
            </a:extLst>
          </p:cNvPr>
          <p:cNvCxnSpPr>
            <a:cxnSpLocks noChangeShapeType="1"/>
          </p:cNvCxnSpPr>
          <p:nvPr/>
        </p:nvCxnSpPr>
        <p:spPr bwMode="auto">
          <a:xfrm>
            <a:off x="8081689" y="2475756"/>
            <a:ext cx="761999" cy="616743"/>
          </a:xfrm>
          <a:prstGeom prst="straightConnector1">
            <a:avLst/>
          </a:prstGeom>
          <a:noFill/>
          <a:ln w="12700">
            <a:solidFill>
              <a:schemeClr val="tx1"/>
            </a:solidFill>
            <a:round/>
            <a:headEnd/>
            <a:tailEnd type="triangle" w="med" len="med"/>
          </a:ln>
        </p:spPr>
      </p:cxnSp>
      <p:cxnSp>
        <p:nvCxnSpPr>
          <p:cNvPr id="42" name="AutoShape 9">
            <a:extLst>
              <a:ext uri="{FF2B5EF4-FFF2-40B4-BE49-F238E27FC236}">
                <a16:creationId xmlns:a16="http://schemas.microsoft.com/office/drawing/2014/main" id="{49E0E7E2-636E-F341-B076-369308ADE11C}"/>
              </a:ext>
            </a:extLst>
          </p:cNvPr>
          <p:cNvCxnSpPr>
            <a:cxnSpLocks noChangeShapeType="1"/>
          </p:cNvCxnSpPr>
          <p:nvPr/>
        </p:nvCxnSpPr>
        <p:spPr bwMode="auto">
          <a:xfrm flipH="1">
            <a:off x="7319691" y="2475756"/>
            <a:ext cx="761998" cy="616746"/>
          </a:xfrm>
          <a:prstGeom prst="straightConnector1">
            <a:avLst/>
          </a:prstGeom>
          <a:noFill/>
          <a:ln w="12700">
            <a:solidFill>
              <a:schemeClr val="tx1"/>
            </a:solidFill>
            <a:round/>
            <a:headEnd/>
            <a:tailEnd type="triangle" w="med" len="med"/>
          </a:ln>
        </p:spPr>
      </p:cxnSp>
      <p:sp>
        <p:nvSpPr>
          <p:cNvPr id="43" name="Rectangle 7">
            <a:extLst>
              <a:ext uri="{FF2B5EF4-FFF2-40B4-BE49-F238E27FC236}">
                <a16:creationId xmlns:a16="http://schemas.microsoft.com/office/drawing/2014/main" id="{1FB464BC-1F46-2A44-A71A-AB1D8710572E}"/>
              </a:ext>
            </a:extLst>
          </p:cNvPr>
          <p:cNvSpPr>
            <a:spLocks noChangeArrowheads="1"/>
          </p:cNvSpPr>
          <p:nvPr/>
        </p:nvSpPr>
        <p:spPr bwMode="auto">
          <a:xfrm>
            <a:off x="7889604" y="3142600"/>
            <a:ext cx="384174" cy="330902"/>
          </a:xfrm>
          <a:prstGeom prst="rect">
            <a:avLst/>
          </a:prstGeom>
          <a:solidFill>
            <a:srgbClr val="BD92DE"/>
          </a:solidFill>
          <a:ln w="9525">
            <a:solidFill>
              <a:schemeClr val="tx1"/>
            </a:solidFill>
            <a:miter lim="800000"/>
            <a:headEnd/>
            <a:tailEnd/>
          </a:ln>
        </p:spPr>
        <p:txBody>
          <a:bodyPr wrap="none" anchor="ctr"/>
          <a:lstStyle/>
          <a:p>
            <a:pPr algn="ctr"/>
            <a:endParaRPr lang="en-US" sz="1800" dirty="0">
              <a:latin typeface="Open Sans" panose="020B0604020202020204" charset="0"/>
              <a:ea typeface="Open Sans" panose="020B0604020202020204" charset="0"/>
              <a:cs typeface="Open Sans" panose="020B0604020202020204" charset="0"/>
            </a:endParaRPr>
          </a:p>
        </p:txBody>
      </p:sp>
      <p:sp>
        <p:nvSpPr>
          <p:cNvPr id="44" name="Rectangle 7">
            <a:extLst>
              <a:ext uri="{FF2B5EF4-FFF2-40B4-BE49-F238E27FC236}">
                <a16:creationId xmlns:a16="http://schemas.microsoft.com/office/drawing/2014/main" id="{19BCE9A6-120F-6444-9F5B-0F9E9BBC061B}"/>
              </a:ext>
            </a:extLst>
          </p:cNvPr>
          <p:cNvSpPr>
            <a:spLocks noChangeArrowheads="1"/>
          </p:cNvSpPr>
          <p:nvPr/>
        </p:nvSpPr>
        <p:spPr bwMode="auto">
          <a:xfrm>
            <a:off x="8651604" y="3142600"/>
            <a:ext cx="384174" cy="330902"/>
          </a:xfrm>
          <a:prstGeom prst="rect">
            <a:avLst/>
          </a:prstGeom>
          <a:solidFill>
            <a:srgbClr val="BD92DE"/>
          </a:solidFill>
          <a:ln w="9525">
            <a:solidFill>
              <a:schemeClr val="tx1"/>
            </a:solidFill>
            <a:miter lim="800000"/>
            <a:headEnd/>
            <a:tailEnd/>
          </a:ln>
        </p:spPr>
        <p:txBody>
          <a:bodyPr wrap="none" anchor="ctr"/>
          <a:lstStyle/>
          <a:p>
            <a:pPr algn="ctr"/>
            <a:endParaRPr lang="en-US" sz="1800" dirty="0">
              <a:latin typeface="Open Sans" panose="020B0604020202020204" charset="0"/>
              <a:ea typeface="Open Sans" panose="020B0604020202020204" charset="0"/>
              <a:cs typeface="Open Sans" panose="020B0604020202020204" charset="0"/>
            </a:endParaRPr>
          </a:p>
        </p:txBody>
      </p:sp>
      <p:sp>
        <p:nvSpPr>
          <p:cNvPr id="45" name="Rectangle 7">
            <a:extLst>
              <a:ext uri="{FF2B5EF4-FFF2-40B4-BE49-F238E27FC236}">
                <a16:creationId xmlns:a16="http://schemas.microsoft.com/office/drawing/2014/main" id="{6EBD3891-4472-3546-BDC3-3893483CDE5A}"/>
              </a:ext>
            </a:extLst>
          </p:cNvPr>
          <p:cNvSpPr>
            <a:spLocks noChangeArrowheads="1"/>
          </p:cNvSpPr>
          <p:nvPr/>
        </p:nvSpPr>
        <p:spPr bwMode="auto">
          <a:xfrm>
            <a:off x="7127604" y="3142600"/>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14</a:t>
            </a:r>
          </a:p>
        </p:txBody>
      </p:sp>
      <p:cxnSp>
        <p:nvCxnSpPr>
          <p:cNvPr id="46" name="AutoShape 13">
            <a:extLst>
              <a:ext uri="{FF2B5EF4-FFF2-40B4-BE49-F238E27FC236}">
                <a16:creationId xmlns:a16="http://schemas.microsoft.com/office/drawing/2014/main" id="{813222A3-0A9E-C74E-90AD-F1CF637AC371}"/>
              </a:ext>
            </a:extLst>
          </p:cNvPr>
          <p:cNvCxnSpPr>
            <a:cxnSpLocks noChangeShapeType="1"/>
          </p:cNvCxnSpPr>
          <p:nvPr/>
        </p:nvCxnSpPr>
        <p:spPr bwMode="auto">
          <a:xfrm>
            <a:off x="8081689" y="2475756"/>
            <a:ext cx="1" cy="604837"/>
          </a:xfrm>
          <a:prstGeom prst="straightConnector1">
            <a:avLst/>
          </a:prstGeom>
          <a:noFill/>
          <a:ln w="12700">
            <a:solidFill>
              <a:schemeClr val="tx1"/>
            </a:solidFill>
            <a:round/>
            <a:headEnd/>
            <a:tailEnd type="triangle" w="med" len="med"/>
          </a:ln>
        </p:spPr>
      </p:cxnSp>
      <p:sp>
        <p:nvSpPr>
          <p:cNvPr id="47" name="TextBox 9">
            <a:extLst>
              <a:ext uri="{FF2B5EF4-FFF2-40B4-BE49-F238E27FC236}">
                <a16:creationId xmlns:a16="http://schemas.microsoft.com/office/drawing/2014/main" id="{D5A48C8F-6FD9-5A4F-8791-D8F9B0E548CA}"/>
              </a:ext>
            </a:extLst>
          </p:cNvPr>
          <p:cNvSpPr txBox="1">
            <a:spLocks noChangeArrowheads="1"/>
          </p:cNvSpPr>
          <p:nvPr/>
        </p:nvSpPr>
        <p:spPr bwMode="auto">
          <a:xfrm>
            <a:off x="6535138" y="1874362"/>
            <a:ext cx="1126651"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algn="ctr" eaLnBrk="1" hangingPunct="1">
              <a:spcBef>
                <a:spcPct val="0"/>
              </a:spcBef>
              <a:buSzTx/>
              <a:buFontTx/>
              <a:buNone/>
            </a:pPr>
            <a:r>
              <a:rPr lang="en-US" altLang="en-US" sz="2400" b="0" dirty="0">
                <a:solidFill>
                  <a:srgbClr val="00B0F0"/>
                </a:solidFill>
                <a:latin typeface="Open Sans" panose="020B0604020202020204" charset="0"/>
                <a:ea typeface="Open Sans" panose="020B0604020202020204" charset="0"/>
                <a:cs typeface="Open Sans" panose="020B0604020202020204" charset="0"/>
                <a:sym typeface="Symbol" pitchFamily="18" charset="2"/>
              </a:rPr>
              <a:t>=-</a:t>
            </a: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a:t>
            </a:r>
          </a:p>
          <a:p>
            <a:pPr algn="ctr" eaLnBrk="1" hangingPunct="1">
              <a:spcBef>
                <a:spcPct val="0"/>
              </a:spcBef>
              <a:buSzTx/>
              <a:buFontTx/>
              <a:buNone/>
            </a:pP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=14</a:t>
            </a:r>
            <a:endParaRPr lang="en-US" altLang="en-US" sz="2400" b="0" dirty="0">
              <a:solidFill>
                <a:srgbClr val="C00000"/>
              </a:solidFill>
              <a:latin typeface="Open Sans" panose="020B0604020202020204" charset="0"/>
              <a:ea typeface="Open Sans" panose="020B0604020202020204" charset="0"/>
              <a:cs typeface="Open Sans" panose="020B0604020202020204" charset="0"/>
            </a:endParaRPr>
          </a:p>
        </p:txBody>
      </p:sp>
    </p:spTree>
    <p:extLst>
      <p:ext uri="{BB962C8B-B14F-4D97-AF65-F5344CB8AC3E}">
        <p14:creationId xmlns:p14="http://schemas.microsoft.com/office/powerpoint/2010/main" val="20610032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39" name="TextBox 9">
            <a:extLst>
              <a:ext uri="{FF2B5EF4-FFF2-40B4-BE49-F238E27FC236}">
                <a16:creationId xmlns:a16="http://schemas.microsoft.com/office/drawing/2014/main" id="{FC68F371-3167-0C44-B989-85972F3F5FC1}"/>
              </a:ext>
            </a:extLst>
          </p:cNvPr>
          <p:cNvSpPr txBox="1">
            <a:spLocks noChangeArrowheads="1"/>
          </p:cNvSpPr>
          <p:nvPr/>
        </p:nvSpPr>
        <p:spPr bwMode="auto">
          <a:xfrm>
            <a:off x="4416304" y="1862864"/>
            <a:ext cx="1126651"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algn="ctr" eaLnBrk="1" hangingPunct="1">
              <a:spcBef>
                <a:spcPct val="0"/>
              </a:spcBef>
              <a:buSzTx/>
              <a:buFontTx/>
              <a:buNone/>
            </a:pPr>
            <a:r>
              <a:rPr lang="en-US" altLang="en-US" sz="2400" b="0" dirty="0">
                <a:solidFill>
                  <a:srgbClr val="00B0F0"/>
                </a:solidFill>
                <a:latin typeface="Open Sans" panose="020B0604020202020204" charset="0"/>
                <a:ea typeface="Open Sans" panose="020B0604020202020204" charset="0"/>
                <a:cs typeface="Open Sans" panose="020B0604020202020204" charset="0"/>
                <a:sym typeface="Symbol" pitchFamily="18" charset="2"/>
              </a:rPr>
              <a:t>=-</a:t>
            </a: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a:t>
            </a:r>
          </a:p>
          <a:p>
            <a:pPr algn="ctr" eaLnBrk="1" hangingPunct="1">
              <a:spcBef>
                <a:spcPct val="0"/>
              </a:spcBef>
              <a:buSzTx/>
              <a:buFontTx/>
              <a:buNone/>
            </a:pP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=2</a:t>
            </a:r>
            <a:endParaRPr lang="en-US" altLang="en-US" sz="2400" b="0" dirty="0">
              <a:solidFill>
                <a:srgbClr val="C00000"/>
              </a:solidFill>
              <a:latin typeface="Open Sans" panose="020B0604020202020204" charset="0"/>
              <a:ea typeface="Open Sans" panose="020B0604020202020204" charset="0"/>
              <a:cs typeface="Open Sans" panose="020B0604020202020204" charset="0"/>
            </a:endParaRPr>
          </a:p>
        </p:txBody>
      </p:sp>
      <p:sp>
        <p:nvSpPr>
          <p:cNvPr id="63" name="Google Shape;63;p2"/>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dirty="0">
                <a:sym typeface="Symbol" pitchFamily="18" charset="2"/>
              </a:rPr>
              <a:t>Alpha-Beta Pruning Example</a:t>
            </a:r>
            <a:endParaRPr sz="3400" b="1" dirty="0">
              <a:solidFill>
                <a:srgbClr val="370661"/>
              </a:solidFill>
              <a:latin typeface="Open Sans"/>
              <a:ea typeface="Open Sans"/>
              <a:cs typeface="Open Sans"/>
              <a:sym typeface="Open Sans"/>
            </a:endParaRPr>
          </a:p>
        </p:txBody>
      </p:sp>
      <p:sp>
        <p:nvSpPr>
          <p:cNvPr id="34" name="AutoShape 4">
            <a:extLst>
              <a:ext uri="{FF2B5EF4-FFF2-40B4-BE49-F238E27FC236}">
                <a16:creationId xmlns:a16="http://schemas.microsoft.com/office/drawing/2014/main" id="{E736D7FF-BD34-4A88-84A3-1D8F37182FDE}"/>
              </a:ext>
            </a:extLst>
          </p:cNvPr>
          <p:cNvSpPr>
            <a:spLocks noChangeArrowheads="1"/>
          </p:cNvSpPr>
          <p:nvPr/>
        </p:nvSpPr>
        <p:spPr bwMode="auto">
          <a:xfrm>
            <a:off x="5601494" y="1137177"/>
            <a:ext cx="381000" cy="359477"/>
          </a:xfrm>
          <a:prstGeom prst="triangle">
            <a:avLst>
              <a:gd name="adj" fmla="val 50000"/>
            </a:avLst>
          </a:prstGeom>
          <a:solidFill>
            <a:srgbClr val="CCECFF"/>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sp>
        <p:nvSpPr>
          <p:cNvPr id="18" name="TextBox 17">
            <a:extLst>
              <a:ext uri="{FF2B5EF4-FFF2-40B4-BE49-F238E27FC236}">
                <a16:creationId xmlns:a16="http://schemas.microsoft.com/office/drawing/2014/main" id="{97FA6B95-38DB-164F-A3BB-D53340EB840C}"/>
              </a:ext>
            </a:extLst>
          </p:cNvPr>
          <p:cNvSpPr txBox="1"/>
          <p:nvPr/>
        </p:nvSpPr>
        <p:spPr>
          <a:xfrm>
            <a:off x="6162805" y="1590805"/>
            <a:ext cx="184731" cy="307777"/>
          </a:xfrm>
          <a:prstGeom prst="rect">
            <a:avLst/>
          </a:prstGeom>
          <a:noFill/>
        </p:spPr>
        <p:txBody>
          <a:bodyPr wrap="none" rtlCol="0">
            <a:spAutoFit/>
          </a:bodyPr>
          <a:lstStyle/>
          <a:p>
            <a:endParaRPr lang="en-US" dirty="0"/>
          </a:p>
        </p:txBody>
      </p:sp>
      <p:sp>
        <p:nvSpPr>
          <p:cNvPr id="55" name="Rectangle 54">
            <a:extLst>
              <a:ext uri="{FF2B5EF4-FFF2-40B4-BE49-F238E27FC236}">
                <a16:creationId xmlns:a16="http://schemas.microsoft.com/office/drawing/2014/main" id="{57B21973-64B2-0742-8D01-54B4212A8EE6}"/>
              </a:ext>
            </a:extLst>
          </p:cNvPr>
          <p:cNvSpPr/>
          <p:nvPr/>
        </p:nvSpPr>
        <p:spPr>
          <a:xfrm>
            <a:off x="9150" y="3560429"/>
            <a:ext cx="6236870" cy="2811394"/>
          </a:xfrm>
          <a:prstGeom prst="rect">
            <a:avLst/>
          </a:prstGeom>
          <a:solidFill>
            <a:schemeClr val="bg1">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AutoShape 6">
            <a:extLst>
              <a:ext uri="{FF2B5EF4-FFF2-40B4-BE49-F238E27FC236}">
                <a16:creationId xmlns:a16="http://schemas.microsoft.com/office/drawing/2014/main" id="{05349203-CB67-5C4A-B0EC-246ED83E1B0A}"/>
              </a:ext>
            </a:extLst>
          </p:cNvPr>
          <p:cNvSpPr>
            <a:spLocks noChangeArrowheads="1"/>
          </p:cNvSpPr>
          <p:nvPr/>
        </p:nvSpPr>
        <p:spPr bwMode="auto">
          <a:xfrm flipV="1">
            <a:off x="3315494" y="2103965"/>
            <a:ext cx="381000" cy="330902"/>
          </a:xfrm>
          <a:prstGeom prst="triangle">
            <a:avLst>
              <a:gd name="adj" fmla="val 50000"/>
            </a:avLst>
          </a:prstGeom>
          <a:solidFill>
            <a:srgbClr val="FF9A99"/>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cxnSp>
        <p:nvCxnSpPr>
          <p:cNvPr id="15" name="AutoShape 7">
            <a:extLst>
              <a:ext uri="{FF2B5EF4-FFF2-40B4-BE49-F238E27FC236}">
                <a16:creationId xmlns:a16="http://schemas.microsoft.com/office/drawing/2014/main" id="{C6C3AF7C-5779-ED49-8CCE-0B7DB7D74164}"/>
              </a:ext>
            </a:extLst>
          </p:cNvPr>
          <p:cNvCxnSpPr>
            <a:cxnSpLocks noChangeShapeType="1"/>
            <a:endCxn id="14" idx="3"/>
          </p:cNvCxnSpPr>
          <p:nvPr/>
        </p:nvCxnSpPr>
        <p:spPr bwMode="auto">
          <a:xfrm flipH="1">
            <a:off x="3505994" y="1496654"/>
            <a:ext cx="2286000" cy="607311"/>
          </a:xfrm>
          <a:prstGeom prst="straightConnector1">
            <a:avLst/>
          </a:prstGeom>
          <a:noFill/>
          <a:ln w="12700">
            <a:solidFill>
              <a:schemeClr val="tx1"/>
            </a:solidFill>
            <a:round/>
            <a:headEnd/>
            <a:tailEnd type="triangle" w="med" len="med"/>
          </a:ln>
        </p:spPr>
      </p:cxnSp>
      <p:sp>
        <p:nvSpPr>
          <p:cNvPr id="16" name="AutoShape 20">
            <a:extLst>
              <a:ext uri="{FF2B5EF4-FFF2-40B4-BE49-F238E27FC236}">
                <a16:creationId xmlns:a16="http://schemas.microsoft.com/office/drawing/2014/main" id="{6C65CC3C-F8B4-774F-9011-5FAFD965A4F2}"/>
              </a:ext>
            </a:extLst>
          </p:cNvPr>
          <p:cNvSpPr>
            <a:spLocks noChangeArrowheads="1"/>
          </p:cNvSpPr>
          <p:nvPr/>
        </p:nvSpPr>
        <p:spPr bwMode="auto">
          <a:xfrm flipV="1">
            <a:off x="5601494" y="2103965"/>
            <a:ext cx="381000" cy="318998"/>
          </a:xfrm>
          <a:prstGeom prst="triangle">
            <a:avLst>
              <a:gd name="adj" fmla="val 50000"/>
            </a:avLst>
          </a:prstGeom>
          <a:solidFill>
            <a:srgbClr val="FF9A99"/>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sp>
        <p:nvSpPr>
          <p:cNvPr id="17" name="AutoShape 26">
            <a:extLst>
              <a:ext uri="{FF2B5EF4-FFF2-40B4-BE49-F238E27FC236}">
                <a16:creationId xmlns:a16="http://schemas.microsoft.com/office/drawing/2014/main" id="{A457A0C3-CD44-6740-8065-68055CB3C4BB}"/>
              </a:ext>
            </a:extLst>
          </p:cNvPr>
          <p:cNvSpPr>
            <a:spLocks noChangeArrowheads="1"/>
          </p:cNvSpPr>
          <p:nvPr/>
        </p:nvSpPr>
        <p:spPr bwMode="auto">
          <a:xfrm flipV="1">
            <a:off x="7887493" y="2103965"/>
            <a:ext cx="381000" cy="330902"/>
          </a:xfrm>
          <a:prstGeom prst="triangle">
            <a:avLst>
              <a:gd name="adj" fmla="val 50000"/>
            </a:avLst>
          </a:prstGeom>
          <a:solidFill>
            <a:srgbClr val="FF9A99"/>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cxnSp>
        <p:nvCxnSpPr>
          <p:cNvPr id="19" name="AutoShape 27">
            <a:extLst>
              <a:ext uri="{FF2B5EF4-FFF2-40B4-BE49-F238E27FC236}">
                <a16:creationId xmlns:a16="http://schemas.microsoft.com/office/drawing/2014/main" id="{C7CC236B-543C-D942-8659-0352BFC5A796}"/>
              </a:ext>
            </a:extLst>
          </p:cNvPr>
          <p:cNvCxnSpPr>
            <a:cxnSpLocks noChangeShapeType="1"/>
          </p:cNvCxnSpPr>
          <p:nvPr/>
        </p:nvCxnSpPr>
        <p:spPr bwMode="auto">
          <a:xfrm>
            <a:off x="5791994" y="1496654"/>
            <a:ext cx="2285999" cy="607311"/>
          </a:xfrm>
          <a:prstGeom prst="straightConnector1">
            <a:avLst/>
          </a:prstGeom>
          <a:noFill/>
          <a:ln w="12700">
            <a:solidFill>
              <a:schemeClr val="tx1"/>
            </a:solidFill>
            <a:round/>
            <a:headEnd/>
            <a:tailEnd type="triangle" w="med" len="med"/>
          </a:ln>
        </p:spPr>
      </p:cxnSp>
      <p:cxnSp>
        <p:nvCxnSpPr>
          <p:cNvPr id="20" name="AutoShape 21">
            <a:extLst>
              <a:ext uri="{FF2B5EF4-FFF2-40B4-BE49-F238E27FC236}">
                <a16:creationId xmlns:a16="http://schemas.microsoft.com/office/drawing/2014/main" id="{D9CEADC8-9233-8445-892F-C26556BA5645}"/>
              </a:ext>
            </a:extLst>
          </p:cNvPr>
          <p:cNvCxnSpPr>
            <a:cxnSpLocks noChangeShapeType="1"/>
          </p:cNvCxnSpPr>
          <p:nvPr/>
        </p:nvCxnSpPr>
        <p:spPr bwMode="auto">
          <a:xfrm>
            <a:off x="5791994" y="1496654"/>
            <a:ext cx="0" cy="607311"/>
          </a:xfrm>
          <a:prstGeom prst="straightConnector1">
            <a:avLst/>
          </a:prstGeom>
          <a:noFill/>
          <a:ln w="12700">
            <a:solidFill>
              <a:schemeClr val="tx1"/>
            </a:solidFill>
            <a:round/>
            <a:headEnd/>
            <a:tailEnd type="triangle" w="med" len="med"/>
          </a:ln>
        </p:spPr>
      </p:cxnSp>
      <p:cxnSp>
        <p:nvCxnSpPr>
          <p:cNvPr id="22" name="AutoShape 17">
            <a:extLst>
              <a:ext uri="{FF2B5EF4-FFF2-40B4-BE49-F238E27FC236}">
                <a16:creationId xmlns:a16="http://schemas.microsoft.com/office/drawing/2014/main" id="{3905C521-00EC-7547-A286-2F50E926FA6E}"/>
              </a:ext>
            </a:extLst>
          </p:cNvPr>
          <p:cNvCxnSpPr>
            <a:cxnSpLocks noChangeShapeType="1"/>
          </p:cNvCxnSpPr>
          <p:nvPr/>
        </p:nvCxnSpPr>
        <p:spPr bwMode="auto">
          <a:xfrm>
            <a:off x="3505994" y="2434867"/>
            <a:ext cx="761999" cy="616743"/>
          </a:xfrm>
          <a:prstGeom prst="straightConnector1">
            <a:avLst/>
          </a:prstGeom>
          <a:noFill/>
          <a:ln w="12700">
            <a:solidFill>
              <a:schemeClr val="tx1"/>
            </a:solidFill>
            <a:round/>
            <a:headEnd/>
            <a:tailEnd type="triangle" w="med" len="med"/>
          </a:ln>
        </p:spPr>
      </p:cxnSp>
      <p:cxnSp>
        <p:nvCxnSpPr>
          <p:cNvPr id="23" name="AutoShape 9">
            <a:extLst>
              <a:ext uri="{FF2B5EF4-FFF2-40B4-BE49-F238E27FC236}">
                <a16:creationId xmlns:a16="http://schemas.microsoft.com/office/drawing/2014/main" id="{2406BD59-3DEA-714A-9355-A9254C7411CB}"/>
              </a:ext>
            </a:extLst>
          </p:cNvPr>
          <p:cNvCxnSpPr>
            <a:cxnSpLocks noChangeShapeType="1"/>
          </p:cNvCxnSpPr>
          <p:nvPr/>
        </p:nvCxnSpPr>
        <p:spPr bwMode="auto">
          <a:xfrm flipH="1">
            <a:off x="2743996" y="2434867"/>
            <a:ext cx="761998" cy="616746"/>
          </a:xfrm>
          <a:prstGeom prst="straightConnector1">
            <a:avLst/>
          </a:prstGeom>
          <a:noFill/>
          <a:ln w="12700">
            <a:solidFill>
              <a:schemeClr val="tx1"/>
            </a:solidFill>
            <a:round/>
            <a:headEnd/>
            <a:tailEnd type="triangle" w="med" len="med"/>
          </a:ln>
        </p:spPr>
      </p:cxnSp>
      <p:sp>
        <p:nvSpPr>
          <p:cNvPr id="24" name="Rectangle 7">
            <a:extLst>
              <a:ext uri="{FF2B5EF4-FFF2-40B4-BE49-F238E27FC236}">
                <a16:creationId xmlns:a16="http://schemas.microsoft.com/office/drawing/2014/main" id="{DC90F633-5E86-2D46-BEA4-7F279854AC24}"/>
              </a:ext>
            </a:extLst>
          </p:cNvPr>
          <p:cNvSpPr>
            <a:spLocks noChangeArrowheads="1"/>
          </p:cNvSpPr>
          <p:nvPr/>
        </p:nvSpPr>
        <p:spPr bwMode="auto">
          <a:xfrm>
            <a:off x="3313909" y="3101711"/>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8</a:t>
            </a:r>
          </a:p>
        </p:txBody>
      </p:sp>
      <p:sp>
        <p:nvSpPr>
          <p:cNvPr id="25" name="Rectangle 7">
            <a:extLst>
              <a:ext uri="{FF2B5EF4-FFF2-40B4-BE49-F238E27FC236}">
                <a16:creationId xmlns:a16="http://schemas.microsoft.com/office/drawing/2014/main" id="{4A8D2FD8-AAAE-8941-98D1-3B5D3C53449B}"/>
              </a:ext>
            </a:extLst>
          </p:cNvPr>
          <p:cNvSpPr>
            <a:spLocks noChangeArrowheads="1"/>
          </p:cNvSpPr>
          <p:nvPr/>
        </p:nvSpPr>
        <p:spPr bwMode="auto">
          <a:xfrm>
            <a:off x="4075909" y="3101711"/>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12</a:t>
            </a:r>
          </a:p>
        </p:txBody>
      </p:sp>
      <p:sp>
        <p:nvSpPr>
          <p:cNvPr id="26" name="Rectangle 7">
            <a:extLst>
              <a:ext uri="{FF2B5EF4-FFF2-40B4-BE49-F238E27FC236}">
                <a16:creationId xmlns:a16="http://schemas.microsoft.com/office/drawing/2014/main" id="{8CFEC7EC-3381-6B42-B374-924BB123DD9D}"/>
              </a:ext>
            </a:extLst>
          </p:cNvPr>
          <p:cNvSpPr>
            <a:spLocks noChangeArrowheads="1"/>
          </p:cNvSpPr>
          <p:nvPr/>
        </p:nvSpPr>
        <p:spPr bwMode="auto">
          <a:xfrm>
            <a:off x="2551909" y="3101711"/>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3</a:t>
            </a:r>
          </a:p>
        </p:txBody>
      </p:sp>
      <p:cxnSp>
        <p:nvCxnSpPr>
          <p:cNvPr id="27" name="AutoShape 13">
            <a:extLst>
              <a:ext uri="{FF2B5EF4-FFF2-40B4-BE49-F238E27FC236}">
                <a16:creationId xmlns:a16="http://schemas.microsoft.com/office/drawing/2014/main" id="{D84C5290-A15F-FD48-A9DF-48DCD9312DA2}"/>
              </a:ext>
            </a:extLst>
          </p:cNvPr>
          <p:cNvCxnSpPr>
            <a:cxnSpLocks noChangeShapeType="1"/>
          </p:cNvCxnSpPr>
          <p:nvPr/>
        </p:nvCxnSpPr>
        <p:spPr bwMode="auto">
          <a:xfrm>
            <a:off x="3505994" y="2434867"/>
            <a:ext cx="1" cy="604837"/>
          </a:xfrm>
          <a:prstGeom prst="straightConnector1">
            <a:avLst/>
          </a:prstGeom>
          <a:noFill/>
          <a:ln w="12700">
            <a:solidFill>
              <a:schemeClr val="tx1"/>
            </a:solidFill>
            <a:round/>
            <a:headEnd/>
            <a:tailEnd type="triangle" w="med" len="med"/>
          </a:ln>
        </p:spPr>
      </p:cxnSp>
      <p:sp>
        <p:nvSpPr>
          <p:cNvPr id="2" name="Rectangle 1">
            <a:extLst>
              <a:ext uri="{FF2B5EF4-FFF2-40B4-BE49-F238E27FC236}">
                <a16:creationId xmlns:a16="http://schemas.microsoft.com/office/drawing/2014/main" id="{017492CB-DE08-9D44-903D-AFBF313FB495}"/>
              </a:ext>
            </a:extLst>
          </p:cNvPr>
          <p:cNvSpPr/>
          <p:nvPr/>
        </p:nvSpPr>
        <p:spPr>
          <a:xfrm>
            <a:off x="2932986" y="2076992"/>
            <a:ext cx="287258" cy="307777"/>
          </a:xfrm>
          <a:prstGeom prst="rect">
            <a:avLst/>
          </a:prstGeom>
        </p:spPr>
        <p:txBody>
          <a:bodyPr wrap="none">
            <a:spAutoFit/>
          </a:bodyPr>
          <a:lstStyle/>
          <a:p>
            <a:pPr algn="ctr"/>
            <a:r>
              <a:rPr lang="en-US" dirty="0">
                <a:latin typeface="Open Sans" panose="020B0604020202020204" charset="0"/>
                <a:ea typeface="Open Sans" panose="020B0604020202020204" charset="0"/>
                <a:cs typeface="Open Sans" panose="020B0604020202020204" charset="0"/>
              </a:rPr>
              <a:t>3</a:t>
            </a:r>
          </a:p>
        </p:txBody>
      </p:sp>
      <p:sp>
        <p:nvSpPr>
          <p:cNvPr id="28" name="Rectangle 27">
            <a:extLst>
              <a:ext uri="{FF2B5EF4-FFF2-40B4-BE49-F238E27FC236}">
                <a16:creationId xmlns:a16="http://schemas.microsoft.com/office/drawing/2014/main" id="{8F79DF5E-42C8-D943-9296-920EFA174DA8}"/>
              </a:ext>
            </a:extLst>
          </p:cNvPr>
          <p:cNvSpPr/>
          <p:nvPr/>
        </p:nvSpPr>
        <p:spPr>
          <a:xfrm>
            <a:off x="5314236" y="1137177"/>
            <a:ext cx="287258" cy="307777"/>
          </a:xfrm>
          <a:prstGeom prst="rect">
            <a:avLst/>
          </a:prstGeom>
        </p:spPr>
        <p:txBody>
          <a:bodyPr wrap="none">
            <a:spAutoFit/>
          </a:bodyPr>
          <a:lstStyle/>
          <a:p>
            <a:pPr algn="ctr"/>
            <a:r>
              <a:rPr lang="en-US" dirty="0">
                <a:latin typeface="Open Sans" panose="020B0604020202020204" charset="0"/>
                <a:ea typeface="Open Sans" panose="020B0604020202020204" charset="0"/>
                <a:cs typeface="Open Sans" panose="020B0604020202020204" charset="0"/>
              </a:rPr>
              <a:t>3</a:t>
            </a:r>
          </a:p>
        </p:txBody>
      </p:sp>
      <p:sp>
        <p:nvSpPr>
          <p:cNvPr id="29" name="Rectangle 28">
            <a:extLst>
              <a:ext uri="{FF2B5EF4-FFF2-40B4-BE49-F238E27FC236}">
                <a16:creationId xmlns:a16="http://schemas.microsoft.com/office/drawing/2014/main" id="{F9F67712-4945-4142-82B2-FAC149395C3A}"/>
              </a:ext>
            </a:extLst>
          </p:cNvPr>
          <p:cNvSpPr/>
          <p:nvPr/>
        </p:nvSpPr>
        <p:spPr>
          <a:xfrm>
            <a:off x="5238737" y="2096557"/>
            <a:ext cx="292068" cy="307777"/>
          </a:xfrm>
          <a:prstGeom prst="rect">
            <a:avLst/>
          </a:prstGeom>
        </p:spPr>
        <p:txBody>
          <a:bodyPr wrap="none">
            <a:spAutoFit/>
          </a:bodyPr>
          <a:lstStyle/>
          <a:p>
            <a:r>
              <a:rPr lang="en-US" dirty="0">
                <a:latin typeface="Roboto Mono" panose="020B0604020202020204" charset="0"/>
                <a:ea typeface="Roboto Mono" panose="020B0604020202020204" charset="0"/>
                <a:cs typeface="Times New Roman" pitchFamily="18" charset="0"/>
              </a:rPr>
              <a:t>2</a:t>
            </a:r>
            <a:endParaRPr lang="en-US" dirty="0"/>
          </a:p>
        </p:txBody>
      </p:sp>
      <p:cxnSp>
        <p:nvCxnSpPr>
          <p:cNvPr id="30" name="AutoShape 17">
            <a:extLst>
              <a:ext uri="{FF2B5EF4-FFF2-40B4-BE49-F238E27FC236}">
                <a16:creationId xmlns:a16="http://schemas.microsoft.com/office/drawing/2014/main" id="{FD64EC14-5D6B-E542-9094-49F4B12E8EAB}"/>
              </a:ext>
            </a:extLst>
          </p:cNvPr>
          <p:cNvCxnSpPr>
            <a:cxnSpLocks noChangeShapeType="1"/>
          </p:cNvCxnSpPr>
          <p:nvPr/>
        </p:nvCxnSpPr>
        <p:spPr bwMode="auto">
          <a:xfrm>
            <a:off x="5791987" y="2446021"/>
            <a:ext cx="761999" cy="616743"/>
          </a:xfrm>
          <a:prstGeom prst="straightConnector1">
            <a:avLst/>
          </a:prstGeom>
          <a:noFill/>
          <a:ln w="12700">
            <a:solidFill>
              <a:schemeClr val="tx1">
                <a:alpha val="12000"/>
              </a:schemeClr>
            </a:solidFill>
            <a:round/>
            <a:headEnd/>
            <a:tailEnd type="triangle" w="med" len="med"/>
          </a:ln>
        </p:spPr>
      </p:cxnSp>
      <p:cxnSp>
        <p:nvCxnSpPr>
          <p:cNvPr id="31" name="AutoShape 9">
            <a:extLst>
              <a:ext uri="{FF2B5EF4-FFF2-40B4-BE49-F238E27FC236}">
                <a16:creationId xmlns:a16="http://schemas.microsoft.com/office/drawing/2014/main" id="{58063A8E-CAC7-444E-A6B4-B8F666F47522}"/>
              </a:ext>
            </a:extLst>
          </p:cNvPr>
          <p:cNvCxnSpPr>
            <a:cxnSpLocks noChangeShapeType="1"/>
          </p:cNvCxnSpPr>
          <p:nvPr/>
        </p:nvCxnSpPr>
        <p:spPr bwMode="auto">
          <a:xfrm flipH="1">
            <a:off x="5029989" y="2446021"/>
            <a:ext cx="761998" cy="616746"/>
          </a:xfrm>
          <a:prstGeom prst="straightConnector1">
            <a:avLst/>
          </a:prstGeom>
          <a:noFill/>
          <a:ln w="12700">
            <a:solidFill>
              <a:schemeClr val="tx1"/>
            </a:solidFill>
            <a:round/>
            <a:headEnd/>
            <a:tailEnd type="triangle" w="med" len="med"/>
          </a:ln>
        </p:spPr>
      </p:cxnSp>
      <p:sp>
        <p:nvSpPr>
          <p:cNvPr id="32" name="Rectangle 7">
            <a:extLst>
              <a:ext uri="{FF2B5EF4-FFF2-40B4-BE49-F238E27FC236}">
                <a16:creationId xmlns:a16="http://schemas.microsoft.com/office/drawing/2014/main" id="{3F2AFCAB-E24A-C24D-81CC-632B8C607D60}"/>
              </a:ext>
            </a:extLst>
          </p:cNvPr>
          <p:cNvSpPr>
            <a:spLocks noChangeArrowheads="1"/>
          </p:cNvSpPr>
          <p:nvPr/>
        </p:nvSpPr>
        <p:spPr bwMode="auto">
          <a:xfrm>
            <a:off x="5599902" y="3112865"/>
            <a:ext cx="384174" cy="330902"/>
          </a:xfrm>
          <a:prstGeom prst="rect">
            <a:avLst/>
          </a:prstGeom>
          <a:solidFill>
            <a:srgbClr val="BD92DE">
              <a:alpha val="20000"/>
            </a:srgbClr>
          </a:solidFill>
          <a:ln w="9525">
            <a:solidFill>
              <a:schemeClr val="tx1">
                <a:alpha val="12000"/>
              </a:schemeClr>
            </a:solidFill>
            <a:miter lim="800000"/>
            <a:headEnd/>
            <a:tailEnd/>
          </a:ln>
        </p:spPr>
        <p:txBody>
          <a:bodyPr wrap="none" anchor="ctr"/>
          <a:lstStyle/>
          <a:p>
            <a:pPr algn="ctr"/>
            <a:endParaRPr lang="en-US" sz="1800" dirty="0">
              <a:latin typeface="Open Sans" panose="020B0604020202020204" charset="0"/>
              <a:ea typeface="Open Sans" panose="020B0604020202020204" charset="0"/>
              <a:cs typeface="Open Sans" panose="020B0604020202020204" charset="0"/>
            </a:endParaRPr>
          </a:p>
        </p:txBody>
      </p:sp>
      <p:sp>
        <p:nvSpPr>
          <p:cNvPr id="33" name="Rectangle 7">
            <a:extLst>
              <a:ext uri="{FF2B5EF4-FFF2-40B4-BE49-F238E27FC236}">
                <a16:creationId xmlns:a16="http://schemas.microsoft.com/office/drawing/2014/main" id="{3F5A2AC6-92B6-9646-9701-0CB78E2A0664}"/>
              </a:ext>
            </a:extLst>
          </p:cNvPr>
          <p:cNvSpPr>
            <a:spLocks noChangeArrowheads="1"/>
          </p:cNvSpPr>
          <p:nvPr/>
        </p:nvSpPr>
        <p:spPr bwMode="auto">
          <a:xfrm>
            <a:off x="6361902" y="3112865"/>
            <a:ext cx="384174" cy="330902"/>
          </a:xfrm>
          <a:prstGeom prst="rect">
            <a:avLst/>
          </a:prstGeom>
          <a:solidFill>
            <a:srgbClr val="BD92DE">
              <a:alpha val="20000"/>
            </a:srgbClr>
          </a:solidFill>
          <a:ln w="9525">
            <a:solidFill>
              <a:schemeClr val="tx1">
                <a:alpha val="12000"/>
              </a:schemeClr>
            </a:solidFill>
            <a:miter lim="800000"/>
            <a:headEnd/>
            <a:tailEnd/>
          </a:ln>
        </p:spPr>
        <p:txBody>
          <a:bodyPr wrap="none" anchor="ctr"/>
          <a:lstStyle/>
          <a:p>
            <a:pPr algn="ctr"/>
            <a:endParaRPr lang="en-US" sz="1800" dirty="0">
              <a:latin typeface="Open Sans" panose="020B0604020202020204" charset="0"/>
              <a:ea typeface="Open Sans" panose="020B0604020202020204" charset="0"/>
              <a:cs typeface="Open Sans" panose="020B0604020202020204" charset="0"/>
            </a:endParaRPr>
          </a:p>
        </p:txBody>
      </p:sp>
      <p:sp>
        <p:nvSpPr>
          <p:cNvPr id="35" name="Rectangle 7">
            <a:extLst>
              <a:ext uri="{FF2B5EF4-FFF2-40B4-BE49-F238E27FC236}">
                <a16:creationId xmlns:a16="http://schemas.microsoft.com/office/drawing/2014/main" id="{2240DC77-1B6F-DC42-BDB7-A9C274EAEB97}"/>
              </a:ext>
            </a:extLst>
          </p:cNvPr>
          <p:cNvSpPr>
            <a:spLocks noChangeArrowheads="1"/>
          </p:cNvSpPr>
          <p:nvPr/>
        </p:nvSpPr>
        <p:spPr bwMode="auto">
          <a:xfrm>
            <a:off x="4837902" y="3112865"/>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2</a:t>
            </a:r>
          </a:p>
        </p:txBody>
      </p:sp>
      <p:cxnSp>
        <p:nvCxnSpPr>
          <p:cNvPr id="36" name="AutoShape 13">
            <a:extLst>
              <a:ext uri="{FF2B5EF4-FFF2-40B4-BE49-F238E27FC236}">
                <a16:creationId xmlns:a16="http://schemas.microsoft.com/office/drawing/2014/main" id="{079C1C4B-0596-2F4E-A2D9-68BC53160ABF}"/>
              </a:ext>
            </a:extLst>
          </p:cNvPr>
          <p:cNvCxnSpPr>
            <a:cxnSpLocks noChangeShapeType="1"/>
          </p:cNvCxnSpPr>
          <p:nvPr/>
        </p:nvCxnSpPr>
        <p:spPr bwMode="auto">
          <a:xfrm>
            <a:off x="5791987" y="2446021"/>
            <a:ext cx="1" cy="604837"/>
          </a:xfrm>
          <a:prstGeom prst="straightConnector1">
            <a:avLst/>
          </a:prstGeom>
          <a:noFill/>
          <a:ln w="12700">
            <a:solidFill>
              <a:schemeClr val="tx1">
                <a:alpha val="15000"/>
              </a:schemeClr>
            </a:solidFill>
            <a:round/>
            <a:headEnd/>
            <a:tailEnd type="triangle" w="med" len="med"/>
          </a:ln>
        </p:spPr>
      </p:cxnSp>
      <p:sp>
        <p:nvSpPr>
          <p:cNvPr id="37" name="TextBox 9">
            <a:extLst>
              <a:ext uri="{FF2B5EF4-FFF2-40B4-BE49-F238E27FC236}">
                <a16:creationId xmlns:a16="http://schemas.microsoft.com/office/drawing/2014/main" id="{E19CC414-14FC-8841-A763-26999A6E5205}"/>
              </a:ext>
            </a:extLst>
          </p:cNvPr>
          <p:cNvSpPr txBox="1">
            <a:spLocks noChangeArrowheads="1"/>
          </p:cNvSpPr>
          <p:nvPr/>
        </p:nvSpPr>
        <p:spPr bwMode="auto">
          <a:xfrm>
            <a:off x="1833686" y="1847965"/>
            <a:ext cx="122354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algn="ctr" eaLnBrk="1" hangingPunct="1">
              <a:spcBef>
                <a:spcPct val="0"/>
              </a:spcBef>
              <a:buSzTx/>
              <a:buFontTx/>
              <a:buNone/>
            </a:pPr>
            <a:r>
              <a:rPr lang="en-US" altLang="en-US" sz="2400" b="0" dirty="0">
                <a:solidFill>
                  <a:srgbClr val="00B0F0"/>
                </a:solidFill>
                <a:latin typeface="Open Sans" panose="020B0604020202020204" charset="0"/>
                <a:ea typeface="Open Sans" panose="020B0604020202020204" charset="0"/>
                <a:cs typeface="Open Sans" panose="020B0604020202020204" charset="0"/>
                <a:sym typeface="Symbol" pitchFamily="18" charset="2"/>
              </a:rPr>
              <a:t>=3</a:t>
            </a:r>
            <a:endPar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endParaRPr>
          </a:p>
          <a:p>
            <a:pPr algn="ctr" eaLnBrk="1" hangingPunct="1">
              <a:spcBef>
                <a:spcPct val="0"/>
              </a:spcBef>
              <a:buSzTx/>
              <a:buFontTx/>
              <a:buNone/>
            </a:pP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=3</a:t>
            </a:r>
            <a:endParaRPr lang="en-US" altLang="en-US" sz="2400" b="0" dirty="0">
              <a:solidFill>
                <a:srgbClr val="C00000"/>
              </a:solidFill>
              <a:latin typeface="Open Sans" panose="020B0604020202020204" charset="0"/>
              <a:ea typeface="Open Sans" panose="020B0604020202020204" charset="0"/>
              <a:cs typeface="Open Sans" panose="020B0604020202020204" charset="0"/>
            </a:endParaRPr>
          </a:p>
        </p:txBody>
      </p:sp>
      <p:sp>
        <p:nvSpPr>
          <p:cNvPr id="38" name="TextBox 9">
            <a:extLst>
              <a:ext uri="{FF2B5EF4-FFF2-40B4-BE49-F238E27FC236}">
                <a16:creationId xmlns:a16="http://schemas.microsoft.com/office/drawing/2014/main" id="{98837C84-583E-5C45-87C9-9A9A3907EC97}"/>
              </a:ext>
            </a:extLst>
          </p:cNvPr>
          <p:cNvSpPr txBox="1">
            <a:spLocks noChangeArrowheads="1"/>
          </p:cNvSpPr>
          <p:nvPr/>
        </p:nvSpPr>
        <p:spPr bwMode="auto">
          <a:xfrm>
            <a:off x="3999008" y="948493"/>
            <a:ext cx="122354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algn="ctr" eaLnBrk="1" hangingPunct="1">
              <a:spcBef>
                <a:spcPct val="0"/>
              </a:spcBef>
              <a:buSzTx/>
              <a:buFontTx/>
              <a:buNone/>
            </a:pPr>
            <a:r>
              <a:rPr lang="en-US" altLang="en-US" sz="2400" b="0" dirty="0">
                <a:solidFill>
                  <a:srgbClr val="00B0F0"/>
                </a:solidFill>
                <a:latin typeface="Open Sans" panose="020B0604020202020204" charset="0"/>
                <a:ea typeface="Open Sans" panose="020B0604020202020204" charset="0"/>
                <a:cs typeface="Open Sans" panose="020B0604020202020204" charset="0"/>
                <a:sym typeface="Symbol" pitchFamily="18" charset="2"/>
              </a:rPr>
              <a:t>=3</a:t>
            </a: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a:t>
            </a:r>
          </a:p>
          <a:p>
            <a:pPr algn="ctr" eaLnBrk="1" hangingPunct="1">
              <a:spcBef>
                <a:spcPct val="0"/>
              </a:spcBef>
              <a:buSzTx/>
              <a:buFontTx/>
              <a:buNone/>
            </a:pP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=14</a:t>
            </a:r>
            <a:endParaRPr lang="en-US" altLang="en-US" sz="2400" b="0" dirty="0">
              <a:solidFill>
                <a:srgbClr val="C00000"/>
              </a:solidFill>
              <a:latin typeface="Open Sans" panose="020B0604020202020204" charset="0"/>
              <a:ea typeface="Open Sans" panose="020B0604020202020204" charset="0"/>
              <a:cs typeface="Open Sans" panose="020B0604020202020204" charset="0"/>
            </a:endParaRPr>
          </a:p>
        </p:txBody>
      </p:sp>
      <p:sp>
        <p:nvSpPr>
          <p:cNvPr id="40" name="Rectangle 39">
            <a:extLst>
              <a:ext uri="{FF2B5EF4-FFF2-40B4-BE49-F238E27FC236}">
                <a16:creationId xmlns:a16="http://schemas.microsoft.com/office/drawing/2014/main" id="{5503AC28-E9A6-FC4D-A9CC-766DC19A5901}"/>
              </a:ext>
            </a:extLst>
          </p:cNvPr>
          <p:cNvSpPr/>
          <p:nvPr/>
        </p:nvSpPr>
        <p:spPr>
          <a:xfrm>
            <a:off x="7433193" y="2121168"/>
            <a:ext cx="399468" cy="307777"/>
          </a:xfrm>
          <a:prstGeom prst="rect">
            <a:avLst/>
          </a:prstGeom>
        </p:spPr>
        <p:txBody>
          <a:bodyPr wrap="none">
            <a:spAutoFit/>
          </a:bodyPr>
          <a:lstStyle/>
          <a:p>
            <a:r>
              <a:rPr lang="en-US" dirty="0">
                <a:latin typeface="Roboto Mono" panose="020B0604020202020204" charset="0"/>
                <a:ea typeface="Roboto Mono" panose="020B0604020202020204" charset="0"/>
                <a:cs typeface="Times New Roman" pitchFamily="18" charset="0"/>
              </a:rPr>
              <a:t>14</a:t>
            </a:r>
            <a:endParaRPr lang="en-US" dirty="0"/>
          </a:p>
        </p:txBody>
      </p:sp>
      <p:cxnSp>
        <p:nvCxnSpPr>
          <p:cNvPr id="41" name="AutoShape 17">
            <a:extLst>
              <a:ext uri="{FF2B5EF4-FFF2-40B4-BE49-F238E27FC236}">
                <a16:creationId xmlns:a16="http://schemas.microsoft.com/office/drawing/2014/main" id="{B966DFED-E4C4-A042-B812-4B2B92AF3E19}"/>
              </a:ext>
            </a:extLst>
          </p:cNvPr>
          <p:cNvCxnSpPr>
            <a:cxnSpLocks noChangeShapeType="1"/>
          </p:cNvCxnSpPr>
          <p:nvPr/>
        </p:nvCxnSpPr>
        <p:spPr bwMode="auto">
          <a:xfrm>
            <a:off x="8081689" y="2475756"/>
            <a:ext cx="761999" cy="616743"/>
          </a:xfrm>
          <a:prstGeom prst="straightConnector1">
            <a:avLst/>
          </a:prstGeom>
          <a:noFill/>
          <a:ln w="12700">
            <a:solidFill>
              <a:schemeClr val="tx1"/>
            </a:solidFill>
            <a:round/>
            <a:headEnd/>
            <a:tailEnd type="triangle" w="med" len="med"/>
          </a:ln>
        </p:spPr>
      </p:cxnSp>
      <p:cxnSp>
        <p:nvCxnSpPr>
          <p:cNvPr id="42" name="AutoShape 9">
            <a:extLst>
              <a:ext uri="{FF2B5EF4-FFF2-40B4-BE49-F238E27FC236}">
                <a16:creationId xmlns:a16="http://schemas.microsoft.com/office/drawing/2014/main" id="{49E0E7E2-636E-F341-B076-369308ADE11C}"/>
              </a:ext>
            </a:extLst>
          </p:cNvPr>
          <p:cNvCxnSpPr>
            <a:cxnSpLocks noChangeShapeType="1"/>
          </p:cNvCxnSpPr>
          <p:nvPr/>
        </p:nvCxnSpPr>
        <p:spPr bwMode="auto">
          <a:xfrm flipH="1">
            <a:off x="7319691" y="2475756"/>
            <a:ext cx="761998" cy="616746"/>
          </a:xfrm>
          <a:prstGeom prst="straightConnector1">
            <a:avLst/>
          </a:prstGeom>
          <a:noFill/>
          <a:ln w="12700">
            <a:solidFill>
              <a:schemeClr val="tx1"/>
            </a:solidFill>
            <a:round/>
            <a:headEnd/>
            <a:tailEnd type="triangle" w="med" len="med"/>
          </a:ln>
        </p:spPr>
      </p:cxnSp>
      <p:sp>
        <p:nvSpPr>
          <p:cNvPr id="43" name="Rectangle 7">
            <a:extLst>
              <a:ext uri="{FF2B5EF4-FFF2-40B4-BE49-F238E27FC236}">
                <a16:creationId xmlns:a16="http://schemas.microsoft.com/office/drawing/2014/main" id="{1FB464BC-1F46-2A44-A71A-AB1D8710572E}"/>
              </a:ext>
            </a:extLst>
          </p:cNvPr>
          <p:cNvSpPr>
            <a:spLocks noChangeArrowheads="1"/>
          </p:cNvSpPr>
          <p:nvPr/>
        </p:nvSpPr>
        <p:spPr bwMode="auto">
          <a:xfrm>
            <a:off x="7889604" y="3142600"/>
            <a:ext cx="384174" cy="330902"/>
          </a:xfrm>
          <a:prstGeom prst="rect">
            <a:avLst/>
          </a:prstGeom>
          <a:solidFill>
            <a:srgbClr val="BD92DE"/>
          </a:solidFill>
          <a:ln w="9525">
            <a:solidFill>
              <a:schemeClr val="tx1"/>
            </a:solidFill>
            <a:miter lim="800000"/>
            <a:headEnd/>
            <a:tailEnd/>
          </a:ln>
        </p:spPr>
        <p:txBody>
          <a:bodyPr wrap="none" anchor="ctr"/>
          <a:lstStyle/>
          <a:p>
            <a:pPr algn="ctr"/>
            <a:endParaRPr lang="en-US" sz="1800" dirty="0">
              <a:latin typeface="Open Sans" panose="020B0604020202020204" charset="0"/>
              <a:ea typeface="Open Sans" panose="020B0604020202020204" charset="0"/>
              <a:cs typeface="Open Sans" panose="020B0604020202020204" charset="0"/>
            </a:endParaRPr>
          </a:p>
        </p:txBody>
      </p:sp>
      <p:sp>
        <p:nvSpPr>
          <p:cNvPr id="44" name="Rectangle 7">
            <a:extLst>
              <a:ext uri="{FF2B5EF4-FFF2-40B4-BE49-F238E27FC236}">
                <a16:creationId xmlns:a16="http://schemas.microsoft.com/office/drawing/2014/main" id="{19BCE9A6-120F-6444-9F5B-0F9E9BBC061B}"/>
              </a:ext>
            </a:extLst>
          </p:cNvPr>
          <p:cNvSpPr>
            <a:spLocks noChangeArrowheads="1"/>
          </p:cNvSpPr>
          <p:nvPr/>
        </p:nvSpPr>
        <p:spPr bwMode="auto">
          <a:xfrm>
            <a:off x="8651604" y="3142600"/>
            <a:ext cx="384174" cy="330902"/>
          </a:xfrm>
          <a:prstGeom prst="rect">
            <a:avLst/>
          </a:prstGeom>
          <a:solidFill>
            <a:srgbClr val="BD92DE"/>
          </a:solidFill>
          <a:ln w="9525">
            <a:solidFill>
              <a:schemeClr val="tx1"/>
            </a:solidFill>
            <a:miter lim="800000"/>
            <a:headEnd/>
            <a:tailEnd/>
          </a:ln>
        </p:spPr>
        <p:txBody>
          <a:bodyPr wrap="none" anchor="ctr"/>
          <a:lstStyle/>
          <a:p>
            <a:pPr algn="ctr"/>
            <a:endParaRPr lang="en-US" sz="1800" dirty="0">
              <a:latin typeface="Open Sans" panose="020B0604020202020204" charset="0"/>
              <a:ea typeface="Open Sans" panose="020B0604020202020204" charset="0"/>
              <a:cs typeface="Open Sans" panose="020B0604020202020204" charset="0"/>
            </a:endParaRPr>
          </a:p>
        </p:txBody>
      </p:sp>
      <p:sp>
        <p:nvSpPr>
          <p:cNvPr id="45" name="Rectangle 7">
            <a:extLst>
              <a:ext uri="{FF2B5EF4-FFF2-40B4-BE49-F238E27FC236}">
                <a16:creationId xmlns:a16="http://schemas.microsoft.com/office/drawing/2014/main" id="{6EBD3891-4472-3546-BDC3-3893483CDE5A}"/>
              </a:ext>
            </a:extLst>
          </p:cNvPr>
          <p:cNvSpPr>
            <a:spLocks noChangeArrowheads="1"/>
          </p:cNvSpPr>
          <p:nvPr/>
        </p:nvSpPr>
        <p:spPr bwMode="auto">
          <a:xfrm>
            <a:off x="7127604" y="3142600"/>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14</a:t>
            </a:r>
          </a:p>
        </p:txBody>
      </p:sp>
      <p:cxnSp>
        <p:nvCxnSpPr>
          <p:cNvPr id="46" name="AutoShape 13">
            <a:extLst>
              <a:ext uri="{FF2B5EF4-FFF2-40B4-BE49-F238E27FC236}">
                <a16:creationId xmlns:a16="http://schemas.microsoft.com/office/drawing/2014/main" id="{813222A3-0A9E-C74E-90AD-F1CF637AC371}"/>
              </a:ext>
            </a:extLst>
          </p:cNvPr>
          <p:cNvCxnSpPr>
            <a:cxnSpLocks noChangeShapeType="1"/>
          </p:cNvCxnSpPr>
          <p:nvPr/>
        </p:nvCxnSpPr>
        <p:spPr bwMode="auto">
          <a:xfrm>
            <a:off x="8081689" y="2475756"/>
            <a:ext cx="1" cy="604837"/>
          </a:xfrm>
          <a:prstGeom prst="straightConnector1">
            <a:avLst/>
          </a:prstGeom>
          <a:noFill/>
          <a:ln w="12700">
            <a:solidFill>
              <a:schemeClr val="tx1"/>
            </a:solidFill>
            <a:round/>
            <a:headEnd/>
            <a:tailEnd type="triangle" w="med" len="med"/>
          </a:ln>
        </p:spPr>
      </p:cxnSp>
      <p:sp>
        <p:nvSpPr>
          <p:cNvPr id="47" name="TextBox 9">
            <a:extLst>
              <a:ext uri="{FF2B5EF4-FFF2-40B4-BE49-F238E27FC236}">
                <a16:creationId xmlns:a16="http://schemas.microsoft.com/office/drawing/2014/main" id="{D5A48C8F-6FD9-5A4F-8791-D8F9B0E548CA}"/>
              </a:ext>
            </a:extLst>
          </p:cNvPr>
          <p:cNvSpPr txBox="1">
            <a:spLocks noChangeArrowheads="1"/>
          </p:cNvSpPr>
          <p:nvPr/>
        </p:nvSpPr>
        <p:spPr bwMode="auto">
          <a:xfrm>
            <a:off x="6535138" y="1874362"/>
            <a:ext cx="1126651"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algn="ctr" eaLnBrk="1" hangingPunct="1">
              <a:spcBef>
                <a:spcPct val="0"/>
              </a:spcBef>
              <a:buSzTx/>
              <a:buFontTx/>
              <a:buNone/>
            </a:pPr>
            <a:r>
              <a:rPr lang="en-US" altLang="en-US" sz="2400" b="0" dirty="0">
                <a:solidFill>
                  <a:srgbClr val="00B0F0"/>
                </a:solidFill>
                <a:latin typeface="Open Sans" panose="020B0604020202020204" charset="0"/>
                <a:ea typeface="Open Sans" panose="020B0604020202020204" charset="0"/>
                <a:cs typeface="Open Sans" panose="020B0604020202020204" charset="0"/>
                <a:sym typeface="Symbol" pitchFamily="18" charset="2"/>
              </a:rPr>
              <a:t>=-</a:t>
            </a: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a:t>
            </a:r>
          </a:p>
          <a:p>
            <a:pPr algn="ctr" eaLnBrk="1" hangingPunct="1">
              <a:spcBef>
                <a:spcPct val="0"/>
              </a:spcBef>
              <a:buSzTx/>
              <a:buFontTx/>
              <a:buNone/>
            </a:pP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=14</a:t>
            </a:r>
            <a:endParaRPr lang="en-US" altLang="en-US" sz="2400" b="0" dirty="0">
              <a:solidFill>
                <a:srgbClr val="C00000"/>
              </a:solidFill>
              <a:latin typeface="Open Sans" panose="020B0604020202020204" charset="0"/>
              <a:ea typeface="Open Sans" panose="020B0604020202020204" charset="0"/>
              <a:cs typeface="Open Sans" panose="020B0604020202020204" charset="0"/>
            </a:endParaRPr>
          </a:p>
        </p:txBody>
      </p:sp>
    </p:spTree>
    <p:extLst>
      <p:ext uri="{BB962C8B-B14F-4D97-AF65-F5344CB8AC3E}">
        <p14:creationId xmlns:p14="http://schemas.microsoft.com/office/powerpoint/2010/main" val="240439262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47" name="TextBox 9">
            <a:extLst>
              <a:ext uri="{FF2B5EF4-FFF2-40B4-BE49-F238E27FC236}">
                <a16:creationId xmlns:a16="http://schemas.microsoft.com/office/drawing/2014/main" id="{D5A48C8F-6FD9-5A4F-8791-D8F9B0E548CA}"/>
              </a:ext>
            </a:extLst>
          </p:cNvPr>
          <p:cNvSpPr txBox="1">
            <a:spLocks noChangeArrowheads="1"/>
          </p:cNvSpPr>
          <p:nvPr/>
        </p:nvSpPr>
        <p:spPr bwMode="auto">
          <a:xfrm>
            <a:off x="6535138" y="1874362"/>
            <a:ext cx="1126651"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algn="ctr" eaLnBrk="1" hangingPunct="1">
              <a:spcBef>
                <a:spcPct val="0"/>
              </a:spcBef>
              <a:buSzTx/>
              <a:buFontTx/>
              <a:buNone/>
            </a:pPr>
            <a:r>
              <a:rPr lang="en-US" altLang="en-US" sz="2400" b="0" dirty="0">
                <a:solidFill>
                  <a:srgbClr val="00B0F0"/>
                </a:solidFill>
                <a:latin typeface="Open Sans" panose="020B0604020202020204" charset="0"/>
                <a:ea typeface="Open Sans" panose="020B0604020202020204" charset="0"/>
                <a:cs typeface="Open Sans" panose="020B0604020202020204" charset="0"/>
                <a:sym typeface="Symbol" pitchFamily="18" charset="2"/>
              </a:rPr>
              <a:t>=-</a:t>
            </a: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a:t>
            </a:r>
          </a:p>
          <a:p>
            <a:pPr algn="ctr" eaLnBrk="1" hangingPunct="1">
              <a:spcBef>
                <a:spcPct val="0"/>
              </a:spcBef>
              <a:buSzTx/>
              <a:buFontTx/>
              <a:buNone/>
            </a:pP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=5</a:t>
            </a:r>
            <a:endParaRPr lang="en-US" altLang="en-US" sz="2400" b="0" dirty="0">
              <a:solidFill>
                <a:srgbClr val="C00000"/>
              </a:solidFill>
              <a:latin typeface="Open Sans" panose="020B0604020202020204" charset="0"/>
              <a:ea typeface="Open Sans" panose="020B0604020202020204" charset="0"/>
              <a:cs typeface="Open Sans" panose="020B0604020202020204" charset="0"/>
            </a:endParaRPr>
          </a:p>
        </p:txBody>
      </p:sp>
      <p:sp>
        <p:nvSpPr>
          <p:cNvPr id="39" name="TextBox 9">
            <a:extLst>
              <a:ext uri="{FF2B5EF4-FFF2-40B4-BE49-F238E27FC236}">
                <a16:creationId xmlns:a16="http://schemas.microsoft.com/office/drawing/2014/main" id="{FC68F371-3167-0C44-B989-85972F3F5FC1}"/>
              </a:ext>
            </a:extLst>
          </p:cNvPr>
          <p:cNvSpPr txBox="1">
            <a:spLocks noChangeArrowheads="1"/>
          </p:cNvSpPr>
          <p:nvPr/>
        </p:nvSpPr>
        <p:spPr bwMode="auto">
          <a:xfrm>
            <a:off x="4416304" y="1862864"/>
            <a:ext cx="1126651"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algn="ctr" eaLnBrk="1" hangingPunct="1">
              <a:spcBef>
                <a:spcPct val="0"/>
              </a:spcBef>
              <a:buSzTx/>
              <a:buFontTx/>
              <a:buNone/>
            </a:pPr>
            <a:r>
              <a:rPr lang="en-US" altLang="en-US" sz="2400" b="0" dirty="0">
                <a:solidFill>
                  <a:srgbClr val="00B0F0"/>
                </a:solidFill>
                <a:latin typeface="Open Sans" panose="020B0604020202020204" charset="0"/>
                <a:ea typeface="Open Sans" panose="020B0604020202020204" charset="0"/>
                <a:cs typeface="Open Sans" panose="020B0604020202020204" charset="0"/>
                <a:sym typeface="Symbol" pitchFamily="18" charset="2"/>
              </a:rPr>
              <a:t>=-</a:t>
            </a: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a:t>
            </a:r>
          </a:p>
          <a:p>
            <a:pPr algn="ctr" eaLnBrk="1" hangingPunct="1">
              <a:spcBef>
                <a:spcPct val="0"/>
              </a:spcBef>
              <a:buSzTx/>
              <a:buFontTx/>
              <a:buNone/>
            </a:pP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=2</a:t>
            </a:r>
            <a:endParaRPr lang="en-US" altLang="en-US" sz="2400" b="0" dirty="0">
              <a:solidFill>
                <a:srgbClr val="C00000"/>
              </a:solidFill>
              <a:latin typeface="Open Sans" panose="020B0604020202020204" charset="0"/>
              <a:ea typeface="Open Sans" panose="020B0604020202020204" charset="0"/>
              <a:cs typeface="Open Sans" panose="020B0604020202020204" charset="0"/>
            </a:endParaRPr>
          </a:p>
        </p:txBody>
      </p:sp>
      <p:sp>
        <p:nvSpPr>
          <p:cNvPr id="63" name="Google Shape;63;p2"/>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dirty="0">
                <a:sym typeface="Symbol" pitchFamily="18" charset="2"/>
              </a:rPr>
              <a:t>Alpha-Beta Pruning Example</a:t>
            </a:r>
            <a:endParaRPr sz="3400" b="1" dirty="0">
              <a:solidFill>
                <a:srgbClr val="370661"/>
              </a:solidFill>
              <a:latin typeface="Open Sans"/>
              <a:ea typeface="Open Sans"/>
              <a:cs typeface="Open Sans"/>
              <a:sym typeface="Open Sans"/>
            </a:endParaRPr>
          </a:p>
        </p:txBody>
      </p:sp>
      <p:sp>
        <p:nvSpPr>
          <p:cNvPr id="34" name="AutoShape 4">
            <a:extLst>
              <a:ext uri="{FF2B5EF4-FFF2-40B4-BE49-F238E27FC236}">
                <a16:creationId xmlns:a16="http://schemas.microsoft.com/office/drawing/2014/main" id="{E736D7FF-BD34-4A88-84A3-1D8F37182FDE}"/>
              </a:ext>
            </a:extLst>
          </p:cNvPr>
          <p:cNvSpPr>
            <a:spLocks noChangeArrowheads="1"/>
          </p:cNvSpPr>
          <p:nvPr/>
        </p:nvSpPr>
        <p:spPr bwMode="auto">
          <a:xfrm>
            <a:off x="5601494" y="1137177"/>
            <a:ext cx="381000" cy="359477"/>
          </a:xfrm>
          <a:prstGeom prst="triangle">
            <a:avLst>
              <a:gd name="adj" fmla="val 50000"/>
            </a:avLst>
          </a:prstGeom>
          <a:solidFill>
            <a:srgbClr val="CCECFF"/>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sp>
        <p:nvSpPr>
          <p:cNvPr id="18" name="TextBox 17">
            <a:extLst>
              <a:ext uri="{FF2B5EF4-FFF2-40B4-BE49-F238E27FC236}">
                <a16:creationId xmlns:a16="http://schemas.microsoft.com/office/drawing/2014/main" id="{97FA6B95-38DB-164F-A3BB-D53340EB840C}"/>
              </a:ext>
            </a:extLst>
          </p:cNvPr>
          <p:cNvSpPr txBox="1"/>
          <p:nvPr/>
        </p:nvSpPr>
        <p:spPr>
          <a:xfrm>
            <a:off x="6162805" y="1590805"/>
            <a:ext cx="184731" cy="307777"/>
          </a:xfrm>
          <a:prstGeom prst="rect">
            <a:avLst/>
          </a:prstGeom>
          <a:noFill/>
        </p:spPr>
        <p:txBody>
          <a:bodyPr wrap="none" rtlCol="0">
            <a:spAutoFit/>
          </a:bodyPr>
          <a:lstStyle/>
          <a:p>
            <a:endParaRPr lang="en-US" dirty="0"/>
          </a:p>
        </p:txBody>
      </p:sp>
      <p:sp>
        <p:nvSpPr>
          <p:cNvPr id="55" name="Rectangle 54">
            <a:extLst>
              <a:ext uri="{FF2B5EF4-FFF2-40B4-BE49-F238E27FC236}">
                <a16:creationId xmlns:a16="http://schemas.microsoft.com/office/drawing/2014/main" id="{57B21973-64B2-0742-8D01-54B4212A8EE6}"/>
              </a:ext>
            </a:extLst>
          </p:cNvPr>
          <p:cNvSpPr/>
          <p:nvPr/>
        </p:nvSpPr>
        <p:spPr>
          <a:xfrm>
            <a:off x="9150" y="3560429"/>
            <a:ext cx="6236870" cy="2811394"/>
          </a:xfrm>
          <a:prstGeom prst="rect">
            <a:avLst/>
          </a:prstGeom>
          <a:solidFill>
            <a:schemeClr val="bg1">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AutoShape 6">
            <a:extLst>
              <a:ext uri="{FF2B5EF4-FFF2-40B4-BE49-F238E27FC236}">
                <a16:creationId xmlns:a16="http://schemas.microsoft.com/office/drawing/2014/main" id="{05349203-CB67-5C4A-B0EC-246ED83E1B0A}"/>
              </a:ext>
            </a:extLst>
          </p:cNvPr>
          <p:cNvSpPr>
            <a:spLocks noChangeArrowheads="1"/>
          </p:cNvSpPr>
          <p:nvPr/>
        </p:nvSpPr>
        <p:spPr bwMode="auto">
          <a:xfrm flipV="1">
            <a:off x="3315494" y="2103965"/>
            <a:ext cx="381000" cy="330902"/>
          </a:xfrm>
          <a:prstGeom prst="triangle">
            <a:avLst>
              <a:gd name="adj" fmla="val 50000"/>
            </a:avLst>
          </a:prstGeom>
          <a:solidFill>
            <a:srgbClr val="FF9A99"/>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cxnSp>
        <p:nvCxnSpPr>
          <p:cNvPr id="15" name="AutoShape 7">
            <a:extLst>
              <a:ext uri="{FF2B5EF4-FFF2-40B4-BE49-F238E27FC236}">
                <a16:creationId xmlns:a16="http://schemas.microsoft.com/office/drawing/2014/main" id="{C6C3AF7C-5779-ED49-8CCE-0B7DB7D74164}"/>
              </a:ext>
            </a:extLst>
          </p:cNvPr>
          <p:cNvCxnSpPr>
            <a:cxnSpLocks noChangeShapeType="1"/>
            <a:endCxn id="14" idx="3"/>
          </p:cNvCxnSpPr>
          <p:nvPr/>
        </p:nvCxnSpPr>
        <p:spPr bwMode="auto">
          <a:xfrm flipH="1">
            <a:off x="3505994" y="1496654"/>
            <a:ext cx="2286000" cy="607311"/>
          </a:xfrm>
          <a:prstGeom prst="straightConnector1">
            <a:avLst/>
          </a:prstGeom>
          <a:noFill/>
          <a:ln w="12700">
            <a:solidFill>
              <a:schemeClr val="tx1"/>
            </a:solidFill>
            <a:round/>
            <a:headEnd/>
            <a:tailEnd type="triangle" w="med" len="med"/>
          </a:ln>
        </p:spPr>
      </p:cxnSp>
      <p:sp>
        <p:nvSpPr>
          <p:cNvPr id="16" name="AutoShape 20">
            <a:extLst>
              <a:ext uri="{FF2B5EF4-FFF2-40B4-BE49-F238E27FC236}">
                <a16:creationId xmlns:a16="http://schemas.microsoft.com/office/drawing/2014/main" id="{6C65CC3C-F8B4-774F-9011-5FAFD965A4F2}"/>
              </a:ext>
            </a:extLst>
          </p:cNvPr>
          <p:cNvSpPr>
            <a:spLocks noChangeArrowheads="1"/>
          </p:cNvSpPr>
          <p:nvPr/>
        </p:nvSpPr>
        <p:spPr bwMode="auto">
          <a:xfrm flipV="1">
            <a:off x="5601494" y="2103965"/>
            <a:ext cx="381000" cy="318998"/>
          </a:xfrm>
          <a:prstGeom prst="triangle">
            <a:avLst>
              <a:gd name="adj" fmla="val 50000"/>
            </a:avLst>
          </a:prstGeom>
          <a:solidFill>
            <a:srgbClr val="FF9A99"/>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sp>
        <p:nvSpPr>
          <p:cNvPr id="17" name="AutoShape 26">
            <a:extLst>
              <a:ext uri="{FF2B5EF4-FFF2-40B4-BE49-F238E27FC236}">
                <a16:creationId xmlns:a16="http://schemas.microsoft.com/office/drawing/2014/main" id="{A457A0C3-CD44-6740-8065-68055CB3C4BB}"/>
              </a:ext>
            </a:extLst>
          </p:cNvPr>
          <p:cNvSpPr>
            <a:spLocks noChangeArrowheads="1"/>
          </p:cNvSpPr>
          <p:nvPr/>
        </p:nvSpPr>
        <p:spPr bwMode="auto">
          <a:xfrm flipV="1">
            <a:off x="7887493" y="2103965"/>
            <a:ext cx="381000" cy="330902"/>
          </a:xfrm>
          <a:prstGeom prst="triangle">
            <a:avLst>
              <a:gd name="adj" fmla="val 50000"/>
            </a:avLst>
          </a:prstGeom>
          <a:solidFill>
            <a:srgbClr val="FF9A99"/>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cxnSp>
        <p:nvCxnSpPr>
          <p:cNvPr id="19" name="AutoShape 27">
            <a:extLst>
              <a:ext uri="{FF2B5EF4-FFF2-40B4-BE49-F238E27FC236}">
                <a16:creationId xmlns:a16="http://schemas.microsoft.com/office/drawing/2014/main" id="{C7CC236B-543C-D942-8659-0352BFC5A796}"/>
              </a:ext>
            </a:extLst>
          </p:cNvPr>
          <p:cNvCxnSpPr>
            <a:cxnSpLocks noChangeShapeType="1"/>
          </p:cNvCxnSpPr>
          <p:nvPr/>
        </p:nvCxnSpPr>
        <p:spPr bwMode="auto">
          <a:xfrm>
            <a:off x="5791994" y="1496654"/>
            <a:ext cx="2285999" cy="607311"/>
          </a:xfrm>
          <a:prstGeom prst="straightConnector1">
            <a:avLst/>
          </a:prstGeom>
          <a:noFill/>
          <a:ln w="12700">
            <a:solidFill>
              <a:schemeClr val="tx1"/>
            </a:solidFill>
            <a:round/>
            <a:headEnd/>
            <a:tailEnd type="triangle" w="med" len="med"/>
          </a:ln>
        </p:spPr>
      </p:cxnSp>
      <p:cxnSp>
        <p:nvCxnSpPr>
          <p:cNvPr id="20" name="AutoShape 21">
            <a:extLst>
              <a:ext uri="{FF2B5EF4-FFF2-40B4-BE49-F238E27FC236}">
                <a16:creationId xmlns:a16="http://schemas.microsoft.com/office/drawing/2014/main" id="{D9CEADC8-9233-8445-892F-C26556BA5645}"/>
              </a:ext>
            </a:extLst>
          </p:cNvPr>
          <p:cNvCxnSpPr>
            <a:cxnSpLocks noChangeShapeType="1"/>
          </p:cNvCxnSpPr>
          <p:nvPr/>
        </p:nvCxnSpPr>
        <p:spPr bwMode="auto">
          <a:xfrm>
            <a:off x="5791994" y="1496654"/>
            <a:ext cx="0" cy="607311"/>
          </a:xfrm>
          <a:prstGeom prst="straightConnector1">
            <a:avLst/>
          </a:prstGeom>
          <a:noFill/>
          <a:ln w="12700">
            <a:solidFill>
              <a:schemeClr val="tx1"/>
            </a:solidFill>
            <a:round/>
            <a:headEnd/>
            <a:tailEnd type="triangle" w="med" len="med"/>
          </a:ln>
        </p:spPr>
      </p:cxnSp>
      <p:cxnSp>
        <p:nvCxnSpPr>
          <p:cNvPr id="22" name="AutoShape 17">
            <a:extLst>
              <a:ext uri="{FF2B5EF4-FFF2-40B4-BE49-F238E27FC236}">
                <a16:creationId xmlns:a16="http://schemas.microsoft.com/office/drawing/2014/main" id="{3905C521-00EC-7547-A286-2F50E926FA6E}"/>
              </a:ext>
            </a:extLst>
          </p:cNvPr>
          <p:cNvCxnSpPr>
            <a:cxnSpLocks noChangeShapeType="1"/>
          </p:cNvCxnSpPr>
          <p:nvPr/>
        </p:nvCxnSpPr>
        <p:spPr bwMode="auto">
          <a:xfrm>
            <a:off x="3505994" y="2434867"/>
            <a:ext cx="761999" cy="616743"/>
          </a:xfrm>
          <a:prstGeom prst="straightConnector1">
            <a:avLst/>
          </a:prstGeom>
          <a:noFill/>
          <a:ln w="12700">
            <a:solidFill>
              <a:schemeClr val="tx1"/>
            </a:solidFill>
            <a:round/>
            <a:headEnd/>
            <a:tailEnd type="triangle" w="med" len="med"/>
          </a:ln>
        </p:spPr>
      </p:cxnSp>
      <p:cxnSp>
        <p:nvCxnSpPr>
          <p:cNvPr id="23" name="AutoShape 9">
            <a:extLst>
              <a:ext uri="{FF2B5EF4-FFF2-40B4-BE49-F238E27FC236}">
                <a16:creationId xmlns:a16="http://schemas.microsoft.com/office/drawing/2014/main" id="{2406BD59-3DEA-714A-9355-A9254C7411CB}"/>
              </a:ext>
            </a:extLst>
          </p:cNvPr>
          <p:cNvCxnSpPr>
            <a:cxnSpLocks noChangeShapeType="1"/>
          </p:cNvCxnSpPr>
          <p:nvPr/>
        </p:nvCxnSpPr>
        <p:spPr bwMode="auto">
          <a:xfrm flipH="1">
            <a:off x="2743996" y="2434867"/>
            <a:ext cx="761998" cy="616746"/>
          </a:xfrm>
          <a:prstGeom prst="straightConnector1">
            <a:avLst/>
          </a:prstGeom>
          <a:noFill/>
          <a:ln w="12700">
            <a:solidFill>
              <a:schemeClr val="tx1"/>
            </a:solidFill>
            <a:round/>
            <a:headEnd/>
            <a:tailEnd type="triangle" w="med" len="med"/>
          </a:ln>
        </p:spPr>
      </p:cxnSp>
      <p:sp>
        <p:nvSpPr>
          <p:cNvPr id="24" name="Rectangle 7">
            <a:extLst>
              <a:ext uri="{FF2B5EF4-FFF2-40B4-BE49-F238E27FC236}">
                <a16:creationId xmlns:a16="http://schemas.microsoft.com/office/drawing/2014/main" id="{DC90F633-5E86-2D46-BEA4-7F279854AC24}"/>
              </a:ext>
            </a:extLst>
          </p:cNvPr>
          <p:cNvSpPr>
            <a:spLocks noChangeArrowheads="1"/>
          </p:cNvSpPr>
          <p:nvPr/>
        </p:nvSpPr>
        <p:spPr bwMode="auto">
          <a:xfrm>
            <a:off x="3313909" y="3101711"/>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8</a:t>
            </a:r>
          </a:p>
        </p:txBody>
      </p:sp>
      <p:sp>
        <p:nvSpPr>
          <p:cNvPr id="25" name="Rectangle 7">
            <a:extLst>
              <a:ext uri="{FF2B5EF4-FFF2-40B4-BE49-F238E27FC236}">
                <a16:creationId xmlns:a16="http://schemas.microsoft.com/office/drawing/2014/main" id="{4A8D2FD8-AAAE-8941-98D1-3B5D3C53449B}"/>
              </a:ext>
            </a:extLst>
          </p:cNvPr>
          <p:cNvSpPr>
            <a:spLocks noChangeArrowheads="1"/>
          </p:cNvSpPr>
          <p:nvPr/>
        </p:nvSpPr>
        <p:spPr bwMode="auto">
          <a:xfrm>
            <a:off x="4075909" y="3101711"/>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12</a:t>
            </a:r>
          </a:p>
        </p:txBody>
      </p:sp>
      <p:sp>
        <p:nvSpPr>
          <p:cNvPr id="26" name="Rectangle 7">
            <a:extLst>
              <a:ext uri="{FF2B5EF4-FFF2-40B4-BE49-F238E27FC236}">
                <a16:creationId xmlns:a16="http://schemas.microsoft.com/office/drawing/2014/main" id="{8CFEC7EC-3381-6B42-B374-924BB123DD9D}"/>
              </a:ext>
            </a:extLst>
          </p:cNvPr>
          <p:cNvSpPr>
            <a:spLocks noChangeArrowheads="1"/>
          </p:cNvSpPr>
          <p:nvPr/>
        </p:nvSpPr>
        <p:spPr bwMode="auto">
          <a:xfrm>
            <a:off x="2551909" y="3101711"/>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3</a:t>
            </a:r>
          </a:p>
        </p:txBody>
      </p:sp>
      <p:cxnSp>
        <p:nvCxnSpPr>
          <p:cNvPr id="27" name="AutoShape 13">
            <a:extLst>
              <a:ext uri="{FF2B5EF4-FFF2-40B4-BE49-F238E27FC236}">
                <a16:creationId xmlns:a16="http://schemas.microsoft.com/office/drawing/2014/main" id="{D84C5290-A15F-FD48-A9DF-48DCD9312DA2}"/>
              </a:ext>
            </a:extLst>
          </p:cNvPr>
          <p:cNvCxnSpPr>
            <a:cxnSpLocks noChangeShapeType="1"/>
          </p:cNvCxnSpPr>
          <p:nvPr/>
        </p:nvCxnSpPr>
        <p:spPr bwMode="auto">
          <a:xfrm>
            <a:off x="3505994" y="2434867"/>
            <a:ext cx="1" cy="604837"/>
          </a:xfrm>
          <a:prstGeom prst="straightConnector1">
            <a:avLst/>
          </a:prstGeom>
          <a:noFill/>
          <a:ln w="12700">
            <a:solidFill>
              <a:schemeClr val="tx1"/>
            </a:solidFill>
            <a:round/>
            <a:headEnd/>
            <a:tailEnd type="triangle" w="med" len="med"/>
          </a:ln>
        </p:spPr>
      </p:cxnSp>
      <p:sp>
        <p:nvSpPr>
          <p:cNvPr id="2" name="Rectangle 1">
            <a:extLst>
              <a:ext uri="{FF2B5EF4-FFF2-40B4-BE49-F238E27FC236}">
                <a16:creationId xmlns:a16="http://schemas.microsoft.com/office/drawing/2014/main" id="{017492CB-DE08-9D44-903D-AFBF313FB495}"/>
              </a:ext>
            </a:extLst>
          </p:cNvPr>
          <p:cNvSpPr/>
          <p:nvPr/>
        </p:nvSpPr>
        <p:spPr>
          <a:xfrm>
            <a:off x="2932986" y="2076992"/>
            <a:ext cx="287258" cy="307777"/>
          </a:xfrm>
          <a:prstGeom prst="rect">
            <a:avLst/>
          </a:prstGeom>
        </p:spPr>
        <p:txBody>
          <a:bodyPr wrap="none">
            <a:spAutoFit/>
          </a:bodyPr>
          <a:lstStyle/>
          <a:p>
            <a:pPr algn="ctr"/>
            <a:r>
              <a:rPr lang="en-US" dirty="0">
                <a:latin typeface="Open Sans" panose="020B0604020202020204" charset="0"/>
                <a:ea typeface="Open Sans" panose="020B0604020202020204" charset="0"/>
                <a:cs typeface="Open Sans" panose="020B0604020202020204" charset="0"/>
              </a:rPr>
              <a:t>3</a:t>
            </a:r>
          </a:p>
        </p:txBody>
      </p:sp>
      <p:sp>
        <p:nvSpPr>
          <p:cNvPr id="28" name="Rectangle 27">
            <a:extLst>
              <a:ext uri="{FF2B5EF4-FFF2-40B4-BE49-F238E27FC236}">
                <a16:creationId xmlns:a16="http://schemas.microsoft.com/office/drawing/2014/main" id="{8F79DF5E-42C8-D943-9296-920EFA174DA8}"/>
              </a:ext>
            </a:extLst>
          </p:cNvPr>
          <p:cNvSpPr/>
          <p:nvPr/>
        </p:nvSpPr>
        <p:spPr>
          <a:xfrm>
            <a:off x="5314236" y="1137177"/>
            <a:ext cx="287258" cy="307777"/>
          </a:xfrm>
          <a:prstGeom prst="rect">
            <a:avLst/>
          </a:prstGeom>
        </p:spPr>
        <p:txBody>
          <a:bodyPr wrap="none">
            <a:spAutoFit/>
          </a:bodyPr>
          <a:lstStyle/>
          <a:p>
            <a:pPr algn="ctr"/>
            <a:r>
              <a:rPr lang="en-US" dirty="0">
                <a:latin typeface="Open Sans" panose="020B0604020202020204" charset="0"/>
                <a:ea typeface="Open Sans" panose="020B0604020202020204" charset="0"/>
                <a:cs typeface="Open Sans" panose="020B0604020202020204" charset="0"/>
              </a:rPr>
              <a:t>3</a:t>
            </a:r>
          </a:p>
        </p:txBody>
      </p:sp>
      <p:sp>
        <p:nvSpPr>
          <p:cNvPr id="29" name="Rectangle 28">
            <a:extLst>
              <a:ext uri="{FF2B5EF4-FFF2-40B4-BE49-F238E27FC236}">
                <a16:creationId xmlns:a16="http://schemas.microsoft.com/office/drawing/2014/main" id="{F9F67712-4945-4142-82B2-FAC149395C3A}"/>
              </a:ext>
            </a:extLst>
          </p:cNvPr>
          <p:cNvSpPr/>
          <p:nvPr/>
        </p:nvSpPr>
        <p:spPr>
          <a:xfrm>
            <a:off x="5238737" y="2096557"/>
            <a:ext cx="292068" cy="307777"/>
          </a:xfrm>
          <a:prstGeom prst="rect">
            <a:avLst/>
          </a:prstGeom>
        </p:spPr>
        <p:txBody>
          <a:bodyPr wrap="none">
            <a:spAutoFit/>
          </a:bodyPr>
          <a:lstStyle/>
          <a:p>
            <a:r>
              <a:rPr lang="en-US" dirty="0">
                <a:latin typeface="Roboto Mono" panose="020B0604020202020204" charset="0"/>
                <a:ea typeface="Roboto Mono" panose="020B0604020202020204" charset="0"/>
                <a:cs typeface="Times New Roman" pitchFamily="18" charset="0"/>
              </a:rPr>
              <a:t>2</a:t>
            </a:r>
            <a:endParaRPr lang="en-US" dirty="0"/>
          </a:p>
        </p:txBody>
      </p:sp>
      <p:cxnSp>
        <p:nvCxnSpPr>
          <p:cNvPr id="30" name="AutoShape 17">
            <a:extLst>
              <a:ext uri="{FF2B5EF4-FFF2-40B4-BE49-F238E27FC236}">
                <a16:creationId xmlns:a16="http://schemas.microsoft.com/office/drawing/2014/main" id="{FD64EC14-5D6B-E542-9094-49F4B12E8EAB}"/>
              </a:ext>
            </a:extLst>
          </p:cNvPr>
          <p:cNvCxnSpPr>
            <a:cxnSpLocks noChangeShapeType="1"/>
          </p:cNvCxnSpPr>
          <p:nvPr/>
        </p:nvCxnSpPr>
        <p:spPr bwMode="auto">
          <a:xfrm>
            <a:off x="5791987" y="2446021"/>
            <a:ext cx="761999" cy="616743"/>
          </a:xfrm>
          <a:prstGeom prst="straightConnector1">
            <a:avLst/>
          </a:prstGeom>
          <a:noFill/>
          <a:ln w="12700">
            <a:solidFill>
              <a:schemeClr val="tx1">
                <a:alpha val="12000"/>
              </a:schemeClr>
            </a:solidFill>
            <a:round/>
            <a:headEnd/>
            <a:tailEnd type="triangle" w="med" len="med"/>
          </a:ln>
        </p:spPr>
      </p:cxnSp>
      <p:cxnSp>
        <p:nvCxnSpPr>
          <p:cNvPr id="31" name="AutoShape 9">
            <a:extLst>
              <a:ext uri="{FF2B5EF4-FFF2-40B4-BE49-F238E27FC236}">
                <a16:creationId xmlns:a16="http://schemas.microsoft.com/office/drawing/2014/main" id="{58063A8E-CAC7-444E-A6B4-B8F666F47522}"/>
              </a:ext>
            </a:extLst>
          </p:cNvPr>
          <p:cNvCxnSpPr>
            <a:cxnSpLocks noChangeShapeType="1"/>
          </p:cNvCxnSpPr>
          <p:nvPr/>
        </p:nvCxnSpPr>
        <p:spPr bwMode="auto">
          <a:xfrm flipH="1">
            <a:off x="5029989" y="2446021"/>
            <a:ext cx="761998" cy="616746"/>
          </a:xfrm>
          <a:prstGeom prst="straightConnector1">
            <a:avLst/>
          </a:prstGeom>
          <a:noFill/>
          <a:ln w="12700">
            <a:solidFill>
              <a:schemeClr val="tx1"/>
            </a:solidFill>
            <a:round/>
            <a:headEnd/>
            <a:tailEnd type="triangle" w="med" len="med"/>
          </a:ln>
        </p:spPr>
      </p:cxnSp>
      <p:sp>
        <p:nvSpPr>
          <p:cNvPr id="32" name="Rectangle 7">
            <a:extLst>
              <a:ext uri="{FF2B5EF4-FFF2-40B4-BE49-F238E27FC236}">
                <a16:creationId xmlns:a16="http://schemas.microsoft.com/office/drawing/2014/main" id="{3F2AFCAB-E24A-C24D-81CC-632B8C607D60}"/>
              </a:ext>
            </a:extLst>
          </p:cNvPr>
          <p:cNvSpPr>
            <a:spLocks noChangeArrowheads="1"/>
          </p:cNvSpPr>
          <p:nvPr/>
        </p:nvSpPr>
        <p:spPr bwMode="auto">
          <a:xfrm>
            <a:off x="5599902" y="3112865"/>
            <a:ext cx="384174" cy="330902"/>
          </a:xfrm>
          <a:prstGeom prst="rect">
            <a:avLst/>
          </a:prstGeom>
          <a:solidFill>
            <a:srgbClr val="BD92DE">
              <a:alpha val="20000"/>
            </a:srgbClr>
          </a:solidFill>
          <a:ln w="9525">
            <a:solidFill>
              <a:schemeClr val="tx1">
                <a:alpha val="12000"/>
              </a:schemeClr>
            </a:solidFill>
            <a:miter lim="800000"/>
            <a:headEnd/>
            <a:tailEnd/>
          </a:ln>
        </p:spPr>
        <p:txBody>
          <a:bodyPr wrap="none" anchor="ctr"/>
          <a:lstStyle/>
          <a:p>
            <a:pPr algn="ctr"/>
            <a:endParaRPr lang="en-US" sz="1800" dirty="0">
              <a:latin typeface="Open Sans" panose="020B0604020202020204" charset="0"/>
              <a:ea typeface="Open Sans" panose="020B0604020202020204" charset="0"/>
              <a:cs typeface="Open Sans" panose="020B0604020202020204" charset="0"/>
            </a:endParaRPr>
          </a:p>
        </p:txBody>
      </p:sp>
      <p:sp>
        <p:nvSpPr>
          <p:cNvPr id="33" name="Rectangle 7">
            <a:extLst>
              <a:ext uri="{FF2B5EF4-FFF2-40B4-BE49-F238E27FC236}">
                <a16:creationId xmlns:a16="http://schemas.microsoft.com/office/drawing/2014/main" id="{3F5A2AC6-92B6-9646-9701-0CB78E2A0664}"/>
              </a:ext>
            </a:extLst>
          </p:cNvPr>
          <p:cNvSpPr>
            <a:spLocks noChangeArrowheads="1"/>
          </p:cNvSpPr>
          <p:nvPr/>
        </p:nvSpPr>
        <p:spPr bwMode="auto">
          <a:xfrm>
            <a:off x="6361902" y="3112865"/>
            <a:ext cx="384174" cy="330902"/>
          </a:xfrm>
          <a:prstGeom prst="rect">
            <a:avLst/>
          </a:prstGeom>
          <a:solidFill>
            <a:srgbClr val="BD92DE">
              <a:alpha val="20000"/>
            </a:srgbClr>
          </a:solidFill>
          <a:ln w="9525">
            <a:solidFill>
              <a:schemeClr val="tx1">
                <a:alpha val="12000"/>
              </a:schemeClr>
            </a:solidFill>
            <a:miter lim="800000"/>
            <a:headEnd/>
            <a:tailEnd/>
          </a:ln>
        </p:spPr>
        <p:txBody>
          <a:bodyPr wrap="none" anchor="ctr"/>
          <a:lstStyle/>
          <a:p>
            <a:pPr algn="ctr"/>
            <a:endParaRPr lang="en-US" sz="1800" dirty="0">
              <a:latin typeface="Open Sans" panose="020B0604020202020204" charset="0"/>
              <a:ea typeface="Open Sans" panose="020B0604020202020204" charset="0"/>
              <a:cs typeface="Open Sans" panose="020B0604020202020204" charset="0"/>
            </a:endParaRPr>
          </a:p>
        </p:txBody>
      </p:sp>
      <p:sp>
        <p:nvSpPr>
          <p:cNvPr id="35" name="Rectangle 7">
            <a:extLst>
              <a:ext uri="{FF2B5EF4-FFF2-40B4-BE49-F238E27FC236}">
                <a16:creationId xmlns:a16="http://schemas.microsoft.com/office/drawing/2014/main" id="{2240DC77-1B6F-DC42-BDB7-A9C274EAEB97}"/>
              </a:ext>
            </a:extLst>
          </p:cNvPr>
          <p:cNvSpPr>
            <a:spLocks noChangeArrowheads="1"/>
          </p:cNvSpPr>
          <p:nvPr/>
        </p:nvSpPr>
        <p:spPr bwMode="auto">
          <a:xfrm>
            <a:off x="4837902" y="3112865"/>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2</a:t>
            </a:r>
          </a:p>
        </p:txBody>
      </p:sp>
      <p:cxnSp>
        <p:nvCxnSpPr>
          <p:cNvPr id="36" name="AutoShape 13">
            <a:extLst>
              <a:ext uri="{FF2B5EF4-FFF2-40B4-BE49-F238E27FC236}">
                <a16:creationId xmlns:a16="http://schemas.microsoft.com/office/drawing/2014/main" id="{079C1C4B-0596-2F4E-A2D9-68BC53160ABF}"/>
              </a:ext>
            </a:extLst>
          </p:cNvPr>
          <p:cNvCxnSpPr>
            <a:cxnSpLocks noChangeShapeType="1"/>
          </p:cNvCxnSpPr>
          <p:nvPr/>
        </p:nvCxnSpPr>
        <p:spPr bwMode="auto">
          <a:xfrm>
            <a:off x="5791987" y="2446021"/>
            <a:ext cx="1" cy="604837"/>
          </a:xfrm>
          <a:prstGeom prst="straightConnector1">
            <a:avLst/>
          </a:prstGeom>
          <a:noFill/>
          <a:ln w="12700">
            <a:solidFill>
              <a:schemeClr val="tx1">
                <a:alpha val="15000"/>
              </a:schemeClr>
            </a:solidFill>
            <a:round/>
            <a:headEnd/>
            <a:tailEnd type="triangle" w="med" len="med"/>
          </a:ln>
        </p:spPr>
      </p:cxnSp>
      <p:sp>
        <p:nvSpPr>
          <p:cNvPr id="37" name="TextBox 9">
            <a:extLst>
              <a:ext uri="{FF2B5EF4-FFF2-40B4-BE49-F238E27FC236}">
                <a16:creationId xmlns:a16="http://schemas.microsoft.com/office/drawing/2014/main" id="{E19CC414-14FC-8841-A763-26999A6E5205}"/>
              </a:ext>
            </a:extLst>
          </p:cNvPr>
          <p:cNvSpPr txBox="1">
            <a:spLocks noChangeArrowheads="1"/>
          </p:cNvSpPr>
          <p:nvPr/>
        </p:nvSpPr>
        <p:spPr bwMode="auto">
          <a:xfrm>
            <a:off x="1833686" y="1847965"/>
            <a:ext cx="122354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algn="ctr" eaLnBrk="1" hangingPunct="1">
              <a:spcBef>
                <a:spcPct val="0"/>
              </a:spcBef>
              <a:buSzTx/>
              <a:buFontTx/>
              <a:buNone/>
            </a:pPr>
            <a:r>
              <a:rPr lang="en-US" altLang="en-US" sz="2400" b="0" dirty="0">
                <a:solidFill>
                  <a:srgbClr val="00B0F0"/>
                </a:solidFill>
                <a:latin typeface="Open Sans" panose="020B0604020202020204" charset="0"/>
                <a:ea typeface="Open Sans" panose="020B0604020202020204" charset="0"/>
                <a:cs typeface="Open Sans" panose="020B0604020202020204" charset="0"/>
                <a:sym typeface="Symbol" pitchFamily="18" charset="2"/>
              </a:rPr>
              <a:t>=3</a:t>
            </a:r>
            <a:endPar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endParaRPr>
          </a:p>
          <a:p>
            <a:pPr algn="ctr" eaLnBrk="1" hangingPunct="1">
              <a:spcBef>
                <a:spcPct val="0"/>
              </a:spcBef>
              <a:buSzTx/>
              <a:buFontTx/>
              <a:buNone/>
            </a:pP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=3</a:t>
            </a:r>
            <a:endParaRPr lang="en-US" altLang="en-US" sz="2400" b="0" dirty="0">
              <a:solidFill>
                <a:srgbClr val="C00000"/>
              </a:solidFill>
              <a:latin typeface="Open Sans" panose="020B0604020202020204" charset="0"/>
              <a:ea typeface="Open Sans" panose="020B0604020202020204" charset="0"/>
              <a:cs typeface="Open Sans" panose="020B0604020202020204" charset="0"/>
            </a:endParaRPr>
          </a:p>
        </p:txBody>
      </p:sp>
      <p:sp>
        <p:nvSpPr>
          <p:cNvPr id="38" name="TextBox 9">
            <a:extLst>
              <a:ext uri="{FF2B5EF4-FFF2-40B4-BE49-F238E27FC236}">
                <a16:creationId xmlns:a16="http://schemas.microsoft.com/office/drawing/2014/main" id="{98837C84-583E-5C45-87C9-9A9A3907EC97}"/>
              </a:ext>
            </a:extLst>
          </p:cNvPr>
          <p:cNvSpPr txBox="1">
            <a:spLocks noChangeArrowheads="1"/>
          </p:cNvSpPr>
          <p:nvPr/>
        </p:nvSpPr>
        <p:spPr bwMode="auto">
          <a:xfrm>
            <a:off x="3999008" y="948493"/>
            <a:ext cx="122354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algn="ctr" eaLnBrk="1" hangingPunct="1">
              <a:spcBef>
                <a:spcPct val="0"/>
              </a:spcBef>
              <a:buSzTx/>
              <a:buFontTx/>
              <a:buNone/>
            </a:pPr>
            <a:r>
              <a:rPr lang="en-US" altLang="en-US" sz="2400" b="0" dirty="0">
                <a:solidFill>
                  <a:srgbClr val="00B0F0"/>
                </a:solidFill>
                <a:latin typeface="Open Sans" panose="020B0604020202020204" charset="0"/>
                <a:ea typeface="Open Sans" panose="020B0604020202020204" charset="0"/>
                <a:cs typeface="Open Sans" panose="020B0604020202020204" charset="0"/>
                <a:sym typeface="Symbol" pitchFamily="18" charset="2"/>
              </a:rPr>
              <a:t>=3</a:t>
            </a: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a:t>
            </a:r>
          </a:p>
          <a:p>
            <a:pPr algn="ctr" eaLnBrk="1" hangingPunct="1">
              <a:spcBef>
                <a:spcPct val="0"/>
              </a:spcBef>
              <a:buSzTx/>
              <a:buFontTx/>
              <a:buNone/>
            </a:pP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=14</a:t>
            </a:r>
            <a:endParaRPr lang="en-US" altLang="en-US" sz="2400" b="0" dirty="0">
              <a:solidFill>
                <a:srgbClr val="C00000"/>
              </a:solidFill>
              <a:latin typeface="Open Sans" panose="020B0604020202020204" charset="0"/>
              <a:ea typeface="Open Sans" panose="020B0604020202020204" charset="0"/>
              <a:cs typeface="Open Sans" panose="020B0604020202020204" charset="0"/>
            </a:endParaRPr>
          </a:p>
        </p:txBody>
      </p:sp>
      <p:sp>
        <p:nvSpPr>
          <p:cNvPr id="40" name="Rectangle 39">
            <a:extLst>
              <a:ext uri="{FF2B5EF4-FFF2-40B4-BE49-F238E27FC236}">
                <a16:creationId xmlns:a16="http://schemas.microsoft.com/office/drawing/2014/main" id="{5503AC28-E9A6-FC4D-A9CC-766DC19A5901}"/>
              </a:ext>
            </a:extLst>
          </p:cNvPr>
          <p:cNvSpPr/>
          <p:nvPr/>
        </p:nvSpPr>
        <p:spPr>
          <a:xfrm>
            <a:off x="7433193" y="2121168"/>
            <a:ext cx="292068" cy="307777"/>
          </a:xfrm>
          <a:prstGeom prst="rect">
            <a:avLst/>
          </a:prstGeom>
        </p:spPr>
        <p:txBody>
          <a:bodyPr wrap="none">
            <a:spAutoFit/>
          </a:bodyPr>
          <a:lstStyle/>
          <a:p>
            <a:r>
              <a:rPr lang="en-US" dirty="0">
                <a:latin typeface="Roboto Mono" panose="020B0604020202020204" charset="0"/>
                <a:ea typeface="Roboto Mono" panose="020B0604020202020204" charset="0"/>
                <a:cs typeface="Times New Roman" pitchFamily="18" charset="0"/>
              </a:rPr>
              <a:t>5</a:t>
            </a:r>
            <a:endParaRPr lang="en-US" dirty="0"/>
          </a:p>
        </p:txBody>
      </p:sp>
      <p:cxnSp>
        <p:nvCxnSpPr>
          <p:cNvPr id="41" name="AutoShape 17">
            <a:extLst>
              <a:ext uri="{FF2B5EF4-FFF2-40B4-BE49-F238E27FC236}">
                <a16:creationId xmlns:a16="http://schemas.microsoft.com/office/drawing/2014/main" id="{B966DFED-E4C4-A042-B812-4B2B92AF3E19}"/>
              </a:ext>
            </a:extLst>
          </p:cNvPr>
          <p:cNvCxnSpPr>
            <a:cxnSpLocks noChangeShapeType="1"/>
          </p:cNvCxnSpPr>
          <p:nvPr/>
        </p:nvCxnSpPr>
        <p:spPr bwMode="auto">
          <a:xfrm>
            <a:off x="8081689" y="2475756"/>
            <a:ext cx="761999" cy="616743"/>
          </a:xfrm>
          <a:prstGeom prst="straightConnector1">
            <a:avLst/>
          </a:prstGeom>
          <a:noFill/>
          <a:ln w="12700">
            <a:solidFill>
              <a:schemeClr val="tx1"/>
            </a:solidFill>
            <a:round/>
            <a:headEnd/>
            <a:tailEnd type="triangle" w="med" len="med"/>
          </a:ln>
        </p:spPr>
      </p:cxnSp>
      <p:cxnSp>
        <p:nvCxnSpPr>
          <p:cNvPr id="42" name="AutoShape 9">
            <a:extLst>
              <a:ext uri="{FF2B5EF4-FFF2-40B4-BE49-F238E27FC236}">
                <a16:creationId xmlns:a16="http://schemas.microsoft.com/office/drawing/2014/main" id="{49E0E7E2-636E-F341-B076-369308ADE11C}"/>
              </a:ext>
            </a:extLst>
          </p:cNvPr>
          <p:cNvCxnSpPr>
            <a:cxnSpLocks noChangeShapeType="1"/>
          </p:cNvCxnSpPr>
          <p:nvPr/>
        </p:nvCxnSpPr>
        <p:spPr bwMode="auto">
          <a:xfrm flipH="1">
            <a:off x="7319691" y="2475756"/>
            <a:ext cx="761998" cy="616746"/>
          </a:xfrm>
          <a:prstGeom prst="straightConnector1">
            <a:avLst/>
          </a:prstGeom>
          <a:noFill/>
          <a:ln w="12700">
            <a:solidFill>
              <a:schemeClr val="tx1"/>
            </a:solidFill>
            <a:round/>
            <a:headEnd/>
            <a:tailEnd type="triangle" w="med" len="med"/>
          </a:ln>
        </p:spPr>
      </p:cxnSp>
      <p:sp>
        <p:nvSpPr>
          <p:cNvPr id="43" name="Rectangle 7">
            <a:extLst>
              <a:ext uri="{FF2B5EF4-FFF2-40B4-BE49-F238E27FC236}">
                <a16:creationId xmlns:a16="http://schemas.microsoft.com/office/drawing/2014/main" id="{1FB464BC-1F46-2A44-A71A-AB1D8710572E}"/>
              </a:ext>
            </a:extLst>
          </p:cNvPr>
          <p:cNvSpPr>
            <a:spLocks noChangeArrowheads="1"/>
          </p:cNvSpPr>
          <p:nvPr/>
        </p:nvSpPr>
        <p:spPr bwMode="auto">
          <a:xfrm>
            <a:off x="7889604" y="3142600"/>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5</a:t>
            </a:r>
          </a:p>
        </p:txBody>
      </p:sp>
      <p:sp>
        <p:nvSpPr>
          <p:cNvPr id="44" name="Rectangle 7">
            <a:extLst>
              <a:ext uri="{FF2B5EF4-FFF2-40B4-BE49-F238E27FC236}">
                <a16:creationId xmlns:a16="http://schemas.microsoft.com/office/drawing/2014/main" id="{19BCE9A6-120F-6444-9F5B-0F9E9BBC061B}"/>
              </a:ext>
            </a:extLst>
          </p:cNvPr>
          <p:cNvSpPr>
            <a:spLocks noChangeArrowheads="1"/>
          </p:cNvSpPr>
          <p:nvPr/>
        </p:nvSpPr>
        <p:spPr bwMode="auto">
          <a:xfrm>
            <a:off x="8651604" y="3142600"/>
            <a:ext cx="384174" cy="330902"/>
          </a:xfrm>
          <a:prstGeom prst="rect">
            <a:avLst/>
          </a:prstGeom>
          <a:solidFill>
            <a:srgbClr val="BD92DE"/>
          </a:solidFill>
          <a:ln w="9525">
            <a:solidFill>
              <a:schemeClr val="tx1"/>
            </a:solidFill>
            <a:miter lim="800000"/>
            <a:headEnd/>
            <a:tailEnd/>
          </a:ln>
        </p:spPr>
        <p:txBody>
          <a:bodyPr wrap="none" anchor="ctr"/>
          <a:lstStyle/>
          <a:p>
            <a:pPr algn="ctr"/>
            <a:endParaRPr lang="en-US" sz="1800" dirty="0">
              <a:latin typeface="Open Sans" panose="020B0604020202020204" charset="0"/>
              <a:ea typeface="Open Sans" panose="020B0604020202020204" charset="0"/>
              <a:cs typeface="Open Sans" panose="020B0604020202020204" charset="0"/>
            </a:endParaRPr>
          </a:p>
        </p:txBody>
      </p:sp>
      <p:sp>
        <p:nvSpPr>
          <p:cNvPr id="45" name="Rectangle 7">
            <a:extLst>
              <a:ext uri="{FF2B5EF4-FFF2-40B4-BE49-F238E27FC236}">
                <a16:creationId xmlns:a16="http://schemas.microsoft.com/office/drawing/2014/main" id="{6EBD3891-4472-3546-BDC3-3893483CDE5A}"/>
              </a:ext>
            </a:extLst>
          </p:cNvPr>
          <p:cNvSpPr>
            <a:spLocks noChangeArrowheads="1"/>
          </p:cNvSpPr>
          <p:nvPr/>
        </p:nvSpPr>
        <p:spPr bwMode="auto">
          <a:xfrm>
            <a:off x="7127604" y="3142600"/>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14</a:t>
            </a:r>
          </a:p>
        </p:txBody>
      </p:sp>
      <p:cxnSp>
        <p:nvCxnSpPr>
          <p:cNvPr id="46" name="AutoShape 13">
            <a:extLst>
              <a:ext uri="{FF2B5EF4-FFF2-40B4-BE49-F238E27FC236}">
                <a16:creationId xmlns:a16="http://schemas.microsoft.com/office/drawing/2014/main" id="{813222A3-0A9E-C74E-90AD-F1CF637AC371}"/>
              </a:ext>
            </a:extLst>
          </p:cNvPr>
          <p:cNvCxnSpPr>
            <a:cxnSpLocks noChangeShapeType="1"/>
          </p:cNvCxnSpPr>
          <p:nvPr/>
        </p:nvCxnSpPr>
        <p:spPr bwMode="auto">
          <a:xfrm>
            <a:off x="8081689" y="2475756"/>
            <a:ext cx="1" cy="604837"/>
          </a:xfrm>
          <a:prstGeom prst="straightConnector1">
            <a:avLst/>
          </a:prstGeom>
          <a:noFill/>
          <a:ln w="12700">
            <a:solidFill>
              <a:schemeClr val="tx1"/>
            </a:solidFill>
            <a:round/>
            <a:headEnd/>
            <a:tailEnd type="triangle" w="med" len="med"/>
          </a:ln>
        </p:spPr>
      </p:cxnSp>
    </p:spTree>
    <p:extLst>
      <p:ext uri="{BB962C8B-B14F-4D97-AF65-F5344CB8AC3E}">
        <p14:creationId xmlns:p14="http://schemas.microsoft.com/office/powerpoint/2010/main" val="155021524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47" name="TextBox 9">
            <a:extLst>
              <a:ext uri="{FF2B5EF4-FFF2-40B4-BE49-F238E27FC236}">
                <a16:creationId xmlns:a16="http://schemas.microsoft.com/office/drawing/2014/main" id="{D5A48C8F-6FD9-5A4F-8791-D8F9B0E548CA}"/>
              </a:ext>
            </a:extLst>
          </p:cNvPr>
          <p:cNvSpPr txBox="1">
            <a:spLocks noChangeArrowheads="1"/>
          </p:cNvSpPr>
          <p:nvPr/>
        </p:nvSpPr>
        <p:spPr bwMode="auto">
          <a:xfrm>
            <a:off x="6535138" y="1874362"/>
            <a:ext cx="1126651"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algn="ctr" eaLnBrk="1" hangingPunct="1">
              <a:spcBef>
                <a:spcPct val="0"/>
              </a:spcBef>
              <a:buSzTx/>
              <a:buFontTx/>
              <a:buNone/>
            </a:pPr>
            <a:r>
              <a:rPr lang="en-US" altLang="en-US" sz="2400" b="0" dirty="0">
                <a:solidFill>
                  <a:srgbClr val="00B0F0"/>
                </a:solidFill>
                <a:latin typeface="Open Sans" panose="020B0604020202020204" charset="0"/>
                <a:ea typeface="Open Sans" panose="020B0604020202020204" charset="0"/>
                <a:cs typeface="Open Sans" panose="020B0604020202020204" charset="0"/>
                <a:sym typeface="Symbol" pitchFamily="18" charset="2"/>
              </a:rPr>
              <a:t>=-</a:t>
            </a: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a:t>
            </a:r>
          </a:p>
          <a:p>
            <a:pPr algn="ctr" eaLnBrk="1" hangingPunct="1">
              <a:spcBef>
                <a:spcPct val="0"/>
              </a:spcBef>
              <a:buSzTx/>
              <a:buFontTx/>
              <a:buNone/>
            </a:pP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=5</a:t>
            </a:r>
            <a:endParaRPr lang="en-US" altLang="en-US" sz="2400" b="0" dirty="0">
              <a:solidFill>
                <a:srgbClr val="C00000"/>
              </a:solidFill>
              <a:latin typeface="Open Sans" panose="020B0604020202020204" charset="0"/>
              <a:ea typeface="Open Sans" panose="020B0604020202020204" charset="0"/>
              <a:cs typeface="Open Sans" panose="020B0604020202020204" charset="0"/>
            </a:endParaRPr>
          </a:p>
        </p:txBody>
      </p:sp>
      <p:sp>
        <p:nvSpPr>
          <p:cNvPr id="39" name="TextBox 9">
            <a:extLst>
              <a:ext uri="{FF2B5EF4-FFF2-40B4-BE49-F238E27FC236}">
                <a16:creationId xmlns:a16="http://schemas.microsoft.com/office/drawing/2014/main" id="{FC68F371-3167-0C44-B989-85972F3F5FC1}"/>
              </a:ext>
            </a:extLst>
          </p:cNvPr>
          <p:cNvSpPr txBox="1">
            <a:spLocks noChangeArrowheads="1"/>
          </p:cNvSpPr>
          <p:nvPr/>
        </p:nvSpPr>
        <p:spPr bwMode="auto">
          <a:xfrm>
            <a:off x="4416304" y="1862864"/>
            <a:ext cx="1126651"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algn="ctr" eaLnBrk="1" hangingPunct="1">
              <a:spcBef>
                <a:spcPct val="0"/>
              </a:spcBef>
              <a:buSzTx/>
              <a:buFontTx/>
              <a:buNone/>
            </a:pPr>
            <a:r>
              <a:rPr lang="en-US" altLang="en-US" sz="2400" b="0" dirty="0">
                <a:solidFill>
                  <a:srgbClr val="00B0F0"/>
                </a:solidFill>
                <a:latin typeface="Open Sans" panose="020B0604020202020204" charset="0"/>
                <a:ea typeface="Open Sans" panose="020B0604020202020204" charset="0"/>
                <a:cs typeface="Open Sans" panose="020B0604020202020204" charset="0"/>
                <a:sym typeface="Symbol" pitchFamily="18" charset="2"/>
              </a:rPr>
              <a:t>=-</a:t>
            </a: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a:t>
            </a:r>
          </a:p>
          <a:p>
            <a:pPr algn="ctr" eaLnBrk="1" hangingPunct="1">
              <a:spcBef>
                <a:spcPct val="0"/>
              </a:spcBef>
              <a:buSzTx/>
              <a:buFontTx/>
              <a:buNone/>
            </a:pP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=2</a:t>
            </a:r>
            <a:endParaRPr lang="en-US" altLang="en-US" sz="2400" b="0" dirty="0">
              <a:solidFill>
                <a:srgbClr val="C00000"/>
              </a:solidFill>
              <a:latin typeface="Open Sans" panose="020B0604020202020204" charset="0"/>
              <a:ea typeface="Open Sans" panose="020B0604020202020204" charset="0"/>
              <a:cs typeface="Open Sans" panose="020B0604020202020204" charset="0"/>
            </a:endParaRPr>
          </a:p>
        </p:txBody>
      </p:sp>
      <p:sp>
        <p:nvSpPr>
          <p:cNvPr id="63" name="Google Shape;63;p2"/>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dirty="0">
                <a:sym typeface="Symbol" pitchFamily="18" charset="2"/>
              </a:rPr>
              <a:t>Alpha-Beta Pruning Example</a:t>
            </a:r>
            <a:endParaRPr sz="3400" b="1" dirty="0">
              <a:solidFill>
                <a:srgbClr val="370661"/>
              </a:solidFill>
              <a:latin typeface="Open Sans"/>
              <a:ea typeface="Open Sans"/>
              <a:cs typeface="Open Sans"/>
              <a:sym typeface="Open Sans"/>
            </a:endParaRPr>
          </a:p>
        </p:txBody>
      </p:sp>
      <p:sp>
        <p:nvSpPr>
          <p:cNvPr id="34" name="AutoShape 4">
            <a:extLst>
              <a:ext uri="{FF2B5EF4-FFF2-40B4-BE49-F238E27FC236}">
                <a16:creationId xmlns:a16="http://schemas.microsoft.com/office/drawing/2014/main" id="{E736D7FF-BD34-4A88-84A3-1D8F37182FDE}"/>
              </a:ext>
            </a:extLst>
          </p:cNvPr>
          <p:cNvSpPr>
            <a:spLocks noChangeArrowheads="1"/>
          </p:cNvSpPr>
          <p:nvPr/>
        </p:nvSpPr>
        <p:spPr bwMode="auto">
          <a:xfrm>
            <a:off x="5601494" y="1137177"/>
            <a:ext cx="381000" cy="359477"/>
          </a:xfrm>
          <a:prstGeom prst="triangle">
            <a:avLst>
              <a:gd name="adj" fmla="val 50000"/>
            </a:avLst>
          </a:prstGeom>
          <a:solidFill>
            <a:srgbClr val="CCECFF"/>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sp>
        <p:nvSpPr>
          <p:cNvPr id="18" name="TextBox 17">
            <a:extLst>
              <a:ext uri="{FF2B5EF4-FFF2-40B4-BE49-F238E27FC236}">
                <a16:creationId xmlns:a16="http://schemas.microsoft.com/office/drawing/2014/main" id="{97FA6B95-38DB-164F-A3BB-D53340EB840C}"/>
              </a:ext>
            </a:extLst>
          </p:cNvPr>
          <p:cNvSpPr txBox="1"/>
          <p:nvPr/>
        </p:nvSpPr>
        <p:spPr>
          <a:xfrm>
            <a:off x="6162805" y="1590805"/>
            <a:ext cx="184731" cy="307777"/>
          </a:xfrm>
          <a:prstGeom prst="rect">
            <a:avLst/>
          </a:prstGeom>
          <a:noFill/>
        </p:spPr>
        <p:txBody>
          <a:bodyPr wrap="none" rtlCol="0">
            <a:spAutoFit/>
          </a:bodyPr>
          <a:lstStyle/>
          <a:p>
            <a:endParaRPr lang="en-US" dirty="0"/>
          </a:p>
        </p:txBody>
      </p:sp>
      <p:sp>
        <p:nvSpPr>
          <p:cNvPr id="55" name="Rectangle 54">
            <a:extLst>
              <a:ext uri="{FF2B5EF4-FFF2-40B4-BE49-F238E27FC236}">
                <a16:creationId xmlns:a16="http://schemas.microsoft.com/office/drawing/2014/main" id="{57B21973-64B2-0742-8D01-54B4212A8EE6}"/>
              </a:ext>
            </a:extLst>
          </p:cNvPr>
          <p:cNvSpPr/>
          <p:nvPr/>
        </p:nvSpPr>
        <p:spPr>
          <a:xfrm>
            <a:off x="9150" y="3560429"/>
            <a:ext cx="6236870" cy="2811394"/>
          </a:xfrm>
          <a:prstGeom prst="rect">
            <a:avLst/>
          </a:prstGeom>
          <a:solidFill>
            <a:schemeClr val="bg1">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AutoShape 6">
            <a:extLst>
              <a:ext uri="{FF2B5EF4-FFF2-40B4-BE49-F238E27FC236}">
                <a16:creationId xmlns:a16="http://schemas.microsoft.com/office/drawing/2014/main" id="{05349203-CB67-5C4A-B0EC-246ED83E1B0A}"/>
              </a:ext>
            </a:extLst>
          </p:cNvPr>
          <p:cNvSpPr>
            <a:spLocks noChangeArrowheads="1"/>
          </p:cNvSpPr>
          <p:nvPr/>
        </p:nvSpPr>
        <p:spPr bwMode="auto">
          <a:xfrm flipV="1">
            <a:off x="3315494" y="2103965"/>
            <a:ext cx="381000" cy="330902"/>
          </a:xfrm>
          <a:prstGeom prst="triangle">
            <a:avLst>
              <a:gd name="adj" fmla="val 50000"/>
            </a:avLst>
          </a:prstGeom>
          <a:solidFill>
            <a:srgbClr val="FF9A99"/>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cxnSp>
        <p:nvCxnSpPr>
          <p:cNvPr id="15" name="AutoShape 7">
            <a:extLst>
              <a:ext uri="{FF2B5EF4-FFF2-40B4-BE49-F238E27FC236}">
                <a16:creationId xmlns:a16="http://schemas.microsoft.com/office/drawing/2014/main" id="{C6C3AF7C-5779-ED49-8CCE-0B7DB7D74164}"/>
              </a:ext>
            </a:extLst>
          </p:cNvPr>
          <p:cNvCxnSpPr>
            <a:cxnSpLocks noChangeShapeType="1"/>
            <a:endCxn id="14" idx="3"/>
          </p:cNvCxnSpPr>
          <p:nvPr/>
        </p:nvCxnSpPr>
        <p:spPr bwMode="auto">
          <a:xfrm flipH="1">
            <a:off x="3505994" y="1496654"/>
            <a:ext cx="2286000" cy="607311"/>
          </a:xfrm>
          <a:prstGeom prst="straightConnector1">
            <a:avLst/>
          </a:prstGeom>
          <a:noFill/>
          <a:ln w="12700">
            <a:solidFill>
              <a:schemeClr val="tx1"/>
            </a:solidFill>
            <a:round/>
            <a:headEnd/>
            <a:tailEnd type="triangle" w="med" len="med"/>
          </a:ln>
        </p:spPr>
      </p:cxnSp>
      <p:sp>
        <p:nvSpPr>
          <p:cNvPr id="16" name="AutoShape 20">
            <a:extLst>
              <a:ext uri="{FF2B5EF4-FFF2-40B4-BE49-F238E27FC236}">
                <a16:creationId xmlns:a16="http://schemas.microsoft.com/office/drawing/2014/main" id="{6C65CC3C-F8B4-774F-9011-5FAFD965A4F2}"/>
              </a:ext>
            </a:extLst>
          </p:cNvPr>
          <p:cNvSpPr>
            <a:spLocks noChangeArrowheads="1"/>
          </p:cNvSpPr>
          <p:nvPr/>
        </p:nvSpPr>
        <p:spPr bwMode="auto">
          <a:xfrm flipV="1">
            <a:off x="5601494" y="2103965"/>
            <a:ext cx="381000" cy="318998"/>
          </a:xfrm>
          <a:prstGeom prst="triangle">
            <a:avLst>
              <a:gd name="adj" fmla="val 50000"/>
            </a:avLst>
          </a:prstGeom>
          <a:solidFill>
            <a:srgbClr val="FF9A99"/>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sp>
        <p:nvSpPr>
          <p:cNvPr id="17" name="AutoShape 26">
            <a:extLst>
              <a:ext uri="{FF2B5EF4-FFF2-40B4-BE49-F238E27FC236}">
                <a16:creationId xmlns:a16="http://schemas.microsoft.com/office/drawing/2014/main" id="{A457A0C3-CD44-6740-8065-68055CB3C4BB}"/>
              </a:ext>
            </a:extLst>
          </p:cNvPr>
          <p:cNvSpPr>
            <a:spLocks noChangeArrowheads="1"/>
          </p:cNvSpPr>
          <p:nvPr/>
        </p:nvSpPr>
        <p:spPr bwMode="auto">
          <a:xfrm flipV="1">
            <a:off x="7887493" y="2103965"/>
            <a:ext cx="381000" cy="330902"/>
          </a:xfrm>
          <a:prstGeom prst="triangle">
            <a:avLst>
              <a:gd name="adj" fmla="val 50000"/>
            </a:avLst>
          </a:prstGeom>
          <a:solidFill>
            <a:srgbClr val="FF9A99"/>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cxnSp>
        <p:nvCxnSpPr>
          <p:cNvPr id="19" name="AutoShape 27">
            <a:extLst>
              <a:ext uri="{FF2B5EF4-FFF2-40B4-BE49-F238E27FC236}">
                <a16:creationId xmlns:a16="http://schemas.microsoft.com/office/drawing/2014/main" id="{C7CC236B-543C-D942-8659-0352BFC5A796}"/>
              </a:ext>
            </a:extLst>
          </p:cNvPr>
          <p:cNvCxnSpPr>
            <a:cxnSpLocks noChangeShapeType="1"/>
          </p:cNvCxnSpPr>
          <p:nvPr/>
        </p:nvCxnSpPr>
        <p:spPr bwMode="auto">
          <a:xfrm>
            <a:off x="5791994" y="1496654"/>
            <a:ext cx="2285999" cy="607311"/>
          </a:xfrm>
          <a:prstGeom prst="straightConnector1">
            <a:avLst/>
          </a:prstGeom>
          <a:noFill/>
          <a:ln w="12700">
            <a:solidFill>
              <a:schemeClr val="tx1"/>
            </a:solidFill>
            <a:round/>
            <a:headEnd/>
            <a:tailEnd type="triangle" w="med" len="med"/>
          </a:ln>
        </p:spPr>
      </p:cxnSp>
      <p:cxnSp>
        <p:nvCxnSpPr>
          <p:cNvPr id="20" name="AutoShape 21">
            <a:extLst>
              <a:ext uri="{FF2B5EF4-FFF2-40B4-BE49-F238E27FC236}">
                <a16:creationId xmlns:a16="http://schemas.microsoft.com/office/drawing/2014/main" id="{D9CEADC8-9233-8445-892F-C26556BA5645}"/>
              </a:ext>
            </a:extLst>
          </p:cNvPr>
          <p:cNvCxnSpPr>
            <a:cxnSpLocks noChangeShapeType="1"/>
          </p:cNvCxnSpPr>
          <p:nvPr/>
        </p:nvCxnSpPr>
        <p:spPr bwMode="auto">
          <a:xfrm>
            <a:off x="5791994" y="1496654"/>
            <a:ext cx="0" cy="607311"/>
          </a:xfrm>
          <a:prstGeom prst="straightConnector1">
            <a:avLst/>
          </a:prstGeom>
          <a:noFill/>
          <a:ln w="12700">
            <a:solidFill>
              <a:schemeClr val="tx1"/>
            </a:solidFill>
            <a:round/>
            <a:headEnd/>
            <a:tailEnd type="triangle" w="med" len="med"/>
          </a:ln>
        </p:spPr>
      </p:cxnSp>
      <p:cxnSp>
        <p:nvCxnSpPr>
          <p:cNvPr id="22" name="AutoShape 17">
            <a:extLst>
              <a:ext uri="{FF2B5EF4-FFF2-40B4-BE49-F238E27FC236}">
                <a16:creationId xmlns:a16="http://schemas.microsoft.com/office/drawing/2014/main" id="{3905C521-00EC-7547-A286-2F50E926FA6E}"/>
              </a:ext>
            </a:extLst>
          </p:cNvPr>
          <p:cNvCxnSpPr>
            <a:cxnSpLocks noChangeShapeType="1"/>
          </p:cNvCxnSpPr>
          <p:nvPr/>
        </p:nvCxnSpPr>
        <p:spPr bwMode="auto">
          <a:xfrm>
            <a:off x="3505994" y="2434867"/>
            <a:ext cx="761999" cy="616743"/>
          </a:xfrm>
          <a:prstGeom prst="straightConnector1">
            <a:avLst/>
          </a:prstGeom>
          <a:noFill/>
          <a:ln w="12700">
            <a:solidFill>
              <a:schemeClr val="tx1"/>
            </a:solidFill>
            <a:round/>
            <a:headEnd/>
            <a:tailEnd type="triangle" w="med" len="med"/>
          </a:ln>
        </p:spPr>
      </p:cxnSp>
      <p:cxnSp>
        <p:nvCxnSpPr>
          <p:cNvPr id="23" name="AutoShape 9">
            <a:extLst>
              <a:ext uri="{FF2B5EF4-FFF2-40B4-BE49-F238E27FC236}">
                <a16:creationId xmlns:a16="http://schemas.microsoft.com/office/drawing/2014/main" id="{2406BD59-3DEA-714A-9355-A9254C7411CB}"/>
              </a:ext>
            </a:extLst>
          </p:cNvPr>
          <p:cNvCxnSpPr>
            <a:cxnSpLocks noChangeShapeType="1"/>
          </p:cNvCxnSpPr>
          <p:nvPr/>
        </p:nvCxnSpPr>
        <p:spPr bwMode="auto">
          <a:xfrm flipH="1">
            <a:off x="2743996" y="2434867"/>
            <a:ext cx="761998" cy="616746"/>
          </a:xfrm>
          <a:prstGeom prst="straightConnector1">
            <a:avLst/>
          </a:prstGeom>
          <a:noFill/>
          <a:ln w="12700">
            <a:solidFill>
              <a:schemeClr val="tx1"/>
            </a:solidFill>
            <a:round/>
            <a:headEnd/>
            <a:tailEnd type="triangle" w="med" len="med"/>
          </a:ln>
        </p:spPr>
      </p:cxnSp>
      <p:sp>
        <p:nvSpPr>
          <p:cNvPr id="24" name="Rectangle 7">
            <a:extLst>
              <a:ext uri="{FF2B5EF4-FFF2-40B4-BE49-F238E27FC236}">
                <a16:creationId xmlns:a16="http://schemas.microsoft.com/office/drawing/2014/main" id="{DC90F633-5E86-2D46-BEA4-7F279854AC24}"/>
              </a:ext>
            </a:extLst>
          </p:cNvPr>
          <p:cNvSpPr>
            <a:spLocks noChangeArrowheads="1"/>
          </p:cNvSpPr>
          <p:nvPr/>
        </p:nvSpPr>
        <p:spPr bwMode="auto">
          <a:xfrm>
            <a:off x="3313909" y="3101711"/>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8</a:t>
            </a:r>
          </a:p>
        </p:txBody>
      </p:sp>
      <p:sp>
        <p:nvSpPr>
          <p:cNvPr id="25" name="Rectangle 7">
            <a:extLst>
              <a:ext uri="{FF2B5EF4-FFF2-40B4-BE49-F238E27FC236}">
                <a16:creationId xmlns:a16="http://schemas.microsoft.com/office/drawing/2014/main" id="{4A8D2FD8-AAAE-8941-98D1-3B5D3C53449B}"/>
              </a:ext>
            </a:extLst>
          </p:cNvPr>
          <p:cNvSpPr>
            <a:spLocks noChangeArrowheads="1"/>
          </p:cNvSpPr>
          <p:nvPr/>
        </p:nvSpPr>
        <p:spPr bwMode="auto">
          <a:xfrm>
            <a:off x="4075909" y="3101711"/>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12</a:t>
            </a:r>
          </a:p>
        </p:txBody>
      </p:sp>
      <p:sp>
        <p:nvSpPr>
          <p:cNvPr id="26" name="Rectangle 7">
            <a:extLst>
              <a:ext uri="{FF2B5EF4-FFF2-40B4-BE49-F238E27FC236}">
                <a16:creationId xmlns:a16="http://schemas.microsoft.com/office/drawing/2014/main" id="{8CFEC7EC-3381-6B42-B374-924BB123DD9D}"/>
              </a:ext>
            </a:extLst>
          </p:cNvPr>
          <p:cNvSpPr>
            <a:spLocks noChangeArrowheads="1"/>
          </p:cNvSpPr>
          <p:nvPr/>
        </p:nvSpPr>
        <p:spPr bwMode="auto">
          <a:xfrm>
            <a:off x="2551909" y="3101711"/>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3</a:t>
            </a:r>
          </a:p>
        </p:txBody>
      </p:sp>
      <p:cxnSp>
        <p:nvCxnSpPr>
          <p:cNvPr id="27" name="AutoShape 13">
            <a:extLst>
              <a:ext uri="{FF2B5EF4-FFF2-40B4-BE49-F238E27FC236}">
                <a16:creationId xmlns:a16="http://schemas.microsoft.com/office/drawing/2014/main" id="{D84C5290-A15F-FD48-A9DF-48DCD9312DA2}"/>
              </a:ext>
            </a:extLst>
          </p:cNvPr>
          <p:cNvCxnSpPr>
            <a:cxnSpLocks noChangeShapeType="1"/>
          </p:cNvCxnSpPr>
          <p:nvPr/>
        </p:nvCxnSpPr>
        <p:spPr bwMode="auto">
          <a:xfrm>
            <a:off x="3505994" y="2434867"/>
            <a:ext cx="1" cy="604837"/>
          </a:xfrm>
          <a:prstGeom prst="straightConnector1">
            <a:avLst/>
          </a:prstGeom>
          <a:noFill/>
          <a:ln w="12700">
            <a:solidFill>
              <a:schemeClr val="tx1"/>
            </a:solidFill>
            <a:round/>
            <a:headEnd/>
            <a:tailEnd type="triangle" w="med" len="med"/>
          </a:ln>
        </p:spPr>
      </p:cxnSp>
      <p:sp>
        <p:nvSpPr>
          <p:cNvPr id="2" name="Rectangle 1">
            <a:extLst>
              <a:ext uri="{FF2B5EF4-FFF2-40B4-BE49-F238E27FC236}">
                <a16:creationId xmlns:a16="http://schemas.microsoft.com/office/drawing/2014/main" id="{017492CB-DE08-9D44-903D-AFBF313FB495}"/>
              </a:ext>
            </a:extLst>
          </p:cNvPr>
          <p:cNvSpPr/>
          <p:nvPr/>
        </p:nvSpPr>
        <p:spPr>
          <a:xfrm>
            <a:off x="2932986" y="2076992"/>
            <a:ext cx="287258" cy="307777"/>
          </a:xfrm>
          <a:prstGeom prst="rect">
            <a:avLst/>
          </a:prstGeom>
        </p:spPr>
        <p:txBody>
          <a:bodyPr wrap="none">
            <a:spAutoFit/>
          </a:bodyPr>
          <a:lstStyle/>
          <a:p>
            <a:pPr algn="ctr"/>
            <a:r>
              <a:rPr lang="en-US" dirty="0">
                <a:latin typeface="Open Sans" panose="020B0604020202020204" charset="0"/>
                <a:ea typeface="Open Sans" panose="020B0604020202020204" charset="0"/>
                <a:cs typeface="Open Sans" panose="020B0604020202020204" charset="0"/>
              </a:rPr>
              <a:t>3</a:t>
            </a:r>
          </a:p>
        </p:txBody>
      </p:sp>
      <p:sp>
        <p:nvSpPr>
          <p:cNvPr id="28" name="Rectangle 27">
            <a:extLst>
              <a:ext uri="{FF2B5EF4-FFF2-40B4-BE49-F238E27FC236}">
                <a16:creationId xmlns:a16="http://schemas.microsoft.com/office/drawing/2014/main" id="{8F79DF5E-42C8-D943-9296-920EFA174DA8}"/>
              </a:ext>
            </a:extLst>
          </p:cNvPr>
          <p:cNvSpPr/>
          <p:nvPr/>
        </p:nvSpPr>
        <p:spPr>
          <a:xfrm>
            <a:off x="5314236" y="1137177"/>
            <a:ext cx="287258" cy="307777"/>
          </a:xfrm>
          <a:prstGeom prst="rect">
            <a:avLst/>
          </a:prstGeom>
        </p:spPr>
        <p:txBody>
          <a:bodyPr wrap="none">
            <a:spAutoFit/>
          </a:bodyPr>
          <a:lstStyle/>
          <a:p>
            <a:pPr algn="ctr"/>
            <a:r>
              <a:rPr lang="en-US" dirty="0">
                <a:latin typeface="Open Sans" panose="020B0604020202020204" charset="0"/>
                <a:ea typeface="Open Sans" panose="020B0604020202020204" charset="0"/>
                <a:cs typeface="Open Sans" panose="020B0604020202020204" charset="0"/>
              </a:rPr>
              <a:t>3</a:t>
            </a:r>
          </a:p>
        </p:txBody>
      </p:sp>
      <p:sp>
        <p:nvSpPr>
          <p:cNvPr id="29" name="Rectangle 28">
            <a:extLst>
              <a:ext uri="{FF2B5EF4-FFF2-40B4-BE49-F238E27FC236}">
                <a16:creationId xmlns:a16="http://schemas.microsoft.com/office/drawing/2014/main" id="{F9F67712-4945-4142-82B2-FAC149395C3A}"/>
              </a:ext>
            </a:extLst>
          </p:cNvPr>
          <p:cNvSpPr/>
          <p:nvPr/>
        </p:nvSpPr>
        <p:spPr>
          <a:xfrm>
            <a:off x="5238737" y="2096557"/>
            <a:ext cx="292068" cy="307777"/>
          </a:xfrm>
          <a:prstGeom prst="rect">
            <a:avLst/>
          </a:prstGeom>
        </p:spPr>
        <p:txBody>
          <a:bodyPr wrap="none">
            <a:spAutoFit/>
          </a:bodyPr>
          <a:lstStyle/>
          <a:p>
            <a:r>
              <a:rPr lang="en-US" dirty="0">
                <a:latin typeface="Roboto Mono" panose="020B0604020202020204" charset="0"/>
                <a:ea typeface="Roboto Mono" panose="020B0604020202020204" charset="0"/>
                <a:cs typeface="Times New Roman" pitchFamily="18" charset="0"/>
              </a:rPr>
              <a:t>2</a:t>
            </a:r>
            <a:endParaRPr lang="en-US" dirty="0"/>
          </a:p>
        </p:txBody>
      </p:sp>
      <p:cxnSp>
        <p:nvCxnSpPr>
          <p:cNvPr id="30" name="AutoShape 17">
            <a:extLst>
              <a:ext uri="{FF2B5EF4-FFF2-40B4-BE49-F238E27FC236}">
                <a16:creationId xmlns:a16="http://schemas.microsoft.com/office/drawing/2014/main" id="{FD64EC14-5D6B-E542-9094-49F4B12E8EAB}"/>
              </a:ext>
            </a:extLst>
          </p:cNvPr>
          <p:cNvCxnSpPr>
            <a:cxnSpLocks noChangeShapeType="1"/>
          </p:cNvCxnSpPr>
          <p:nvPr/>
        </p:nvCxnSpPr>
        <p:spPr bwMode="auto">
          <a:xfrm>
            <a:off x="5791987" y="2446021"/>
            <a:ext cx="761999" cy="616743"/>
          </a:xfrm>
          <a:prstGeom prst="straightConnector1">
            <a:avLst/>
          </a:prstGeom>
          <a:noFill/>
          <a:ln w="12700">
            <a:solidFill>
              <a:schemeClr val="tx1">
                <a:alpha val="12000"/>
              </a:schemeClr>
            </a:solidFill>
            <a:round/>
            <a:headEnd/>
            <a:tailEnd type="triangle" w="med" len="med"/>
          </a:ln>
        </p:spPr>
      </p:cxnSp>
      <p:cxnSp>
        <p:nvCxnSpPr>
          <p:cNvPr id="31" name="AutoShape 9">
            <a:extLst>
              <a:ext uri="{FF2B5EF4-FFF2-40B4-BE49-F238E27FC236}">
                <a16:creationId xmlns:a16="http://schemas.microsoft.com/office/drawing/2014/main" id="{58063A8E-CAC7-444E-A6B4-B8F666F47522}"/>
              </a:ext>
            </a:extLst>
          </p:cNvPr>
          <p:cNvCxnSpPr>
            <a:cxnSpLocks noChangeShapeType="1"/>
          </p:cNvCxnSpPr>
          <p:nvPr/>
        </p:nvCxnSpPr>
        <p:spPr bwMode="auto">
          <a:xfrm flipH="1">
            <a:off x="5029989" y="2446021"/>
            <a:ext cx="761998" cy="616746"/>
          </a:xfrm>
          <a:prstGeom prst="straightConnector1">
            <a:avLst/>
          </a:prstGeom>
          <a:noFill/>
          <a:ln w="12700">
            <a:solidFill>
              <a:schemeClr val="tx1"/>
            </a:solidFill>
            <a:round/>
            <a:headEnd/>
            <a:tailEnd type="triangle" w="med" len="med"/>
          </a:ln>
        </p:spPr>
      </p:cxnSp>
      <p:sp>
        <p:nvSpPr>
          <p:cNvPr id="32" name="Rectangle 7">
            <a:extLst>
              <a:ext uri="{FF2B5EF4-FFF2-40B4-BE49-F238E27FC236}">
                <a16:creationId xmlns:a16="http://schemas.microsoft.com/office/drawing/2014/main" id="{3F2AFCAB-E24A-C24D-81CC-632B8C607D60}"/>
              </a:ext>
            </a:extLst>
          </p:cNvPr>
          <p:cNvSpPr>
            <a:spLocks noChangeArrowheads="1"/>
          </p:cNvSpPr>
          <p:nvPr/>
        </p:nvSpPr>
        <p:spPr bwMode="auto">
          <a:xfrm>
            <a:off x="5599902" y="3112865"/>
            <a:ext cx="384174" cy="330902"/>
          </a:xfrm>
          <a:prstGeom prst="rect">
            <a:avLst/>
          </a:prstGeom>
          <a:solidFill>
            <a:srgbClr val="BD92DE">
              <a:alpha val="20000"/>
            </a:srgbClr>
          </a:solidFill>
          <a:ln w="9525">
            <a:solidFill>
              <a:schemeClr val="tx1">
                <a:alpha val="12000"/>
              </a:schemeClr>
            </a:solidFill>
            <a:miter lim="800000"/>
            <a:headEnd/>
            <a:tailEnd/>
          </a:ln>
        </p:spPr>
        <p:txBody>
          <a:bodyPr wrap="none" anchor="ctr"/>
          <a:lstStyle/>
          <a:p>
            <a:pPr algn="ctr"/>
            <a:endParaRPr lang="en-US" sz="1800" dirty="0">
              <a:latin typeface="Open Sans" panose="020B0604020202020204" charset="0"/>
              <a:ea typeface="Open Sans" panose="020B0604020202020204" charset="0"/>
              <a:cs typeface="Open Sans" panose="020B0604020202020204" charset="0"/>
            </a:endParaRPr>
          </a:p>
        </p:txBody>
      </p:sp>
      <p:sp>
        <p:nvSpPr>
          <p:cNvPr id="33" name="Rectangle 7">
            <a:extLst>
              <a:ext uri="{FF2B5EF4-FFF2-40B4-BE49-F238E27FC236}">
                <a16:creationId xmlns:a16="http://schemas.microsoft.com/office/drawing/2014/main" id="{3F5A2AC6-92B6-9646-9701-0CB78E2A0664}"/>
              </a:ext>
            </a:extLst>
          </p:cNvPr>
          <p:cNvSpPr>
            <a:spLocks noChangeArrowheads="1"/>
          </p:cNvSpPr>
          <p:nvPr/>
        </p:nvSpPr>
        <p:spPr bwMode="auto">
          <a:xfrm>
            <a:off x="6361902" y="3112865"/>
            <a:ext cx="384174" cy="330902"/>
          </a:xfrm>
          <a:prstGeom prst="rect">
            <a:avLst/>
          </a:prstGeom>
          <a:solidFill>
            <a:srgbClr val="BD92DE">
              <a:alpha val="20000"/>
            </a:srgbClr>
          </a:solidFill>
          <a:ln w="9525">
            <a:solidFill>
              <a:schemeClr val="tx1">
                <a:alpha val="12000"/>
              </a:schemeClr>
            </a:solidFill>
            <a:miter lim="800000"/>
            <a:headEnd/>
            <a:tailEnd/>
          </a:ln>
        </p:spPr>
        <p:txBody>
          <a:bodyPr wrap="none" anchor="ctr"/>
          <a:lstStyle/>
          <a:p>
            <a:pPr algn="ctr"/>
            <a:endParaRPr lang="en-US" sz="1800" dirty="0">
              <a:latin typeface="Open Sans" panose="020B0604020202020204" charset="0"/>
              <a:ea typeface="Open Sans" panose="020B0604020202020204" charset="0"/>
              <a:cs typeface="Open Sans" panose="020B0604020202020204" charset="0"/>
            </a:endParaRPr>
          </a:p>
        </p:txBody>
      </p:sp>
      <p:sp>
        <p:nvSpPr>
          <p:cNvPr id="35" name="Rectangle 7">
            <a:extLst>
              <a:ext uri="{FF2B5EF4-FFF2-40B4-BE49-F238E27FC236}">
                <a16:creationId xmlns:a16="http://schemas.microsoft.com/office/drawing/2014/main" id="{2240DC77-1B6F-DC42-BDB7-A9C274EAEB97}"/>
              </a:ext>
            </a:extLst>
          </p:cNvPr>
          <p:cNvSpPr>
            <a:spLocks noChangeArrowheads="1"/>
          </p:cNvSpPr>
          <p:nvPr/>
        </p:nvSpPr>
        <p:spPr bwMode="auto">
          <a:xfrm>
            <a:off x="4837902" y="3112865"/>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2</a:t>
            </a:r>
          </a:p>
        </p:txBody>
      </p:sp>
      <p:cxnSp>
        <p:nvCxnSpPr>
          <p:cNvPr id="36" name="AutoShape 13">
            <a:extLst>
              <a:ext uri="{FF2B5EF4-FFF2-40B4-BE49-F238E27FC236}">
                <a16:creationId xmlns:a16="http://schemas.microsoft.com/office/drawing/2014/main" id="{079C1C4B-0596-2F4E-A2D9-68BC53160ABF}"/>
              </a:ext>
            </a:extLst>
          </p:cNvPr>
          <p:cNvCxnSpPr>
            <a:cxnSpLocks noChangeShapeType="1"/>
          </p:cNvCxnSpPr>
          <p:nvPr/>
        </p:nvCxnSpPr>
        <p:spPr bwMode="auto">
          <a:xfrm>
            <a:off x="5791987" y="2446021"/>
            <a:ext cx="1" cy="604837"/>
          </a:xfrm>
          <a:prstGeom prst="straightConnector1">
            <a:avLst/>
          </a:prstGeom>
          <a:noFill/>
          <a:ln w="12700">
            <a:solidFill>
              <a:schemeClr val="tx1">
                <a:alpha val="15000"/>
              </a:schemeClr>
            </a:solidFill>
            <a:round/>
            <a:headEnd/>
            <a:tailEnd type="triangle" w="med" len="med"/>
          </a:ln>
        </p:spPr>
      </p:cxnSp>
      <p:sp>
        <p:nvSpPr>
          <p:cNvPr id="37" name="TextBox 9">
            <a:extLst>
              <a:ext uri="{FF2B5EF4-FFF2-40B4-BE49-F238E27FC236}">
                <a16:creationId xmlns:a16="http://schemas.microsoft.com/office/drawing/2014/main" id="{E19CC414-14FC-8841-A763-26999A6E5205}"/>
              </a:ext>
            </a:extLst>
          </p:cNvPr>
          <p:cNvSpPr txBox="1">
            <a:spLocks noChangeArrowheads="1"/>
          </p:cNvSpPr>
          <p:nvPr/>
        </p:nvSpPr>
        <p:spPr bwMode="auto">
          <a:xfrm>
            <a:off x="1833686" y="1847965"/>
            <a:ext cx="122354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algn="ctr" eaLnBrk="1" hangingPunct="1">
              <a:spcBef>
                <a:spcPct val="0"/>
              </a:spcBef>
              <a:buSzTx/>
              <a:buFontTx/>
              <a:buNone/>
            </a:pPr>
            <a:r>
              <a:rPr lang="en-US" altLang="en-US" sz="2400" b="0" dirty="0">
                <a:solidFill>
                  <a:srgbClr val="00B0F0"/>
                </a:solidFill>
                <a:latin typeface="Open Sans" panose="020B0604020202020204" charset="0"/>
                <a:ea typeface="Open Sans" panose="020B0604020202020204" charset="0"/>
                <a:cs typeface="Open Sans" panose="020B0604020202020204" charset="0"/>
                <a:sym typeface="Symbol" pitchFamily="18" charset="2"/>
              </a:rPr>
              <a:t>=3</a:t>
            </a:r>
            <a:endPar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endParaRPr>
          </a:p>
          <a:p>
            <a:pPr algn="ctr" eaLnBrk="1" hangingPunct="1">
              <a:spcBef>
                <a:spcPct val="0"/>
              </a:spcBef>
              <a:buSzTx/>
              <a:buFontTx/>
              <a:buNone/>
            </a:pP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=3</a:t>
            </a:r>
            <a:endParaRPr lang="en-US" altLang="en-US" sz="2400" b="0" dirty="0">
              <a:solidFill>
                <a:srgbClr val="C00000"/>
              </a:solidFill>
              <a:latin typeface="Open Sans" panose="020B0604020202020204" charset="0"/>
              <a:ea typeface="Open Sans" panose="020B0604020202020204" charset="0"/>
              <a:cs typeface="Open Sans" panose="020B0604020202020204" charset="0"/>
            </a:endParaRPr>
          </a:p>
        </p:txBody>
      </p:sp>
      <p:sp>
        <p:nvSpPr>
          <p:cNvPr id="38" name="TextBox 9">
            <a:extLst>
              <a:ext uri="{FF2B5EF4-FFF2-40B4-BE49-F238E27FC236}">
                <a16:creationId xmlns:a16="http://schemas.microsoft.com/office/drawing/2014/main" id="{98837C84-583E-5C45-87C9-9A9A3907EC97}"/>
              </a:ext>
            </a:extLst>
          </p:cNvPr>
          <p:cNvSpPr txBox="1">
            <a:spLocks noChangeArrowheads="1"/>
          </p:cNvSpPr>
          <p:nvPr/>
        </p:nvSpPr>
        <p:spPr bwMode="auto">
          <a:xfrm>
            <a:off x="3999008" y="948493"/>
            <a:ext cx="122354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algn="ctr" eaLnBrk="1" hangingPunct="1">
              <a:spcBef>
                <a:spcPct val="0"/>
              </a:spcBef>
              <a:buSzTx/>
              <a:buFontTx/>
              <a:buNone/>
            </a:pPr>
            <a:r>
              <a:rPr lang="en-US" altLang="en-US" sz="2400" b="0" dirty="0">
                <a:solidFill>
                  <a:srgbClr val="00B0F0"/>
                </a:solidFill>
                <a:latin typeface="Open Sans" panose="020B0604020202020204" charset="0"/>
                <a:ea typeface="Open Sans" panose="020B0604020202020204" charset="0"/>
                <a:cs typeface="Open Sans" panose="020B0604020202020204" charset="0"/>
                <a:sym typeface="Symbol" pitchFamily="18" charset="2"/>
              </a:rPr>
              <a:t>=3</a:t>
            </a: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a:t>
            </a:r>
          </a:p>
          <a:p>
            <a:pPr algn="ctr" eaLnBrk="1" hangingPunct="1">
              <a:spcBef>
                <a:spcPct val="0"/>
              </a:spcBef>
              <a:buSzTx/>
              <a:buFontTx/>
              <a:buNone/>
            </a:pP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=5</a:t>
            </a:r>
            <a:endParaRPr lang="en-US" altLang="en-US" sz="2400" b="0" dirty="0">
              <a:solidFill>
                <a:srgbClr val="C00000"/>
              </a:solidFill>
              <a:latin typeface="Open Sans" panose="020B0604020202020204" charset="0"/>
              <a:ea typeface="Open Sans" panose="020B0604020202020204" charset="0"/>
              <a:cs typeface="Open Sans" panose="020B0604020202020204" charset="0"/>
            </a:endParaRPr>
          </a:p>
        </p:txBody>
      </p:sp>
      <p:sp>
        <p:nvSpPr>
          <p:cNvPr id="40" name="Rectangle 39">
            <a:extLst>
              <a:ext uri="{FF2B5EF4-FFF2-40B4-BE49-F238E27FC236}">
                <a16:creationId xmlns:a16="http://schemas.microsoft.com/office/drawing/2014/main" id="{5503AC28-E9A6-FC4D-A9CC-766DC19A5901}"/>
              </a:ext>
            </a:extLst>
          </p:cNvPr>
          <p:cNvSpPr/>
          <p:nvPr/>
        </p:nvSpPr>
        <p:spPr>
          <a:xfrm>
            <a:off x="7433193" y="2121168"/>
            <a:ext cx="292068" cy="307777"/>
          </a:xfrm>
          <a:prstGeom prst="rect">
            <a:avLst/>
          </a:prstGeom>
        </p:spPr>
        <p:txBody>
          <a:bodyPr wrap="none">
            <a:spAutoFit/>
          </a:bodyPr>
          <a:lstStyle/>
          <a:p>
            <a:r>
              <a:rPr lang="en-US" dirty="0">
                <a:latin typeface="Roboto Mono" panose="020B0604020202020204" charset="0"/>
                <a:ea typeface="Roboto Mono" panose="020B0604020202020204" charset="0"/>
                <a:cs typeface="Times New Roman" pitchFamily="18" charset="0"/>
              </a:rPr>
              <a:t>5</a:t>
            </a:r>
            <a:endParaRPr lang="en-US" dirty="0"/>
          </a:p>
        </p:txBody>
      </p:sp>
      <p:cxnSp>
        <p:nvCxnSpPr>
          <p:cNvPr id="41" name="AutoShape 17">
            <a:extLst>
              <a:ext uri="{FF2B5EF4-FFF2-40B4-BE49-F238E27FC236}">
                <a16:creationId xmlns:a16="http://schemas.microsoft.com/office/drawing/2014/main" id="{B966DFED-E4C4-A042-B812-4B2B92AF3E19}"/>
              </a:ext>
            </a:extLst>
          </p:cNvPr>
          <p:cNvCxnSpPr>
            <a:cxnSpLocks noChangeShapeType="1"/>
          </p:cNvCxnSpPr>
          <p:nvPr/>
        </p:nvCxnSpPr>
        <p:spPr bwMode="auto">
          <a:xfrm>
            <a:off x="8081689" y="2475756"/>
            <a:ext cx="761999" cy="616743"/>
          </a:xfrm>
          <a:prstGeom prst="straightConnector1">
            <a:avLst/>
          </a:prstGeom>
          <a:noFill/>
          <a:ln w="12700">
            <a:solidFill>
              <a:schemeClr val="tx1"/>
            </a:solidFill>
            <a:round/>
            <a:headEnd/>
            <a:tailEnd type="triangle" w="med" len="med"/>
          </a:ln>
        </p:spPr>
      </p:cxnSp>
      <p:cxnSp>
        <p:nvCxnSpPr>
          <p:cNvPr id="42" name="AutoShape 9">
            <a:extLst>
              <a:ext uri="{FF2B5EF4-FFF2-40B4-BE49-F238E27FC236}">
                <a16:creationId xmlns:a16="http://schemas.microsoft.com/office/drawing/2014/main" id="{49E0E7E2-636E-F341-B076-369308ADE11C}"/>
              </a:ext>
            </a:extLst>
          </p:cNvPr>
          <p:cNvCxnSpPr>
            <a:cxnSpLocks noChangeShapeType="1"/>
          </p:cNvCxnSpPr>
          <p:nvPr/>
        </p:nvCxnSpPr>
        <p:spPr bwMode="auto">
          <a:xfrm flipH="1">
            <a:off x="7319691" y="2475756"/>
            <a:ext cx="761998" cy="616746"/>
          </a:xfrm>
          <a:prstGeom prst="straightConnector1">
            <a:avLst/>
          </a:prstGeom>
          <a:noFill/>
          <a:ln w="12700">
            <a:solidFill>
              <a:schemeClr val="tx1"/>
            </a:solidFill>
            <a:round/>
            <a:headEnd/>
            <a:tailEnd type="triangle" w="med" len="med"/>
          </a:ln>
        </p:spPr>
      </p:cxnSp>
      <p:sp>
        <p:nvSpPr>
          <p:cNvPr id="43" name="Rectangle 7">
            <a:extLst>
              <a:ext uri="{FF2B5EF4-FFF2-40B4-BE49-F238E27FC236}">
                <a16:creationId xmlns:a16="http://schemas.microsoft.com/office/drawing/2014/main" id="{1FB464BC-1F46-2A44-A71A-AB1D8710572E}"/>
              </a:ext>
            </a:extLst>
          </p:cNvPr>
          <p:cNvSpPr>
            <a:spLocks noChangeArrowheads="1"/>
          </p:cNvSpPr>
          <p:nvPr/>
        </p:nvSpPr>
        <p:spPr bwMode="auto">
          <a:xfrm>
            <a:off x="7889604" y="3142600"/>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5</a:t>
            </a:r>
          </a:p>
        </p:txBody>
      </p:sp>
      <p:sp>
        <p:nvSpPr>
          <p:cNvPr id="44" name="Rectangle 7">
            <a:extLst>
              <a:ext uri="{FF2B5EF4-FFF2-40B4-BE49-F238E27FC236}">
                <a16:creationId xmlns:a16="http://schemas.microsoft.com/office/drawing/2014/main" id="{19BCE9A6-120F-6444-9F5B-0F9E9BBC061B}"/>
              </a:ext>
            </a:extLst>
          </p:cNvPr>
          <p:cNvSpPr>
            <a:spLocks noChangeArrowheads="1"/>
          </p:cNvSpPr>
          <p:nvPr/>
        </p:nvSpPr>
        <p:spPr bwMode="auto">
          <a:xfrm>
            <a:off x="8651604" y="3142600"/>
            <a:ext cx="384174" cy="330902"/>
          </a:xfrm>
          <a:prstGeom prst="rect">
            <a:avLst/>
          </a:prstGeom>
          <a:solidFill>
            <a:srgbClr val="BD92DE"/>
          </a:solidFill>
          <a:ln w="9525">
            <a:solidFill>
              <a:schemeClr val="tx1"/>
            </a:solidFill>
            <a:miter lim="800000"/>
            <a:headEnd/>
            <a:tailEnd/>
          </a:ln>
        </p:spPr>
        <p:txBody>
          <a:bodyPr wrap="none" anchor="ctr"/>
          <a:lstStyle/>
          <a:p>
            <a:pPr algn="ctr"/>
            <a:endParaRPr lang="en-US" sz="1800" dirty="0">
              <a:latin typeface="Open Sans" panose="020B0604020202020204" charset="0"/>
              <a:ea typeface="Open Sans" panose="020B0604020202020204" charset="0"/>
              <a:cs typeface="Open Sans" panose="020B0604020202020204" charset="0"/>
            </a:endParaRPr>
          </a:p>
        </p:txBody>
      </p:sp>
      <p:sp>
        <p:nvSpPr>
          <p:cNvPr id="45" name="Rectangle 7">
            <a:extLst>
              <a:ext uri="{FF2B5EF4-FFF2-40B4-BE49-F238E27FC236}">
                <a16:creationId xmlns:a16="http://schemas.microsoft.com/office/drawing/2014/main" id="{6EBD3891-4472-3546-BDC3-3893483CDE5A}"/>
              </a:ext>
            </a:extLst>
          </p:cNvPr>
          <p:cNvSpPr>
            <a:spLocks noChangeArrowheads="1"/>
          </p:cNvSpPr>
          <p:nvPr/>
        </p:nvSpPr>
        <p:spPr bwMode="auto">
          <a:xfrm>
            <a:off x="7127604" y="3142600"/>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14</a:t>
            </a:r>
          </a:p>
        </p:txBody>
      </p:sp>
      <p:cxnSp>
        <p:nvCxnSpPr>
          <p:cNvPr id="46" name="AutoShape 13">
            <a:extLst>
              <a:ext uri="{FF2B5EF4-FFF2-40B4-BE49-F238E27FC236}">
                <a16:creationId xmlns:a16="http://schemas.microsoft.com/office/drawing/2014/main" id="{813222A3-0A9E-C74E-90AD-F1CF637AC371}"/>
              </a:ext>
            </a:extLst>
          </p:cNvPr>
          <p:cNvCxnSpPr>
            <a:cxnSpLocks noChangeShapeType="1"/>
          </p:cNvCxnSpPr>
          <p:nvPr/>
        </p:nvCxnSpPr>
        <p:spPr bwMode="auto">
          <a:xfrm>
            <a:off x="8081689" y="2475756"/>
            <a:ext cx="1" cy="604837"/>
          </a:xfrm>
          <a:prstGeom prst="straightConnector1">
            <a:avLst/>
          </a:prstGeom>
          <a:noFill/>
          <a:ln w="12700">
            <a:solidFill>
              <a:schemeClr val="tx1"/>
            </a:solidFill>
            <a:round/>
            <a:headEnd/>
            <a:tailEnd type="triangle" w="med" len="med"/>
          </a:ln>
        </p:spPr>
      </p:cxnSp>
    </p:spTree>
    <p:extLst>
      <p:ext uri="{BB962C8B-B14F-4D97-AF65-F5344CB8AC3E}">
        <p14:creationId xmlns:p14="http://schemas.microsoft.com/office/powerpoint/2010/main" val="25159613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4" name="Google Shape;74;g92b3bf485b_0_0"/>
          <p:cNvSpPr txBox="1"/>
          <p:nvPr/>
        </p:nvSpPr>
        <p:spPr>
          <a:xfrm>
            <a:off x="10949275" y="6478075"/>
            <a:ext cx="2259300" cy="1359600"/>
          </a:xfrm>
          <a:prstGeom prst="rect">
            <a:avLst/>
          </a:prstGeom>
          <a:noFill/>
          <a:ln>
            <a:noFill/>
          </a:ln>
        </p:spPr>
        <p:txBody>
          <a:bodyPr spcFirstLastPara="1" wrap="square" lIns="91425" tIns="91425" rIns="91425" bIns="91425" anchor="t" anchorCtr="0">
            <a:noAutofit/>
          </a:bodyPr>
          <a:lstStyle/>
          <a:p>
            <a:pPr>
              <a:buSzPts val="1400"/>
            </a:pPr>
            <a:r>
              <a:rPr lang="en-US" sz="1400" b="0" i="0" u="none" strike="noStrike" cap="none" dirty="0">
                <a:solidFill>
                  <a:srgbClr val="FFFFFF"/>
                </a:solidFill>
                <a:latin typeface="Open Sans SemiBold"/>
                <a:ea typeface="Open Sans SemiBold"/>
                <a:cs typeface="Open Sans SemiBold"/>
                <a:sym typeface="Open Sans SemiBold"/>
              </a:rPr>
              <a:t>CIS </a:t>
            </a:r>
            <a:r>
              <a:rPr lang="en-US" dirty="0">
                <a:solidFill>
                  <a:srgbClr val="FFFFFF"/>
                </a:solidFill>
                <a:latin typeface="Open Sans SemiBold"/>
                <a:ea typeface="Open Sans SemiBold"/>
                <a:cs typeface="Open Sans SemiBold"/>
                <a:sym typeface="Open Sans SemiBold"/>
              </a:rPr>
              <a:t>421/521  </a:t>
            </a:r>
            <a:r>
              <a:rPr lang="en-US" sz="1400" b="0" i="0" u="none" strike="noStrike" cap="none" dirty="0">
                <a:solidFill>
                  <a:srgbClr val="FFFFFF"/>
                </a:solidFill>
                <a:latin typeface="Open Sans SemiBold"/>
                <a:ea typeface="Open Sans SemiBold"/>
                <a:cs typeface="Open Sans SemiBold"/>
                <a:sym typeface="Open Sans SemiBold"/>
              </a:rPr>
              <a:t>|</a:t>
            </a:r>
            <a:r>
              <a:rPr lang="en-US" dirty="0">
                <a:solidFill>
                  <a:srgbClr val="FFFFFF"/>
                </a:solidFill>
                <a:latin typeface="Open Sans SemiBold"/>
                <a:ea typeface="Open Sans SemiBold"/>
                <a:cs typeface="Open Sans SemiBold"/>
                <a:sym typeface="Open Sans SemiBold"/>
              </a:rPr>
              <a:t> 9</a:t>
            </a:r>
            <a:endParaRPr sz="1400" b="0" i="0" u="none" strike="noStrike" cap="none" dirty="0">
              <a:solidFill>
                <a:srgbClr val="FFFFFF"/>
              </a:solidFill>
              <a:latin typeface="Open Sans SemiBold"/>
              <a:ea typeface="Open Sans SemiBold"/>
              <a:cs typeface="Open Sans SemiBold"/>
              <a:sym typeface="Open Sans SemiBold"/>
            </a:endParaRPr>
          </a:p>
        </p:txBody>
      </p:sp>
      <p:sp>
        <p:nvSpPr>
          <p:cNvPr id="82" name="Google Shape;82;g92b3bf485b_0_0"/>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Autofit/>
          </a:bodyPr>
          <a:lstStyle/>
          <a:p>
            <a:pPr marL="0" indent="0">
              <a:spcBef>
                <a:spcPts val="0"/>
              </a:spcBef>
              <a:buClr>
                <a:schemeClr val="accent1"/>
              </a:buClr>
            </a:pPr>
            <a:r>
              <a:rPr lang="en-US" sz="3400"/>
              <a:t>Pac-Man</a:t>
            </a:r>
          </a:p>
        </p:txBody>
      </p:sp>
      <p:pic>
        <p:nvPicPr>
          <p:cNvPr id="86" name="Google Shape;86;g92b3bf485b_0_0"/>
          <p:cNvPicPr preferRelativeResize="0"/>
          <p:nvPr/>
        </p:nvPicPr>
        <p:blipFill rotWithShape="1">
          <a:blip r:embed="rId5">
            <a:alphaModFix/>
          </a:blip>
          <a:srcRect l="46493" t="230" r="43071" b="-230"/>
          <a:stretch/>
        </p:blipFill>
        <p:spPr>
          <a:xfrm>
            <a:off x="11603925" y="0"/>
            <a:ext cx="590700" cy="3772950"/>
          </a:xfrm>
          <a:prstGeom prst="rect">
            <a:avLst/>
          </a:prstGeom>
          <a:noFill/>
          <a:ln>
            <a:noFill/>
          </a:ln>
        </p:spPr>
      </p:pic>
      <p:sp>
        <p:nvSpPr>
          <p:cNvPr id="87" name="Google Shape;87;g92b3bf485b_0_0"/>
          <p:cNvSpPr/>
          <p:nvPr/>
        </p:nvSpPr>
        <p:spPr>
          <a:xfrm>
            <a:off x="11603919" y="3696759"/>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3" name="Text Placeholder 2">
            <a:extLst>
              <a:ext uri="{FF2B5EF4-FFF2-40B4-BE49-F238E27FC236}">
                <a16:creationId xmlns:a16="http://schemas.microsoft.com/office/drawing/2014/main" id="{78A0551A-24B7-46AA-AD84-30347477DF73}"/>
              </a:ext>
            </a:extLst>
          </p:cNvPr>
          <p:cNvSpPr>
            <a:spLocks noGrp="1"/>
          </p:cNvSpPr>
          <p:nvPr>
            <p:ph type="body" idx="1"/>
          </p:nvPr>
        </p:nvSpPr>
        <p:spPr>
          <a:xfrm>
            <a:off x="3767852" y="5764548"/>
            <a:ext cx="4305608" cy="2947855"/>
          </a:xfrm>
        </p:spPr>
        <p:txBody>
          <a:bodyPr/>
          <a:lstStyle/>
          <a:p>
            <a:pPr>
              <a:buNone/>
            </a:pPr>
            <a:r>
              <a:rPr lang="en-US" dirty="0">
                <a:hlinkClick r:id="rId6"/>
              </a:rPr>
              <a:t>https://youtu.be/-CbyAk3Sn9I</a:t>
            </a:r>
            <a:endParaRPr lang="en-US" dirty="0"/>
          </a:p>
          <a:p>
            <a:pPr marL="101600" indent="0">
              <a:buNone/>
            </a:pPr>
            <a:endParaRPr lang="en-US" dirty="0"/>
          </a:p>
        </p:txBody>
      </p:sp>
      <p:pic>
        <p:nvPicPr>
          <p:cNvPr id="8" name="PacMan">
            <a:hlinkClick r:id="" action="ppaction://media"/>
            <a:extLst>
              <a:ext uri="{FF2B5EF4-FFF2-40B4-BE49-F238E27FC236}">
                <a16:creationId xmlns:a16="http://schemas.microsoft.com/office/drawing/2014/main" id="{BAE5A3AF-9F71-534C-8266-487BBC7BF61F}"/>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2775674" y="1192548"/>
            <a:ext cx="6096000" cy="4572000"/>
          </a:xfrm>
          <a:prstGeom prst="rect">
            <a:avLst/>
          </a:prstGeom>
          <a:noFill/>
          <a:ln>
            <a:noFill/>
          </a:ln>
        </p:spPr>
      </p:pic>
    </p:spTree>
    <p:extLst>
      <p:ext uri="{BB962C8B-B14F-4D97-AF65-F5344CB8AC3E}">
        <p14:creationId xmlns:p14="http://schemas.microsoft.com/office/powerpoint/2010/main" val="244831332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8"/>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8"/>
                                        </p:tgtEl>
                                      </p:cBhvr>
                                    </p:cmd>
                                  </p:childTnLst>
                                </p:cTn>
                              </p:par>
                            </p:childTnLst>
                          </p:cTn>
                        </p:par>
                      </p:childTnLst>
                    </p:cTn>
                  </p:par>
                </p:childTnLst>
              </p:cTn>
              <p:nextCondLst>
                <p:cond evt="onClick" delay="0">
                  <p:tgtEl>
                    <p:spTgt spid="8"/>
                  </p:tgtEl>
                </p:cond>
              </p:nextCondLst>
            </p:seq>
            <p:video>
              <p:cMediaNode vol="80000">
                <p:cTn id="7" fill="hold" display="0">
                  <p:stCondLst>
                    <p:cond delay="indefinite"/>
                  </p:stCondLst>
                </p:cTn>
                <p:tgtEl>
                  <p:spTgt spid="8"/>
                </p:tgtEl>
              </p:cMediaNode>
            </p:video>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47" name="TextBox 9">
            <a:extLst>
              <a:ext uri="{FF2B5EF4-FFF2-40B4-BE49-F238E27FC236}">
                <a16:creationId xmlns:a16="http://schemas.microsoft.com/office/drawing/2014/main" id="{D5A48C8F-6FD9-5A4F-8791-D8F9B0E548CA}"/>
              </a:ext>
            </a:extLst>
          </p:cNvPr>
          <p:cNvSpPr txBox="1">
            <a:spLocks noChangeArrowheads="1"/>
          </p:cNvSpPr>
          <p:nvPr/>
        </p:nvSpPr>
        <p:spPr bwMode="auto">
          <a:xfrm>
            <a:off x="6535138" y="1874362"/>
            <a:ext cx="1126651"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algn="ctr" eaLnBrk="1" hangingPunct="1">
              <a:spcBef>
                <a:spcPct val="0"/>
              </a:spcBef>
              <a:buSzTx/>
              <a:buFontTx/>
              <a:buNone/>
            </a:pPr>
            <a:r>
              <a:rPr lang="en-US" altLang="en-US" sz="2400" b="0" dirty="0">
                <a:solidFill>
                  <a:srgbClr val="00B0F0"/>
                </a:solidFill>
                <a:latin typeface="Open Sans" panose="020B0604020202020204" charset="0"/>
                <a:ea typeface="Open Sans" panose="020B0604020202020204" charset="0"/>
                <a:cs typeface="Open Sans" panose="020B0604020202020204" charset="0"/>
                <a:sym typeface="Symbol" pitchFamily="18" charset="2"/>
              </a:rPr>
              <a:t>=-</a:t>
            </a: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a:t>
            </a:r>
          </a:p>
          <a:p>
            <a:pPr algn="ctr" eaLnBrk="1" hangingPunct="1">
              <a:spcBef>
                <a:spcPct val="0"/>
              </a:spcBef>
              <a:buSzTx/>
              <a:buFontTx/>
              <a:buNone/>
            </a:pP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=2</a:t>
            </a:r>
            <a:endParaRPr lang="en-US" altLang="en-US" sz="2400" b="0" dirty="0">
              <a:solidFill>
                <a:srgbClr val="C00000"/>
              </a:solidFill>
              <a:latin typeface="Open Sans" panose="020B0604020202020204" charset="0"/>
              <a:ea typeface="Open Sans" panose="020B0604020202020204" charset="0"/>
              <a:cs typeface="Open Sans" panose="020B0604020202020204" charset="0"/>
            </a:endParaRPr>
          </a:p>
        </p:txBody>
      </p:sp>
      <p:sp>
        <p:nvSpPr>
          <p:cNvPr id="39" name="TextBox 9">
            <a:extLst>
              <a:ext uri="{FF2B5EF4-FFF2-40B4-BE49-F238E27FC236}">
                <a16:creationId xmlns:a16="http://schemas.microsoft.com/office/drawing/2014/main" id="{FC68F371-3167-0C44-B989-85972F3F5FC1}"/>
              </a:ext>
            </a:extLst>
          </p:cNvPr>
          <p:cNvSpPr txBox="1">
            <a:spLocks noChangeArrowheads="1"/>
          </p:cNvSpPr>
          <p:nvPr/>
        </p:nvSpPr>
        <p:spPr bwMode="auto">
          <a:xfrm>
            <a:off x="4416304" y="1862864"/>
            <a:ext cx="1126651"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algn="ctr" eaLnBrk="1" hangingPunct="1">
              <a:spcBef>
                <a:spcPct val="0"/>
              </a:spcBef>
              <a:buSzTx/>
              <a:buFontTx/>
              <a:buNone/>
            </a:pPr>
            <a:r>
              <a:rPr lang="en-US" altLang="en-US" sz="2400" b="0" dirty="0">
                <a:solidFill>
                  <a:srgbClr val="00B0F0"/>
                </a:solidFill>
                <a:latin typeface="Open Sans" panose="020B0604020202020204" charset="0"/>
                <a:ea typeface="Open Sans" panose="020B0604020202020204" charset="0"/>
                <a:cs typeface="Open Sans" panose="020B0604020202020204" charset="0"/>
                <a:sym typeface="Symbol" pitchFamily="18" charset="2"/>
              </a:rPr>
              <a:t>=-</a:t>
            </a: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a:t>
            </a:r>
          </a:p>
          <a:p>
            <a:pPr algn="ctr" eaLnBrk="1" hangingPunct="1">
              <a:spcBef>
                <a:spcPct val="0"/>
              </a:spcBef>
              <a:buSzTx/>
              <a:buFontTx/>
              <a:buNone/>
            </a:pP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=2</a:t>
            </a:r>
            <a:endParaRPr lang="en-US" altLang="en-US" sz="2400" b="0" dirty="0">
              <a:solidFill>
                <a:srgbClr val="C00000"/>
              </a:solidFill>
              <a:latin typeface="Open Sans" panose="020B0604020202020204" charset="0"/>
              <a:ea typeface="Open Sans" panose="020B0604020202020204" charset="0"/>
              <a:cs typeface="Open Sans" panose="020B0604020202020204" charset="0"/>
            </a:endParaRPr>
          </a:p>
        </p:txBody>
      </p:sp>
      <p:sp>
        <p:nvSpPr>
          <p:cNvPr id="63" name="Google Shape;63;p2"/>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dirty="0">
                <a:sym typeface="Symbol" pitchFamily="18" charset="2"/>
              </a:rPr>
              <a:t>Alpha-Beta Pruning Example</a:t>
            </a:r>
            <a:endParaRPr sz="3400" b="1" dirty="0">
              <a:solidFill>
                <a:srgbClr val="370661"/>
              </a:solidFill>
              <a:latin typeface="Open Sans"/>
              <a:ea typeface="Open Sans"/>
              <a:cs typeface="Open Sans"/>
              <a:sym typeface="Open Sans"/>
            </a:endParaRPr>
          </a:p>
        </p:txBody>
      </p:sp>
      <p:sp>
        <p:nvSpPr>
          <p:cNvPr id="34" name="AutoShape 4">
            <a:extLst>
              <a:ext uri="{FF2B5EF4-FFF2-40B4-BE49-F238E27FC236}">
                <a16:creationId xmlns:a16="http://schemas.microsoft.com/office/drawing/2014/main" id="{E736D7FF-BD34-4A88-84A3-1D8F37182FDE}"/>
              </a:ext>
            </a:extLst>
          </p:cNvPr>
          <p:cNvSpPr>
            <a:spLocks noChangeArrowheads="1"/>
          </p:cNvSpPr>
          <p:nvPr/>
        </p:nvSpPr>
        <p:spPr bwMode="auto">
          <a:xfrm>
            <a:off x="5601494" y="1137177"/>
            <a:ext cx="381000" cy="359477"/>
          </a:xfrm>
          <a:prstGeom prst="triangle">
            <a:avLst>
              <a:gd name="adj" fmla="val 50000"/>
            </a:avLst>
          </a:prstGeom>
          <a:solidFill>
            <a:srgbClr val="CCECFF"/>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sp>
        <p:nvSpPr>
          <p:cNvPr id="18" name="TextBox 17">
            <a:extLst>
              <a:ext uri="{FF2B5EF4-FFF2-40B4-BE49-F238E27FC236}">
                <a16:creationId xmlns:a16="http://schemas.microsoft.com/office/drawing/2014/main" id="{97FA6B95-38DB-164F-A3BB-D53340EB840C}"/>
              </a:ext>
            </a:extLst>
          </p:cNvPr>
          <p:cNvSpPr txBox="1"/>
          <p:nvPr/>
        </p:nvSpPr>
        <p:spPr>
          <a:xfrm>
            <a:off x="6162805" y="1590805"/>
            <a:ext cx="184731" cy="307777"/>
          </a:xfrm>
          <a:prstGeom prst="rect">
            <a:avLst/>
          </a:prstGeom>
          <a:noFill/>
        </p:spPr>
        <p:txBody>
          <a:bodyPr wrap="none" rtlCol="0">
            <a:spAutoFit/>
          </a:bodyPr>
          <a:lstStyle/>
          <a:p>
            <a:endParaRPr lang="en-US" dirty="0"/>
          </a:p>
        </p:txBody>
      </p:sp>
      <p:sp>
        <p:nvSpPr>
          <p:cNvPr id="55" name="Rectangle 54">
            <a:extLst>
              <a:ext uri="{FF2B5EF4-FFF2-40B4-BE49-F238E27FC236}">
                <a16:creationId xmlns:a16="http://schemas.microsoft.com/office/drawing/2014/main" id="{57B21973-64B2-0742-8D01-54B4212A8EE6}"/>
              </a:ext>
            </a:extLst>
          </p:cNvPr>
          <p:cNvSpPr/>
          <p:nvPr/>
        </p:nvSpPr>
        <p:spPr>
          <a:xfrm>
            <a:off x="9150" y="3560429"/>
            <a:ext cx="6236870" cy="2811394"/>
          </a:xfrm>
          <a:prstGeom prst="rect">
            <a:avLst/>
          </a:prstGeom>
          <a:solidFill>
            <a:schemeClr val="bg1">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AutoShape 6">
            <a:extLst>
              <a:ext uri="{FF2B5EF4-FFF2-40B4-BE49-F238E27FC236}">
                <a16:creationId xmlns:a16="http://schemas.microsoft.com/office/drawing/2014/main" id="{05349203-CB67-5C4A-B0EC-246ED83E1B0A}"/>
              </a:ext>
            </a:extLst>
          </p:cNvPr>
          <p:cNvSpPr>
            <a:spLocks noChangeArrowheads="1"/>
          </p:cNvSpPr>
          <p:nvPr/>
        </p:nvSpPr>
        <p:spPr bwMode="auto">
          <a:xfrm flipV="1">
            <a:off x="3315494" y="2103965"/>
            <a:ext cx="381000" cy="330902"/>
          </a:xfrm>
          <a:prstGeom prst="triangle">
            <a:avLst>
              <a:gd name="adj" fmla="val 50000"/>
            </a:avLst>
          </a:prstGeom>
          <a:solidFill>
            <a:srgbClr val="FF9A99"/>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cxnSp>
        <p:nvCxnSpPr>
          <p:cNvPr id="15" name="AutoShape 7">
            <a:extLst>
              <a:ext uri="{FF2B5EF4-FFF2-40B4-BE49-F238E27FC236}">
                <a16:creationId xmlns:a16="http://schemas.microsoft.com/office/drawing/2014/main" id="{C6C3AF7C-5779-ED49-8CCE-0B7DB7D74164}"/>
              </a:ext>
            </a:extLst>
          </p:cNvPr>
          <p:cNvCxnSpPr>
            <a:cxnSpLocks noChangeShapeType="1"/>
            <a:endCxn id="14" idx="3"/>
          </p:cNvCxnSpPr>
          <p:nvPr/>
        </p:nvCxnSpPr>
        <p:spPr bwMode="auto">
          <a:xfrm flipH="1">
            <a:off x="3505994" y="1496654"/>
            <a:ext cx="2286000" cy="607311"/>
          </a:xfrm>
          <a:prstGeom prst="straightConnector1">
            <a:avLst/>
          </a:prstGeom>
          <a:noFill/>
          <a:ln w="12700">
            <a:solidFill>
              <a:schemeClr val="tx1"/>
            </a:solidFill>
            <a:round/>
            <a:headEnd/>
            <a:tailEnd type="triangle" w="med" len="med"/>
          </a:ln>
        </p:spPr>
      </p:cxnSp>
      <p:sp>
        <p:nvSpPr>
          <p:cNvPr id="16" name="AutoShape 20">
            <a:extLst>
              <a:ext uri="{FF2B5EF4-FFF2-40B4-BE49-F238E27FC236}">
                <a16:creationId xmlns:a16="http://schemas.microsoft.com/office/drawing/2014/main" id="{6C65CC3C-F8B4-774F-9011-5FAFD965A4F2}"/>
              </a:ext>
            </a:extLst>
          </p:cNvPr>
          <p:cNvSpPr>
            <a:spLocks noChangeArrowheads="1"/>
          </p:cNvSpPr>
          <p:nvPr/>
        </p:nvSpPr>
        <p:spPr bwMode="auto">
          <a:xfrm flipV="1">
            <a:off x="5601494" y="2103965"/>
            <a:ext cx="381000" cy="318998"/>
          </a:xfrm>
          <a:prstGeom prst="triangle">
            <a:avLst>
              <a:gd name="adj" fmla="val 50000"/>
            </a:avLst>
          </a:prstGeom>
          <a:solidFill>
            <a:srgbClr val="FF9A99"/>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sp>
        <p:nvSpPr>
          <p:cNvPr id="17" name="AutoShape 26">
            <a:extLst>
              <a:ext uri="{FF2B5EF4-FFF2-40B4-BE49-F238E27FC236}">
                <a16:creationId xmlns:a16="http://schemas.microsoft.com/office/drawing/2014/main" id="{A457A0C3-CD44-6740-8065-68055CB3C4BB}"/>
              </a:ext>
            </a:extLst>
          </p:cNvPr>
          <p:cNvSpPr>
            <a:spLocks noChangeArrowheads="1"/>
          </p:cNvSpPr>
          <p:nvPr/>
        </p:nvSpPr>
        <p:spPr bwMode="auto">
          <a:xfrm flipV="1">
            <a:off x="7887493" y="2103965"/>
            <a:ext cx="381000" cy="330902"/>
          </a:xfrm>
          <a:prstGeom prst="triangle">
            <a:avLst>
              <a:gd name="adj" fmla="val 50000"/>
            </a:avLst>
          </a:prstGeom>
          <a:solidFill>
            <a:srgbClr val="FF9A99"/>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cxnSp>
        <p:nvCxnSpPr>
          <p:cNvPr id="19" name="AutoShape 27">
            <a:extLst>
              <a:ext uri="{FF2B5EF4-FFF2-40B4-BE49-F238E27FC236}">
                <a16:creationId xmlns:a16="http://schemas.microsoft.com/office/drawing/2014/main" id="{C7CC236B-543C-D942-8659-0352BFC5A796}"/>
              </a:ext>
            </a:extLst>
          </p:cNvPr>
          <p:cNvCxnSpPr>
            <a:cxnSpLocks noChangeShapeType="1"/>
          </p:cNvCxnSpPr>
          <p:nvPr/>
        </p:nvCxnSpPr>
        <p:spPr bwMode="auto">
          <a:xfrm>
            <a:off x="5791994" y="1496654"/>
            <a:ext cx="2285999" cy="607311"/>
          </a:xfrm>
          <a:prstGeom prst="straightConnector1">
            <a:avLst/>
          </a:prstGeom>
          <a:noFill/>
          <a:ln w="12700">
            <a:solidFill>
              <a:schemeClr val="tx1"/>
            </a:solidFill>
            <a:round/>
            <a:headEnd/>
            <a:tailEnd type="triangle" w="med" len="med"/>
          </a:ln>
        </p:spPr>
      </p:cxnSp>
      <p:cxnSp>
        <p:nvCxnSpPr>
          <p:cNvPr id="20" name="AutoShape 21">
            <a:extLst>
              <a:ext uri="{FF2B5EF4-FFF2-40B4-BE49-F238E27FC236}">
                <a16:creationId xmlns:a16="http://schemas.microsoft.com/office/drawing/2014/main" id="{D9CEADC8-9233-8445-892F-C26556BA5645}"/>
              </a:ext>
            </a:extLst>
          </p:cNvPr>
          <p:cNvCxnSpPr>
            <a:cxnSpLocks noChangeShapeType="1"/>
          </p:cNvCxnSpPr>
          <p:nvPr/>
        </p:nvCxnSpPr>
        <p:spPr bwMode="auto">
          <a:xfrm>
            <a:off x="5791994" y="1496654"/>
            <a:ext cx="0" cy="607311"/>
          </a:xfrm>
          <a:prstGeom prst="straightConnector1">
            <a:avLst/>
          </a:prstGeom>
          <a:noFill/>
          <a:ln w="12700">
            <a:solidFill>
              <a:schemeClr val="tx1"/>
            </a:solidFill>
            <a:round/>
            <a:headEnd/>
            <a:tailEnd type="triangle" w="med" len="med"/>
          </a:ln>
        </p:spPr>
      </p:cxnSp>
      <p:cxnSp>
        <p:nvCxnSpPr>
          <p:cNvPr id="22" name="AutoShape 17">
            <a:extLst>
              <a:ext uri="{FF2B5EF4-FFF2-40B4-BE49-F238E27FC236}">
                <a16:creationId xmlns:a16="http://schemas.microsoft.com/office/drawing/2014/main" id="{3905C521-00EC-7547-A286-2F50E926FA6E}"/>
              </a:ext>
            </a:extLst>
          </p:cNvPr>
          <p:cNvCxnSpPr>
            <a:cxnSpLocks noChangeShapeType="1"/>
          </p:cNvCxnSpPr>
          <p:nvPr/>
        </p:nvCxnSpPr>
        <p:spPr bwMode="auto">
          <a:xfrm>
            <a:off x="3505994" y="2434867"/>
            <a:ext cx="761999" cy="616743"/>
          </a:xfrm>
          <a:prstGeom prst="straightConnector1">
            <a:avLst/>
          </a:prstGeom>
          <a:noFill/>
          <a:ln w="12700">
            <a:solidFill>
              <a:schemeClr val="tx1"/>
            </a:solidFill>
            <a:round/>
            <a:headEnd/>
            <a:tailEnd type="triangle" w="med" len="med"/>
          </a:ln>
        </p:spPr>
      </p:cxnSp>
      <p:cxnSp>
        <p:nvCxnSpPr>
          <p:cNvPr id="23" name="AutoShape 9">
            <a:extLst>
              <a:ext uri="{FF2B5EF4-FFF2-40B4-BE49-F238E27FC236}">
                <a16:creationId xmlns:a16="http://schemas.microsoft.com/office/drawing/2014/main" id="{2406BD59-3DEA-714A-9355-A9254C7411CB}"/>
              </a:ext>
            </a:extLst>
          </p:cNvPr>
          <p:cNvCxnSpPr>
            <a:cxnSpLocks noChangeShapeType="1"/>
          </p:cNvCxnSpPr>
          <p:nvPr/>
        </p:nvCxnSpPr>
        <p:spPr bwMode="auto">
          <a:xfrm flipH="1">
            <a:off x="2743996" y="2434867"/>
            <a:ext cx="761998" cy="616746"/>
          </a:xfrm>
          <a:prstGeom prst="straightConnector1">
            <a:avLst/>
          </a:prstGeom>
          <a:noFill/>
          <a:ln w="12700">
            <a:solidFill>
              <a:schemeClr val="tx1"/>
            </a:solidFill>
            <a:round/>
            <a:headEnd/>
            <a:tailEnd type="triangle" w="med" len="med"/>
          </a:ln>
        </p:spPr>
      </p:cxnSp>
      <p:sp>
        <p:nvSpPr>
          <p:cNvPr id="24" name="Rectangle 7">
            <a:extLst>
              <a:ext uri="{FF2B5EF4-FFF2-40B4-BE49-F238E27FC236}">
                <a16:creationId xmlns:a16="http://schemas.microsoft.com/office/drawing/2014/main" id="{DC90F633-5E86-2D46-BEA4-7F279854AC24}"/>
              </a:ext>
            </a:extLst>
          </p:cNvPr>
          <p:cNvSpPr>
            <a:spLocks noChangeArrowheads="1"/>
          </p:cNvSpPr>
          <p:nvPr/>
        </p:nvSpPr>
        <p:spPr bwMode="auto">
          <a:xfrm>
            <a:off x="3313909" y="3101711"/>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8</a:t>
            </a:r>
          </a:p>
        </p:txBody>
      </p:sp>
      <p:sp>
        <p:nvSpPr>
          <p:cNvPr id="25" name="Rectangle 7">
            <a:extLst>
              <a:ext uri="{FF2B5EF4-FFF2-40B4-BE49-F238E27FC236}">
                <a16:creationId xmlns:a16="http://schemas.microsoft.com/office/drawing/2014/main" id="{4A8D2FD8-AAAE-8941-98D1-3B5D3C53449B}"/>
              </a:ext>
            </a:extLst>
          </p:cNvPr>
          <p:cNvSpPr>
            <a:spLocks noChangeArrowheads="1"/>
          </p:cNvSpPr>
          <p:nvPr/>
        </p:nvSpPr>
        <p:spPr bwMode="auto">
          <a:xfrm>
            <a:off x="4075909" y="3101711"/>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12</a:t>
            </a:r>
          </a:p>
        </p:txBody>
      </p:sp>
      <p:sp>
        <p:nvSpPr>
          <p:cNvPr id="26" name="Rectangle 7">
            <a:extLst>
              <a:ext uri="{FF2B5EF4-FFF2-40B4-BE49-F238E27FC236}">
                <a16:creationId xmlns:a16="http://schemas.microsoft.com/office/drawing/2014/main" id="{8CFEC7EC-3381-6B42-B374-924BB123DD9D}"/>
              </a:ext>
            </a:extLst>
          </p:cNvPr>
          <p:cNvSpPr>
            <a:spLocks noChangeArrowheads="1"/>
          </p:cNvSpPr>
          <p:nvPr/>
        </p:nvSpPr>
        <p:spPr bwMode="auto">
          <a:xfrm>
            <a:off x="2551909" y="3101711"/>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3</a:t>
            </a:r>
          </a:p>
        </p:txBody>
      </p:sp>
      <p:cxnSp>
        <p:nvCxnSpPr>
          <p:cNvPr id="27" name="AutoShape 13">
            <a:extLst>
              <a:ext uri="{FF2B5EF4-FFF2-40B4-BE49-F238E27FC236}">
                <a16:creationId xmlns:a16="http://schemas.microsoft.com/office/drawing/2014/main" id="{D84C5290-A15F-FD48-A9DF-48DCD9312DA2}"/>
              </a:ext>
            </a:extLst>
          </p:cNvPr>
          <p:cNvCxnSpPr>
            <a:cxnSpLocks noChangeShapeType="1"/>
          </p:cNvCxnSpPr>
          <p:nvPr/>
        </p:nvCxnSpPr>
        <p:spPr bwMode="auto">
          <a:xfrm>
            <a:off x="3505994" y="2434867"/>
            <a:ext cx="1" cy="604837"/>
          </a:xfrm>
          <a:prstGeom prst="straightConnector1">
            <a:avLst/>
          </a:prstGeom>
          <a:noFill/>
          <a:ln w="12700">
            <a:solidFill>
              <a:schemeClr val="tx1"/>
            </a:solidFill>
            <a:round/>
            <a:headEnd/>
            <a:tailEnd type="triangle" w="med" len="med"/>
          </a:ln>
        </p:spPr>
      </p:cxnSp>
      <p:sp>
        <p:nvSpPr>
          <p:cNvPr id="2" name="Rectangle 1">
            <a:extLst>
              <a:ext uri="{FF2B5EF4-FFF2-40B4-BE49-F238E27FC236}">
                <a16:creationId xmlns:a16="http://schemas.microsoft.com/office/drawing/2014/main" id="{017492CB-DE08-9D44-903D-AFBF313FB495}"/>
              </a:ext>
            </a:extLst>
          </p:cNvPr>
          <p:cNvSpPr/>
          <p:nvPr/>
        </p:nvSpPr>
        <p:spPr>
          <a:xfrm>
            <a:off x="2932986" y="2076992"/>
            <a:ext cx="287258" cy="307777"/>
          </a:xfrm>
          <a:prstGeom prst="rect">
            <a:avLst/>
          </a:prstGeom>
        </p:spPr>
        <p:txBody>
          <a:bodyPr wrap="none">
            <a:spAutoFit/>
          </a:bodyPr>
          <a:lstStyle/>
          <a:p>
            <a:pPr algn="ctr"/>
            <a:r>
              <a:rPr lang="en-US" dirty="0">
                <a:latin typeface="Open Sans" panose="020B0604020202020204" charset="0"/>
                <a:ea typeface="Open Sans" panose="020B0604020202020204" charset="0"/>
                <a:cs typeface="Open Sans" panose="020B0604020202020204" charset="0"/>
              </a:rPr>
              <a:t>3</a:t>
            </a:r>
          </a:p>
        </p:txBody>
      </p:sp>
      <p:sp>
        <p:nvSpPr>
          <p:cNvPr id="28" name="Rectangle 27">
            <a:extLst>
              <a:ext uri="{FF2B5EF4-FFF2-40B4-BE49-F238E27FC236}">
                <a16:creationId xmlns:a16="http://schemas.microsoft.com/office/drawing/2014/main" id="{8F79DF5E-42C8-D943-9296-920EFA174DA8}"/>
              </a:ext>
            </a:extLst>
          </p:cNvPr>
          <p:cNvSpPr/>
          <p:nvPr/>
        </p:nvSpPr>
        <p:spPr>
          <a:xfrm>
            <a:off x="5314236" y="1137177"/>
            <a:ext cx="287258" cy="307777"/>
          </a:xfrm>
          <a:prstGeom prst="rect">
            <a:avLst/>
          </a:prstGeom>
        </p:spPr>
        <p:txBody>
          <a:bodyPr wrap="none">
            <a:spAutoFit/>
          </a:bodyPr>
          <a:lstStyle/>
          <a:p>
            <a:pPr algn="ctr"/>
            <a:r>
              <a:rPr lang="en-US" dirty="0">
                <a:latin typeface="Open Sans" panose="020B0604020202020204" charset="0"/>
                <a:ea typeface="Open Sans" panose="020B0604020202020204" charset="0"/>
                <a:cs typeface="Open Sans" panose="020B0604020202020204" charset="0"/>
              </a:rPr>
              <a:t>3</a:t>
            </a:r>
          </a:p>
        </p:txBody>
      </p:sp>
      <p:sp>
        <p:nvSpPr>
          <p:cNvPr id="29" name="Rectangle 28">
            <a:extLst>
              <a:ext uri="{FF2B5EF4-FFF2-40B4-BE49-F238E27FC236}">
                <a16:creationId xmlns:a16="http://schemas.microsoft.com/office/drawing/2014/main" id="{F9F67712-4945-4142-82B2-FAC149395C3A}"/>
              </a:ext>
            </a:extLst>
          </p:cNvPr>
          <p:cNvSpPr/>
          <p:nvPr/>
        </p:nvSpPr>
        <p:spPr>
          <a:xfrm>
            <a:off x="5238737" y="2096557"/>
            <a:ext cx="292068" cy="307777"/>
          </a:xfrm>
          <a:prstGeom prst="rect">
            <a:avLst/>
          </a:prstGeom>
        </p:spPr>
        <p:txBody>
          <a:bodyPr wrap="none">
            <a:spAutoFit/>
          </a:bodyPr>
          <a:lstStyle/>
          <a:p>
            <a:r>
              <a:rPr lang="en-US" dirty="0">
                <a:latin typeface="Roboto Mono" panose="020B0604020202020204" charset="0"/>
                <a:ea typeface="Roboto Mono" panose="020B0604020202020204" charset="0"/>
                <a:cs typeface="Times New Roman" pitchFamily="18" charset="0"/>
              </a:rPr>
              <a:t>2</a:t>
            </a:r>
            <a:endParaRPr lang="en-US" dirty="0"/>
          </a:p>
        </p:txBody>
      </p:sp>
      <p:cxnSp>
        <p:nvCxnSpPr>
          <p:cNvPr id="30" name="AutoShape 17">
            <a:extLst>
              <a:ext uri="{FF2B5EF4-FFF2-40B4-BE49-F238E27FC236}">
                <a16:creationId xmlns:a16="http://schemas.microsoft.com/office/drawing/2014/main" id="{FD64EC14-5D6B-E542-9094-49F4B12E8EAB}"/>
              </a:ext>
            </a:extLst>
          </p:cNvPr>
          <p:cNvCxnSpPr>
            <a:cxnSpLocks noChangeShapeType="1"/>
          </p:cNvCxnSpPr>
          <p:nvPr/>
        </p:nvCxnSpPr>
        <p:spPr bwMode="auto">
          <a:xfrm>
            <a:off x="5791987" y="2446021"/>
            <a:ext cx="761999" cy="616743"/>
          </a:xfrm>
          <a:prstGeom prst="straightConnector1">
            <a:avLst/>
          </a:prstGeom>
          <a:noFill/>
          <a:ln w="12700">
            <a:solidFill>
              <a:schemeClr val="tx1">
                <a:alpha val="12000"/>
              </a:schemeClr>
            </a:solidFill>
            <a:round/>
            <a:headEnd/>
            <a:tailEnd type="triangle" w="med" len="med"/>
          </a:ln>
        </p:spPr>
      </p:cxnSp>
      <p:cxnSp>
        <p:nvCxnSpPr>
          <p:cNvPr id="31" name="AutoShape 9">
            <a:extLst>
              <a:ext uri="{FF2B5EF4-FFF2-40B4-BE49-F238E27FC236}">
                <a16:creationId xmlns:a16="http://schemas.microsoft.com/office/drawing/2014/main" id="{58063A8E-CAC7-444E-A6B4-B8F666F47522}"/>
              </a:ext>
            </a:extLst>
          </p:cNvPr>
          <p:cNvCxnSpPr>
            <a:cxnSpLocks noChangeShapeType="1"/>
          </p:cNvCxnSpPr>
          <p:nvPr/>
        </p:nvCxnSpPr>
        <p:spPr bwMode="auto">
          <a:xfrm flipH="1">
            <a:off x="5029989" y="2446021"/>
            <a:ext cx="761998" cy="616746"/>
          </a:xfrm>
          <a:prstGeom prst="straightConnector1">
            <a:avLst/>
          </a:prstGeom>
          <a:noFill/>
          <a:ln w="12700">
            <a:solidFill>
              <a:schemeClr val="tx1"/>
            </a:solidFill>
            <a:round/>
            <a:headEnd/>
            <a:tailEnd type="triangle" w="med" len="med"/>
          </a:ln>
        </p:spPr>
      </p:cxnSp>
      <p:sp>
        <p:nvSpPr>
          <p:cNvPr id="32" name="Rectangle 7">
            <a:extLst>
              <a:ext uri="{FF2B5EF4-FFF2-40B4-BE49-F238E27FC236}">
                <a16:creationId xmlns:a16="http://schemas.microsoft.com/office/drawing/2014/main" id="{3F2AFCAB-E24A-C24D-81CC-632B8C607D60}"/>
              </a:ext>
            </a:extLst>
          </p:cNvPr>
          <p:cNvSpPr>
            <a:spLocks noChangeArrowheads="1"/>
          </p:cNvSpPr>
          <p:nvPr/>
        </p:nvSpPr>
        <p:spPr bwMode="auto">
          <a:xfrm>
            <a:off x="5599902" y="3112865"/>
            <a:ext cx="384174" cy="330902"/>
          </a:xfrm>
          <a:prstGeom prst="rect">
            <a:avLst/>
          </a:prstGeom>
          <a:solidFill>
            <a:srgbClr val="BD92DE">
              <a:alpha val="20000"/>
            </a:srgbClr>
          </a:solidFill>
          <a:ln w="9525">
            <a:solidFill>
              <a:schemeClr val="tx1">
                <a:alpha val="12000"/>
              </a:schemeClr>
            </a:solidFill>
            <a:miter lim="800000"/>
            <a:headEnd/>
            <a:tailEnd/>
          </a:ln>
        </p:spPr>
        <p:txBody>
          <a:bodyPr wrap="none" anchor="ctr"/>
          <a:lstStyle/>
          <a:p>
            <a:pPr algn="ctr"/>
            <a:endParaRPr lang="en-US" sz="1800" dirty="0">
              <a:latin typeface="Open Sans" panose="020B0604020202020204" charset="0"/>
              <a:ea typeface="Open Sans" panose="020B0604020202020204" charset="0"/>
              <a:cs typeface="Open Sans" panose="020B0604020202020204" charset="0"/>
            </a:endParaRPr>
          </a:p>
        </p:txBody>
      </p:sp>
      <p:sp>
        <p:nvSpPr>
          <p:cNvPr id="33" name="Rectangle 7">
            <a:extLst>
              <a:ext uri="{FF2B5EF4-FFF2-40B4-BE49-F238E27FC236}">
                <a16:creationId xmlns:a16="http://schemas.microsoft.com/office/drawing/2014/main" id="{3F5A2AC6-92B6-9646-9701-0CB78E2A0664}"/>
              </a:ext>
            </a:extLst>
          </p:cNvPr>
          <p:cNvSpPr>
            <a:spLocks noChangeArrowheads="1"/>
          </p:cNvSpPr>
          <p:nvPr/>
        </p:nvSpPr>
        <p:spPr bwMode="auto">
          <a:xfrm>
            <a:off x="6361902" y="3112865"/>
            <a:ext cx="384174" cy="330902"/>
          </a:xfrm>
          <a:prstGeom prst="rect">
            <a:avLst/>
          </a:prstGeom>
          <a:solidFill>
            <a:srgbClr val="BD92DE">
              <a:alpha val="20000"/>
            </a:srgbClr>
          </a:solidFill>
          <a:ln w="9525">
            <a:solidFill>
              <a:schemeClr val="tx1">
                <a:alpha val="12000"/>
              </a:schemeClr>
            </a:solidFill>
            <a:miter lim="800000"/>
            <a:headEnd/>
            <a:tailEnd/>
          </a:ln>
        </p:spPr>
        <p:txBody>
          <a:bodyPr wrap="none" anchor="ctr"/>
          <a:lstStyle/>
          <a:p>
            <a:pPr algn="ctr"/>
            <a:endParaRPr lang="en-US" sz="1800" dirty="0">
              <a:latin typeface="Open Sans" panose="020B0604020202020204" charset="0"/>
              <a:ea typeface="Open Sans" panose="020B0604020202020204" charset="0"/>
              <a:cs typeface="Open Sans" panose="020B0604020202020204" charset="0"/>
            </a:endParaRPr>
          </a:p>
        </p:txBody>
      </p:sp>
      <p:sp>
        <p:nvSpPr>
          <p:cNvPr id="35" name="Rectangle 7">
            <a:extLst>
              <a:ext uri="{FF2B5EF4-FFF2-40B4-BE49-F238E27FC236}">
                <a16:creationId xmlns:a16="http://schemas.microsoft.com/office/drawing/2014/main" id="{2240DC77-1B6F-DC42-BDB7-A9C274EAEB97}"/>
              </a:ext>
            </a:extLst>
          </p:cNvPr>
          <p:cNvSpPr>
            <a:spLocks noChangeArrowheads="1"/>
          </p:cNvSpPr>
          <p:nvPr/>
        </p:nvSpPr>
        <p:spPr bwMode="auto">
          <a:xfrm>
            <a:off x="4837902" y="3112865"/>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2</a:t>
            </a:r>
          </a:p>
        </p:txBody>
      </p:sp>
      <p:cxnSp>
        <p:nvCxnSpPr>
          <p:cNvPr id="36" name="AutoShape 13">
            <a:extLst>
              <a:ext uri="{FF2B5EF4-FFF2-40B4-BE49-F238E27FC236}">
                <a16:creationId xmlns:a16="http://schemas.microsoft.com/office/drawing/2014/main" id="{079C1C4B-0596-2F4E-A2D9-68BC53160ABF}"/>
              </a:ext>
            </a:extLst>
          </p:cNvPr>
          <p:cNvCxnSpPr>
            <a:cxnSpLocks noChangeShapeType="1"/>
          </p:cNvCxnSpPr>
          <p:nvPr/>
        </p:nvCxnSpPr>
        <p:spPr bwMode="auto">
          <a:xfrm>
            <a:off x="5791987" y="2446021"/>
            <a:ext cx="1" cy="604837"/>
          </a:xfrm>
          <a:prstGeom prst="straightConnector1">
            <a:avLst/>
          </a:prstGeom>
          <a:noFill/>
          <a:ln w="12700">
            <a:solidFill>
              <a:schemeClr val="tx1">
                <a:alpha val="15000"/>
              </a:schemeClr>
            </a:solidFill>
            <a:round/>
            <a:headEnd/>
            <a:tailEnd type="triangle" w="med" len="med"/>
          </a:ln>
        </p:spPr>
      </p:cxnSp>
      <p:sp>
        <p:nvSpPr>
          <p:cNvPr id="37" name="TextBox 9">
            <a:extLst>
              <a:ext uri="{FF2B5EF4-FFF2-40B4-BE49-F238E27FC236}">
                <a16:creationId xmlns:a16="http://schemas.microsoft.com/office/drawing/2014/main" id="{E19CC414-14FC-8841-A763-26999A6E5205}"/>
              </a:ext>
            </a:extLst>
          </p:cNvPr>
          <p:cNvSpPr txBox="1">
            <a:spLocks noChangeArrowheads="1"/>
          </p:cNvSpPr>
          <p:nvPr/>
        </p:nvSpPr>
        <p:spPr bwMode="auto">
          <a:xfrm>
            <a:off x="1833686" y="1847965"/>
            <a:ext cx="122354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algn="ctr" eaLnBrk="1" hangingPunct="1">
              <a:spcBef>
                <a:spcPct val="0"/>
              </a:spcBef>
              <a:buSzTx/>
              <a:buFontTx/>
              <a:buNone/>
            </a:pPr>
            <a:r>
              <a:rPr lang="en-US" altLang="en-US" sz="2400" b="0" dirty="0">
                <a:solidFill>
                  <a:srgbClr val="00B0F0"/>
                </a:solidFill>
                <a:latin typeface="Open Sans" panose="020B0604020202020204" charset="0"/>
                <a:ea typeface="Open Sans" panose="020B0604020202020204" charset="0"/>
                <a:cs typeface="Open Sans" panose="020B0604020202020204" charset="0"/>
                <a:sym typeface="Symbol" pitchFamily="18" charset="2"/>
              </a:rPr>
              <a:t>=3</a:t>
            </a:r>
            <a:endPar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endParaRPr>
          </a:p>
          <a:p>
            <a:pPr algn="ctr" eaLnBrk="1" hangingPunct="1">
              <a:spcBef>
                <a:spcPct val="0"/>
              </a:spcBef>
              <a:buSzTx/>
              <a:buFontTx/>
              <a:buNone/>
            </a:pP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=3</a:t>
            </a:r>
            <a:endParaRPr lang="en-US" altLang="en-US" sz="2400" b="0" dirty="0">
              <a:solidFill>
                <a:srgbClr val="C00000"/>
              </a:solidFill>
              <a:latin typeface="Open Sans" panose="020B0604020202020204" charset="0"/>
              <a:ea typeface="Open Sans" panose="020B0604020202020204" charset="0"/>
              <a:cs typeface="Open Sans" panose="020B0604020202020204" charset="0"/>
            </a:endParaRPr>
          </a:p>
        </p:txBody>
      </p:sp>
      <p:sp>
        <p:nvSpPr>
          <p:cNvPr id="38" name="TextBox 9">
            <a:extLst>
              <a:ext uri="{FF2B5EF4-FFF2-40B4-BE49-F238E27FC236}">
                <a16:creationId xmlns:a16="http://schemas.microsoft.com/office/drawing/2014/main" id="{98837C84-583E-5C45-87C9-9A9A3907EC97}"/>
              </a:ext>
            </a:extLst>
          </p:cNvPr>
          <p:cNvSpPr txBox="1">
            <a:spLocks noChangeArrowheads="1"/>
          </p:cNvSpPr>
          <p:nvPr/>
        </p:nvSpPr>
        <p:spPr bwMode="auto">
          <a:xfrm>
            <a:off x="3999008" y="948493"/>
            <a:ext cx="122354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algn="ctr" eaLnBrk="1" hangingPunct="1">
              <a:spcBef>
                <a:spcPct val="0"/>
              </a:spcBef>
              <a:buSzTx/>
              <a:buFontTx/>
              <a:buNone/>
            </a:pPr>
            <a:r>
              <a:rPr lang="en-US" altLang="en-US" sz="2400" b="0" dirty="0">
                <a:solidFill>
                  <a:srgbClr val="00B0F0"/>
                </a:solidFill>
                <a:latin typeface="Open Sans" panose="020B0604020202020204" charset="0"/>
                <a:ea typeface="Open Sans" panose="020B0604020202020204" charset="0"/>
                <a:cs typeface="Open Sans" panose="020B0604020202020204" charset="0"/>
                <a:sym typeface="Symbol" pitchFamily="18" charset="2"/>
              </a:rPr>
              <a:t>=3</a:t>
            </a: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a:t>
            </a:r>
          </a:p>
          <a:p>
            <a:pPr algn="ctr" eaLnBrk="1" hangingPunct="1">
              <a:spcBef>
                <a:spcPct val="0"/>
              </a:spcBef>
              <a:buSzTx/>
              <a:buFontTx/>
              <a:buNone/>
            </a:pP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=5</a:t>
            </a:r>
            <a:endParaRPr lang="en-US" altLang="en-US" sz="2400" b="0" dirty="0">
              <a:solidFill>
                <a:srgbClr val="C00000"/>
              </a:solidFill>
              <a:latin typeface="Open Sans" panose="020B0604020202020204" charset="0"/>
              <a:ea typeface="Open Sans" panose="020B0604020202020204" charset="0"/>
              <a:cs typeface="Open Sans" panose="020B0604020202020204" charset="0"/>
            </a:endParaRPr>
          </a:p>
        </p:txBody>
      </p:sp>
      <p:sp>
        <p:nvSpPr>
          <p:cNvPr id="40" name="Rectangle 39">
            <a:extLst>
              <a:ext uri="{FF2B5EF4-FFF2-40B4-BE49-F238E27FC236}">
                <a16:creationId xmlns:a16="http://schemas.microsoft.com/office/drawing/2014/main" id="{5503AC28-E9A6-FC4D-A9CC-766DC19A5901}"/>
              </a:ext>
            </a:extLst>
          </p:cNvPr>
          <p:cNvSpPr/>
          <p:nvPr/>
        </p:nvSpPr>
        <p:spPr>
          <a:xfrm>
            <a:off x="7433193" y="2121168"/>
            <a:ext cx="292068" cy="307777"/>
          </a:xfrm>
          <a:prstGeom prst="rect">
            <a:avLst/>
          </a:prstGeom>
        </p:spPr>
        <p:txBody>
          <a:bodyPr wrap="square">
            <a:spAutoFit/>
          </a:bodyPr>
          <a:lstStyle/>
          <a:p>
            <a:r>
              <a:rPr lang="en-US" dirty="0">
                <a:latin typeface="Roboto Mono" panose="020B0604020202020204" charset="0"/>
                <a:ea typeface="Roboto Mono" panose="020B0604020202020204" charset="0"/>
                <a:cs typeface="Times New Roman" pitchFamily="18" charset="0"/>
              </a:rPr>
              <a:t>2</a:t>
            </a:r>
            <a:endParaRPr lang="en-US" dirty="0"/>
          </a:p>
        </p:txBody>
      </p:sp>
      <p:cxnSp>
        <p:nvCxnSpPr>
          <p:cNvPr id="41" name="AutoShape 17">
            <a:extLst>
              <a:ext uri="{FF2B5EF4-FFF2-40B4-BE49-F238E27FC236}">
                <a16:creationId xmlns:a16="http://schemas.microsoft.com/office/drawing/2014/main" id="{B966DFED-E4C4-A042-B812-4B2B92AF3E19}"/>
              </a:ext>
            </a:extLst>
          </p:cNvPr>
          <p:cNvCxnSpPr>
            <a:cxnSpLocks noChangeShapeType="1"/>
          </p:cNvCxnSpPr>
          <p:nvPr/>
        </p:nvCxnSpPr>
        <p:spPr bwMode="auto">
          <a:xfrm>
            <a:off x="8081689" y="2475756"/>
            <a:ext cx="761999" cy="616743"/>
          </a:xfrm>
          <a:prstGeom prst="straightConnector1">
            <a:avLst/>
          </a:prstGeom>
          <a:noFill/>
          <a:ln w="12700">
            <a:solidFill>
              <a:schemeClr val="tx1"/>
            </a:solidFill>
            <a:round/>
            <a:headEnd/>
            <a:tailEnd type="triangle" w="med" len="med"/>
          </a:ln>
        </p:spPr>
      </p:cxnSp>
      <p:cxnSp>
        <p:nvCxnSpPr>
          <p:cNvPr id="42" name="AutoShape 9">
            <a:extLst>
              <a:ext uri="{FF2B5EF4-FFF2-40B4-BE49-F238E27FC236}">
                <a16:creationId xmlns:a16="http://schemas.microsoft.com/office/drawing/2014/main" id="{49E0E7E2-636E-F341-B076-369308ADE11C}"/>
              </a:ext>
            </a:extLst>
          </p:cNvPr>
          <p:cNvCxnSpPr>
            <a:cxnSpLocks noChangeShapeType="1"/>
          </p:cNvCxnSpPr>
          <p:nvPr/>
        </p:nvCxnSpPr>
        <p:spPr bwMode="auto">
          <a:xfrm flipH="1">
            <a:off x="7319691" y="2475756"/>
            <a:ext cx="761998" cy="616746"/>
          </a:xfrm>
          <a:prstGeom prst="straightConnector1">
            <a:avLst/>
          </a:prstGeom>
          <a:noFill/>
          <a:ln w="12700">
            <a:solidFill>
              <a:schemeClr val="tx1"/>
            </a:solidFill>
            <a:round/>
            <a:headEnd/>
            <a:tailEnd type="triangle" w="med" len="med"/>
          </a:ln>
        </p:spPr>
      </p:cxnSp>
      <p:sp>
        <p:nvSpPr>
          <p:cNvPr id="43" name="Rectangle 7">
            <a:extLst>
              <a:ext uri="{FF2B5EF4-FFF2-40B4-BE49-F238E27FC236}">
                <a16:creationId xmlns:a16="http://schemas.microsoft.com/office/drawing/2014/main" id="{1FB464BC-1F46-2A44-A71A-AB1D8710572E}"/>
              </a:ext>
            </a:extLst>
          </p:cNvPr>
          <p:cNvSpPr>
            <a:spLocks noChangeArrowheads="1"/>
          </p:cNvSpPr>
          <p:nvPr/>
        </p:nvSpPr>
        <p:spPr bwMode="auto">
          <a:xfrm>
            <a:off x="7889604" y="3142600"/>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5</a:t>
            </a:r>
          </a:p>
        </p:txBody>
      </p:sp>
      <p:sp>
        <p:nvSpPr>
          <p:cNvPr id="44" name="Rectangle 7">
            <a:extLst>
              <a:ext uri="{FF2B5EF4-FFF2-40B4-BE49-F238E27FC236}">
                <a16:creationId xmlns:a16="http://schemas.microsoft.com/office/drawing/2014/main" id="{19BCE9A6-120F-6444-9F5B-0F9E9BBC061B}"/>
              </a:ext>
            </a:extLst>
          </p:cNvPr>
          <p:cNvSpPr>
            <a:spLocks noChangeArrowheads="1"/>
          </p:cNvSpPr>
          <p:nvPr/>
        </p:nvSpPr>
        <p:spPr bwMode="auto">
          <a:xfrm>
            <a:off x="8651604" y="3142600"/>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2</a:t>
            </a:r>
          </a:p>
        </p:txBody>
      </p:sp>
      <p:sp>
        <p:nvSpPr>
          <p:cNvPr id="45" name="Rectangle 7">
            <a:extLst>
              <a:ext uri="{FF2B5EF4-FFF2-40B4-BE49-F238E27FC236}">
                <a16:creationId xmlns:a16="http://schemas.microsoft.com/office/drawing/2014/main" id="{6EBD3891-4472-3546-BDC3-3893483CDE5A}"/>
              </a:ext>
            </a:extLst>
          </p:cNvPr>
          <p:cNvSpPr>
            <a:spLocks noChangeArrowheads="1"/>
          </p:cNvSpPr>
          <p:nvPr/>
        </p:nvSpPr>
        <p:spPr bwMode="auto">
          <a:xfrm>
            <a:off x="7127604" y="3142600"/>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14</a:t>
            </a:r>
          </a:p>
        </p:txBody>
      </p:sp>
      <p:cxnSp>
        <p:nvCxnSpPr>
          <p:cNvPr id="46" name="AutoShape 13">
            <a:extLst>
              <a:ext uri="{FF2B5EF4-FFF2-40B4-BE49-F238E27FC236}">
                <a16:creationId xmlns:a16="http://schemas.microsoft.com/office/drawing/2014/main" id="{813222A3-0A9E-C74E-90AD-F1CF637AC371}"/>
              </a:ext>
            </a:extLst>
          </p:cNvPr>
          <p:cNvCxnSpPr>
            <a:cxnSpLocks noChangeShapeType="1"/>
          </p:cNvCxnSpPr>
          <p:nvPr/>
        </p:nvCxnSpPr>
        <p:spPr bwMode="auto">
          <a:xfrm>
            <a:off x="8081689" y="2475756"/>
            <a:ext cx="1" cy="604837"/>
          </a:xfrm>
          <a:prstGeom prst="straightConnector1">
            <a:avLst/>
          </a:prstGeom>
          <a:noFill/>
          <a:ln w="12700">
            <a:solidFill>
              <a:schemeClr val="tx1"/>
            </a:solidFill>
            <a:round/>
            <a:headEnd/>
            <a:tailEnd type="triangle" w="med" len="med"/>
          </a:ln>
        </p:spPr>
      </p:cxnSp>
    </p:spTree>
    <p:extLst>
      <p:ext uri="{BB962C8B-B14F-4D97-AF65-F5344CB8AC3E}">
        <p14:creationId xmlns:p14="http://schemas.microsoft.com/office/powerpoint/2010/main" val="283905179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47" name="TextBox 9">
            <a:extLst>
              <a:ext uri="{FF2B5EF4-FFF2-40B4-BE49-F238E27FC236}">
                <a16:creationId xmlns:a16="http://schemas.microsoft.com/office/drawing/2014/main" id="{D5A48C8F-6FD9-5A4F-8791-D8F9B0E548CA}"/>
              </a:ext>
            </a:extLst>
          </p:cNvPr>
          <p:cNvSpPr txBox="1">
            <a:spLocks noChangeArrowheads="1"/>
          </p:cNvSpPr>
          <p:nvPr/>
        </p:nvSpPr>
        <p:spPr bwMode="auto">
          <a:xfrm>
            <a:off x="6535138" y="1874362"/>
            <a:ext cx="1126651"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algn="ctr" eaLnBrk="1" hangingPunct="1">
              <a:spcBef>
                <a:spcPct val="0"/>
              </a:spcBef>
              <a:buSzTx/>
              <a:buFontTx/>
              <a:buNone/>
            </a:pPr>
            <a:r>
              <a:rPr lang="en-US" altLang="en-US" sz="2400" b="0" dirty="0">
                <a:solidFill>
                  <a:srgbClr val="00B0F0"/>
                </a:solidFill>
                <a:latin typeface="Open Sans" panose="020B0604020202020204" charset="0"/>
                <a:ea typeface="Open Sans" panose="020B0604020202020204" charset="0"/>
                <a:cs typeface="Open Sans" panose="020B0604020202020204" charset="0"/>
                <a:sym typeface="Symbol" pitchFamily="18" charset="2"/>
              </a:rPr>
              <a:t>=2</a:t>
            </a: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a:t>
            </a:r>
          </a:p>
          <a:p>
            <a:pPr algn="ctr" eaLnBrk="1" hangingPunct="1">
              <a:spcBef>
                <a:spcPct val="0"/>
              </a:spcBef>
              <a:buSzTx/>
              <a:buFontTx/>
              <a:buNone/>
            </a:pP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=2</a:t>
            </a:r>
            <a:endParaRPr lang="en-US" altLang="en-US" sz="2400" b="0" dirty="0">
              <a:solidFill>
                <a:srgbClr val="C00000"/>
              </a:solidFill>
              <a:latin typeface="Open Sans" panose="020B0604020202020204" charset="0"/>
              <a:ea typeface="Open Sans" panose="020B0604020202020204" charset="0"/>
              <a:cs typeface="Open Sans" panose="020B0604020202020204" charset="0"/>
            </a:endParaRPr>
          </a:p>
        </p:txBody>
      </p:sp>
      <p:sp>
        <p:nvSpPr>
          <p:cNvPr id="39" name="TextBox 9">
            <a:extLst>
              <a:ext uri="{FF2B5EF4-FFF2-40B4-BE49-F238E27FC236}">
                <a16:creationId xmlns:a16="http://schemas.microsoft.com/office/drawing/2014/main" id="{FC68F371-3167-0C44-B989-85972F3F5FC1}"/>
              </a:ext>
            </a:extLst>
          </p:cNvPr>
          <p:cNvSpPr txBox="1">
            <a:spLocks noChangeArrowheads="1"/>
          </p:cNvSpPr>
          <p:nvPr/>
        </p:nvSpPr>
        <p:spPr bwMode="auto">
          <a:xfrm>
            <a:off x="4416304" y="1862864"/>
            <a:ext cx="1126651"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algn="ctr" eaLnBrk="1" hangingPunct="1">
              <a:spcBef>
                <a:spcPct val="0"/>
              </a:spcBef>
              <a:buSzTx/>
              <a:buFontTx/>
              <a:buNone/>
            </a:pPr>
            <a:r>
              <a:rPr lang="en-US" altLang="en-US" sz="2400" b="0" dirty="0">
                <a:solidFill>
                  <a:srgbClr val="00B0F0"/>
                </a:solidFill>
                <a:latin typeface="Open Sans" panose="020B0604020202020204" charset="0"/>
                <a:ea typeface="Open Sans" panose="020B0604020202020204" charset="0"/>
                <a:cs typeface="Open Sans" panose="020B0604020202020204" charset="0"/>
                <a:sym typeface="Symbol" pitchFamily="18" charset="2"/>
              </a:rPr>
              <a:t>=-</a:t>
            </a: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a:t>
            </a:r>
          </a:p>
          <a:p>
            <a:pPr algn="ctr" eaLnBrk="1" hangingPunct="1">
              <a:spcBef>
                <a:spcPct val="0"/>
              </a:spcBef>
              <a:buSzTx/>
              <a:buFontTx/>
              <a:buNone/>
            </a:pP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=2</a:t>
            </a:r>
            <a:endParaRPr lang="en-US" altLang="en-US" sz="2400" b="0" dirty="0">
              <a:solidFill>
                <a:srgbClr val="C00000"/>
              </a:solidFill>
              <a:latin typeface="Open Sans" panose="020B0604020202020204" charset="0"/>
              <a:ea typeface="Open Sans" panose="020B0604020202020204" charset="0"/>
              <a:cs typeface="Open Sans" panose="020B0604020202020204" charset="0"/>
            </a:endParaRPr>
          </a:p>
        </p:txBody>
      </p:sp>
      <p:sp>
        <p:nvSpPr>
          <p:cNvPr id="63" name="Google Shape;63;p2"/>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dirty="0">
                <a:sym typeface="Symbol" pitchFamily="18" charset="2"/>
              </a:rPr>
              <a:t>Alpha-Beta Pruning Example</a:t>
            </a:r>
            <a:endParaRPr sz="3400" b="1" dirty="0">
              <a:solidFill>
                <a:srgbClr val="370661"/>
              </a:solidFill>
              <a:latin typeface="Open Sans"/>
              <a:ea typeface="Open Sans"/>
              <a:cs typeface="Open Sans"/>
              <a:sym typeface="Open Sans"/>
            </a:endParaRPr>
          </a:p>
        </p:txBody>
      </p:sp>
      <p:sp>
        <p:nvSpPr>
          <p:cNvPr id="34" name="AutoShape 4">
            <a:extLst>
              <a:ext uri="{FF2B5EF4-FFF2-40B4-BE49-F238E27FC236}">
                <a16:creationId xmlns:a16="http://schemas.microsoft.com/office/drawing/2014/main" id="{E736D7FF-BD34-4A88-84A3-1D8F37182FDE}"/>
              </a:ext>
            </a:extLst>
          </p:cNvPr>
          <p:cNvSpPr>
            <a:spLocks noChangeArrowheads="1"/>
          </p:cNvSpPr>
          <p:nvPr/>
        </p:nvSpPr>
        <p:spPr bwMode="auto">
          <a:xfrm>
            <a:off x="5601494" y="1137177"/>
            <a:ext cx="381000" cy="359477"/>
          </a:xfrm>
          <a:prstGeom prst="triangle">
            <a:avLst>
              <a:gd name="adj" fmla="val 50000"/>
            </a:avLst>
          </a:prstGeom>
          <a:solidFill>
            <a:srgbClr val="CCECFF"/>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sp>
        <p:nvSpPr>
          <p:cNvPr id="18" name="TextBox 17">
            <a:extLst>
              <a:ext uri="{FF2B5EF4-FFF2-40B4-BE49-F238E27FC236}">
                <a16:creationId xmlns:a16="http://schemas.microsoft.com/office/drawing/2014/main" id="{97FA6B95-38DB-164F-A3BB-D53340EB840C}"/>
              </a:ext>
            </a:extLst>
          </p:cNvPr>
          <p:cNvSpPr txBox="1"/>
          <p:nvPr/>
        </p:nvSpPr>
        <p:spPr>
          <a:xfrm>
            <a:off x="6162805" y="1590805"/>
            <a:ext cx="184731" cy="307777"/>
          </a:xfrm>
          <a:prstGeom prst="rect">
            <a:avLst/>
          </a:prstGeom>
          <a:noFill/>
        </p:spPr>
        <p:txBody>
          <a:bodyPr wrap="none" rtlCol="0">
            <a:spAutoFit/>
          </a:bodyPr>
          <a:lstStyle/>
          <a:p>
            <a:endParaRPr lang="en-US" dirty="0"/>
          </a:p>
        </p:txBody>
      </p:sp>
      <p:sp>
        <p:nvSpPr>
          <p:cNvPr id="55" name="Rectangle 54">
            <a:extLst>
              <a:ext uri="{FF2B5EF4-FFF2-40B4-BE49-F238E27FC236}">
                <a16:creationId xmlns:a16="http://schemas.microsoft.com/office/drawing/2014/main" id="{57B21973-64B2-0742-8D01-54B4212A8EE6}"/>
              </a:ext>
            </a:extLst>
          </p:cNvPr>
          <p:cNvSpPr/>
          <p:nvPr/>
        </p:nvSpPr>
        <p:spPr>
          <a:xfrm>
            <a:off x="9150" y="3560429"/>
            <a:ext cx="6236870" cy="2811394"/>
          </a:xfrm>
          <a:prstGeom prst="rect">
            <a:avLst/>
          </a:prstGeom>
          <a:solidFill>
            <a:schemeClr val="bg1">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AutoShape 6">
            <a:extLst>
              <a:ext uri="{FF2B5EF4-FFF2-40B4-BE49-F238E27FC236}">
                <a16:creationId xmlns:a16="http://schemas.microsoft.com/office/drawing/2014/main" id="{05349203-CB67-5C4A-B0EC-246ED83E1B0A}"/>
              </a:ext>
            </a:extLst>
          </p:cNvPr>
          <p:cNvSpPr>
            <a:spLocks noChangeArrowheads="1"/>
          </p:cNvSpPr>
          <p:nvPr/>
        </p:nvSpPr>
        <p:spPr bwMode="auto">
          <a:xfrm flipV="1">
            <a:off x="3315494" y="2103965"/>
            <a:ext cx="381000" cy="330902"/>
          </a:xfrm>
          <a:prstGeom prst="triangle">
            <a:avLst>
              <a:gd name="adj" fmla="val 50000"/>
            </a:avLst>
          </a:prstGeom>
          <a:solidFill>
            <a:srgbClr val="FF9A99"/>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cxnSp>
        <p:nvCxnSpPr>
          <p:cNvPr id="15" name="AutoShape 7">
            <a:extLst>
              <a:ext uri="{FF2B5EF4-FFF2-40B4-BE49-F238E27FC236}">
                <a16:creationId xmlns:a16="http://schemas.microsoft.com/office/drawing/2014/main" id="{C6C3AF7C-5779-ED49-8CCE-0B7DB7D74164}"/>
              </a:ext>
            </a:extLst>
          </p:cNvPr>
          <p:cNvCxnSpPr>
            <a:cxnSpLocks noChangeShapeType="1"/>
            <a:endCxn id="14" idx="3"/>
          </p:cNvCxnSpPr>
          <p:nvPr/>
        </p:nvCxnSpPr>
        <p:spPr bwMode="auto">
          <a:xfrm flipH="1">
            <a:off x="3505994" y="1496654"/>
            <a:ext cx="2286000" cy="607311"/>
          </a:xfrm>
          <a:prstGeom prst="straightConnector1">
            <a:avLst/>
          </a:prstGeom>
          <a:noFill/>
          <a:ln w="12700">
            <a:solidFill>
              <a:schemeClr val="tx1"/>
            </a:solidFill>
            <a:round/>
            <a:headEnd/>
            <a:tailEnd type="triangle" w="med" len="med"/>
          </a:ln>
        </p:spPr>
      </p:cxnSp>
      <p:sp>
        <p:nvSpPr>
          <p:cNvPr id="16" name="AutoShape 20">
            <a:extLst>
              <a:ext uri="{FF2B5EF4-FFF2-40B4-BE49-F238E27FC236}">
                <a16:creationId xmlns:a16="http://schemas.microsoft.com/office/drawing/2014/main" id="{6C65CC3C-F8B4-774F-9011-5FAFD965A4F2}"/>
              </a:ext>
            </a:extLst>
          </p:cNvPr>
          <p:cNvSpPr>
            <a:spLocks noChangeArrowheads="1"/>
          </p:cNvSpPr>
          <p:nvPr/>
        </p:nvSpPr>
        <p:spPr bwMode="auto">
          <a:xfrm flipV="1">
            <a:off x="5601494" y="2103965"/>
            <a:ext cx="381000" cy="318998"/>
          </a:xfrm>
          <a:prstGeom prst="triangle">
            <a:avLst>
              <a:gd name="adj" fmla="val 50000"/>
            </a:avLst>
          </a:prstGeom>
          <a:solidFill>
            <a:srgbClr val="FF9A99"/>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sp>
        <p:nvSpPr>
          <p:cNvPr id="17" name="AutoShape 26">
            <a:extLst>
              <a:ext uri="{FF2B5EF4-FFF2-40B4-BE49-F238E27FC236}">
                <a16:creationId xmlns:a16="http://schemas.microsoft.com/office/drawing/2014/main" id="{A457A0C3-CD44-6740-8065-68055CB3C4BB}"/>
              </a:ext>
            </a:extLst>
          </p:cNvPr>
          <p:cNvSpPr>
            <a:spLocks noChangeArrowheads="1"/>
          </p:cNvSpPr>
          <p:nvPr/>
        </p:nvSpPr>
        <p:spPr bwMode="auto">
          <a:xfrm flipV="1">
            <a:off x="7887493" y="2103965"/>
            <a:ext cx="381000" cy="330902"/>
          </a:xfrm>
          <a:prstGeom prst="triangle">
            <a:avLst>
              <a:gd name="adj" fmla="val 50000"/>
            </a:avLst>
          </a:prstGeom>
          <a:solidFill>
            <a:srgbClr val="FF9A99"/>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cxnSp>
        <p:nvCxnSpPr>
          <p:cNvPr id="19" name="AutoShape 27">
            <a:extLst>
              <a:ext uri="{FF2B5EF4-FFF2-40B4-BE49-F238E27FC236}">
                <a16:creationId xmlns:a16="http://schemas.microsoft.com/office/drawing/2014/main" id="{C7CC236B-543C-D942-8659-0352BFC5A796}"/>
              </a:ext>
            </a:extLst>
          </p:cNvPr>
          <p:cNvCxnSpPr>
            <a:cxnSpLocks noChangeShapeType="1"/>
          </p:cNvCxnSpPr>
          <p:nvPr/>
        </p:nvCxnSpPr>
        <p:spPr bwMode="auto">
          <a:xfrm>
            <a:off x="5791994" y="1496654"/>
            <a:ext cx="2285999" cy="607311"/>
          </a:xfrm>
          <a:prstGeom prst="straightConnector1">
            <a:avLst/>
          </a:prstGeom>
          <a:noFill/>
          <a:ln w="12700">
            <a:solidFill>
              <a:schemeClr val="tx1"/>
            </a:solidFill>
            <a:round/>
            <a:headEnd/>
            <a:tailEnd type="triangle" w="med" len="med"/>
          </a:ln>
        </p:spPr>
      </p:cxnSp>
      <p:cxnSp>
        <p:nvCxnSpPr>
          <p:cNvPr id="20" name="AutoShape 21">
            <a:extLst>
              <a:ext uri="{FF2B5EF4-FFF2-40B4-BE49-F238E27FC236}">
                <a16:creationId xmlns:a16="http://schemas.microsoft.com/office/drawing/2014/main" id="{D9CEADC8-9233-8445-892F-C26556BA5645}"/>
              </a:ext>
            </a:extLst>
          </p:cNvPr>
          <p:cNvCxnSpPr>
            <a:cxnSpLocks noChangeShapeType="1"/>
          </p:cNvCxnSpPr>
          <p:nvPr/>
        </p:nvCxnSpPr>
        <p:spPr bwMode="auto">
          <a:xfrm>
            <a:off x="5791994" y="1496654"/>
            <a:ext cx="0" cy="607311"/>
          </a:xfrm>
          <a:prstGeom prst="straightConnector1">
            <a:avLst/>
          </a:prstGeom>
          <a:noFill/>
          <a:ln w="12700">
            <a:solidFill>
              <a:schemeClr val="tx1"/>
            </a:solidFill>
            <a:round/>
            <a:headEnd/>
            <a:tailEnd type="triangle" w="med" len="med"/>
          </a:ln>
        </p:spPr>
      </p:cxnSp>
      <p:cxnSp>
        <p:nvCxnSpPr>
          <p:cNvPr id="22" name="AutoShape 17">
            <a:extLst>
              <a:ext uri="{FF2B5EF4-FFF2-40B4-BE49-F238E27FC236}">
                <a16:creationId xmlns:a16="http://schemas.microsoft.com/office/drawing/2014/main" id="{3905C521-00EC-7547-A286-2F50E926FA6E}"/>
              </a:ext>
            </a:extLst>
          </p:cNvPr>
          <p:cNvCxnSpPr>
            <a:cxnSpLocks noChangeShapeType="1"/>
          </p:cNvCxnSpPr>
          <p:nvPr/>
        </p:nvCxnSpPr>
        <p:spPr bwMode="auto">
          <a:xfrm>
            <a:off x="3505994" y="2434867"/>
            <a:ext cx="761999" cy="616743"/>
          </a:xfrm>
          <a:prstGeom prst="straightConnector1">
            <a:avLst/>
          </a:prstGeom>
          <a:noFill/>
          <a:ln w="12700">
            <a:solidFill>
              <a:schemeClr val="tx1"/>
            </a:solidFill>
            <a:round/>
            <a:headEnd/>
            <a:tailEnd type="triangle" w="med" len="med"/>
          </a:ln>
        </p:spPr>
      </p:cxnSp>
      <p:cxnSp>
        <p:nvCxnSpPr>
          <p:cNvPr id="23" name="AutoShape 9">
            <a:extLst>
              <a:ext uri="{FF2B5EF4-FFF2-40B4-BE49-F238E27FC236}">
                <a16:creationId xmlns:a16="http://schemas.microsoft.com/office/drawing/2014/main" id="{2406BD59-3DEA-714A-9355-A9254C7411CB}"/>
              </a:ext>
            </a:extLst>
          </p:cNvPr>
          <p:cNvCxnSpPr>
            <a:cxnSpLocks noChangeShapeType="1"/>
          </p:cNvCxnSpPr>
          <p:nvPr/>
        </p:nvCxnSpPr>
        <p:spPr bwMode="auto">
          <a:xfrm flipH="1">
            <a:off x="2743996" y="2434867"/>
            <a:ext cx="761998" cy="616746"/>
          </a:xfrm>
          <a:prstGeom prst="straightConnector1">
            <a:avLst/>
          </a:prstGeom>
          <a:noFill/>
          <a:ln w="12700">
            <a:solidFill>
              <a:schemeClr val="tx1"/>
            </a:solidFill>
            <a:round/>
            <a:headEnd/>
            <a:tailEnd type="triangle" w="med" len="med"/>
          </a:ln>
        </p:spPr>
      </p:cxnSp>
      <p:sp>
        <p:nvSpPr>
          <p:cNvPr id="24" name="Rectangle 7">
            <a:extLst>
              <a:ext uri="{FF2B5EF4-FFF2-40B4-BE49-F238E27FC236}">
                <a16:creationId xmlns:a16="http://schemas.microsoft.com/office/drawing/2014/main" id="{DC90F633-5E86-2D46-BEA4-7F279854AC24}"/>
              </a:ext>
            </a:extLst>
          </p:cNvPr>
          <p:cNvSpPr>
            <a:spLocks noChangeArrowheads="1"/>
          </p:cNvSpPr>
          <p:nvPr/>
        </p:nvSpPr>
        <p:spPr bwMode="auto">
          <a:xfrm>
            <a:off x="3313909" y="3101711"/>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8</a:t>
            </a:r>
          </a:p>
        </p:txBody>
      </p:sp>
      <p:sp>
        <p:nvSpPr>
          <p:cNvPr id="25" name="Rectangle 7">
            <a:extLst>
              <a:ext uri="{FF2B5EF4-FFF2-40B4-BE49-F238E27FC236}">
                <a16:creationId xmlns:a16="http://schemas.microsoft.com/office/drawing/2014/main" id="{4A8D2FD8-AAAE-8941-98D1-3B5D3C53449B}"/>
              </a:ext>
            </a:extLst>
          </p:cNvPr>
          <p:cNvSpPr>
            <a:spLocks noChangeArrowheads="1"/>
          </p:cNvSpPr>
          <p:nvPr/>
        </p:nvSpPr>
        <p:spPr bwMode="auto">
          <a:xfrm>
            <a:off x="4075909" y="3101711"/>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12</a:t>
            </a:r>
          </a:p>
        </p:txBody>
      </p:sp>
      <p:sp>
        <p:nvSpPr>
          <p:cNvPr id="26" name="Rectangle 7">
            <a:extLst>
              <a:ext uri="{FF2B5EF4-FFF2-40B4-BE49-F238E27FC236}">
                <a16:creationId xmlns:a16="http://schemas.microsoft.com/office/drawing/2014/main" id="{8CFEC7EC-3381-6B42-B374-924BB123DD9D}"/>
              </a:ext>
            </a:extLst>
          </p:cNvPr>
          <p:cNvSpPr>
            <a:spLocks noChangeArrowheads="1"/>
          </p:cNvSpPr>
          <p:nvPr/>
        </p:nvSpPr>
        <p:spPr bwMode="auto">
          <a:xfrm>
            <a:off x="2551909" y="3101711"/>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3</a:t>
            </a:r>
          </a:p>
        </p:txBody>
      </p:sp>
      <p:cxnSp>
        <p:nvCxnSpPr>
          <p:cNvPr id="27" name="AutoShape 13">
            <a:extLst>
              <a:ext uri="{FF2B5EF4-FFF2-40B4-BE49-F238E27FC236}">
                <a16:creationId xmlns:a16="http://schemas.microsoft.com/office/drawing/2014/main" id="{D84C5290-A15F-FD48-A9DF-48DCD9312DA2}"/>
              </a:ext>
            </a:extLst>
          </p:cNvPr>
          <p:cNvCxnSpPr>
            <a:cxnSpLocks noChangeShapeType="1"/>
          </p:cNvCxnSpPr>
          <p:nvPr/>
        </p:nvCxnSpPr>
        <p:spPr bwMode="auto">
          <a:xfrm>
            <a:off x="3505994" y="2434867"/>
            <a:ext cx="1" cy="604837"/>
          </a:xfrm>
          <a:prstGeom prst="straightConnector1">
            <a:avLst/>
          </a:prstGeom>
          <a:noFill/>
          <a:ln w="12700">
            <a:solidFill>
              <a:schemeClr val="tx1"/>
            </a:solidFill>
            <a:round/>
            <a:headEnd/>
            <a:tailEnd type="triangle" w="med" len="med"/>
          </a:ln>
        </p:spPr>
      </p:cxnSp>
      <p:sp>
        <p:nvSpPr>
          <p:cNvPr id="2" name="Rectangle 1">
            <a:extLst>
              <a:ext uri="{FF2B5EF4-FFF2-40B4-BE49-F238E27FC236}">
                <a16:creationId xmlns:a16="http://schemas.microsoft.com/office/drawing/2014/main" id="{017492CB-DE08-9D44-903D-AFBF313FB495}"/>
              </a:ext>
            </a:extLst>
          </p:cNvPr>
          <p:cNvSpPr/>
          <p:nvPr/>
        </p:nvSpPr>
        <p:spPr>
          <a:xfrm>
            <a:off x="2932986" y="2076992"/>
            <a:ext cx="287258" cy="307777"/>
          </a:xfrm>
          <a:prstGeom prst="rect">
            <a:avLst/>
          </a:prstGeom>
        </p:spPr>
        <p:txBody>
          <a:bodyPr wrap="none">
            <a:spAutoFit/>
          </a:bodyPr>
          <a:lstStyle/>
          <a:p>
            <a:pPr algn="ctr"/>
            <a:r>
              <a:rPr lang="en-US" dirty="0">
                <a:latin typeface="Open Sans" panose="020B0604020202020204" charset="0"/>
                <a:ea typeface="Open Sans" panose="020B0604020202020204" charset="0"/>
                <a:cs typeface="Open Sans" panose="020B0604020202020204" charset="0"/>
              </a:rPr>
              <a:t>3</a:t>
            </a:r>
          </a:p>
        </p:txBody>
      </p:sp>
      <p:sp>
        <p:nvSpPr>
          <p:cNvPr id="28" name="Rectangle 27">
            <a:extLst>
              <a:ext uri="{FF2B5EF4-FFF2-40B4-BE49-F238E27FC236}">
                <a16:creationId xmlns:a16="http://schemas.microsoft.com/office/drawing/2014/main" id="{8F79DF5E-42C8-D943-9296-920EFA174DA8}"/>
              </a:ext>
            </a:extLst>
          </p:cNvPr>
          <p:cNvSpPr/>
          <p:nvPr/>
        </p:nvSpPr>
        <p:spPr>
          <a:xfrm>
            <a:off x="5314236" y="1137177"/>
            <a:ext cx="287258" cy="307777"/>
          </a:xfrm>
          <a:prstGeom prst="rect">
            <a:avLst/>
          </a:prstGeom>
        </p:spPr>
        <p:txBody>
          <a:bodyPr wrap="none">
            <a:spAutoFit/>
          </a:bodyPr>
          <a:lstStyle/>
          <a:p>
            <a:pPr algn="ctr"/>
            <a:r>
              <a:rPr lang="en-US" dirty="0">
                <a:latin typeface="Open Sans" panose="020B0604020202020204" charset="0"/>
                <a:ea typeface="Open Sans" panose="020B0604020202020204" charset="0"/>
                <a:cs typeface="Open Sans" panose="020B0604020202020204" charset="0"/>
              </a:rPr>
              <a:t>3</a:t>
            </a:r>
          </a:p>
        </p:txBody>
      </p:sp>
      <p:sp>
        <p:nvSpPr>
          <p:cNvPr id="29" name="Rectangle 28">
            <a:extLst>
              <a:ext uri="{FF2B5EF4-FFF2-40B4-BE49-F238E27FC236}">
                <a16:creationId xmlns:a16="http://schemas.microsoft.com/office/drawing/2014/main" id="{F9F67712-4945-4142-82B2-FAC149395C3A}"/>
              </a:ext>
            </a:extLst>
          </p:cNvPr>
          <p:cNvSpPr/>
          <p:nvPr/>
        </p:nvSpPr>
        <p:spPr>
          <a:xfrm>
            <a:off x="5238737" y="2096557"/>
            <a:ext cx="292068" cy="307777"/>
          </a:xfrm>
          <a:prstGeom prst="rect">
            <a:avLst/>
          </a:prstGeom>
        </p:spPr>
        <p:txBody>
          <a:bodyPr wrap="none">
            <a:spAutoFit/>
          </a:bodyPr>
          <a:lstStyle/>
          <a:p>
            <a:r>
              <a:rPr lang="en-US" dirty="0">
                <a:latin typeface="Roboto Mono" panose="020B0604020202020204" charset="0"/>
                <a:ea typeface="Roboto Mono" panose="020B0604020202020204" charset="0"/>
                <a:cs typeface="Times New Roman" pitchFamily="18" charset="0"/>
              </a:rPr>
              <a:t>2</a:t>
            </a:r>
            <a:endParaRPr lang="en-US" dirty="0"/>
          </a:p>
        </p:txBody>
      </p:sp>
      <p:cxnSp>
        <p:nvCxnSpPr>
          <p:cNvPr id="30" name="AutoShape 17">
            <a:extLst>
              <a:ext uri="{FF2B5EF4-FFF2-40B4-BE49-F238E27FC236}">
                <a16:creationId xmlns:a16="http://schemas.microsoft.com/office/drawing/2014/main" id="{FD64EC14-5D6B-E542-9094-49F4B12E8EAB}"/>
              </a:ext>
            </a:extLst>
          </p:cNvPr>
          <p:cNvCxnSpPr>
            <a:cxnSpLocks noChangeShapeType="1"/>
          </p:cNvCxnSpPr>
          <p:nvPr/>
        </p:nvCxnSpPr>
        <p:spPr bwMode="auto">
          <a:xfrm>
            <a:off x="5791987" y="2446021"/>
            <a:ext cx="761999" cy="616743"/>
          </a:xfrm>
          <a:prstGeom prst="straightConnector1">
            <a:avLst/>
          </a:prstGeom>
          <a:noFill/>
          <a:ln w="12700">
            <a:solidFill>
              <a:schemeClr val="tx1">
                <a:alpha val="12000"/>
              </a:schemeClr>
            </a:solidFill>
            <a:round/>
            <a:headEnd/>
            <a:tailEnd type="triangle" w="med" len="med"/>
          </a:ln>
        </p:spPr>
      </p:cxnSp>
      <p:cxnSp>
        <p:nvCxnSpPr>
          <p:cNvPr id="31" name="AutoShape 9">
            <a:extLst>
              <a:ext uri="{FF2B5EF4-FFF2-40B4-BE49-F238E27FC236}">
                <a16:creationId xmlns:a16="http://schemas.microsoft.com/office/drawing/2014/main" id="{58063A8E-CAC7-444E-A6B4-B8F666F47522}"/>
              </a:ext>
            </a:extLst>
          </p:cNvPr>
          <p:cNvCxnSpPr>
            <a:cxnSpLocks noChangeShapeType="1"/>
          </p:cNvCxnSpPr>
          <p:nvPr/>
        </p:nvCxnSpPr>
        <p:spPr bwMode="auto">
          <a:xfrm flipH="1">
            <a:off x="5029989" y="2446021"/>
            <a:ext cx="761998" cy="616746"/>
          </a:xfrm>
          <a:prstGeom prst="straightConnector1">
            <a:avLst/>
          </a:prstGeom>
          <a:noFill/>
          <a:ln w="12700">
            <a:solidFill>
              <a:schemeClr val="tx1"/>
            </a:solidFill>
            <a:round/>
            <a:headEnd/>
            <a:tailEnd type="triangle" w="med" len="med"/>
          </a:ln>
        </p:spPr>
      </p:cxnSp>
      <p:sp>
        <p:nvSpPr>
          <p:cNvPr id="32" name="Rectangle 7">
            <a:extLst>
              <a:ext uri="{FF2B5EF4-FFF2-40B4-BE49-F238E27FC236}">
                <a16:creationId xmlns:a16="http://schemas.microsoft.com/office/drawing/2014/main" id="{3F2AFCAB-E24A-C24D-81CC-632B8C607D60}"/>
              </a:ext>
            </a:extLst>
          </p:cNvPr>
          <p:cNvSpPr>
            <a:spLocks noChangeArrowheads="1"/>
          </p:cNvSpPr>
          <p:nvPr/>
        </p:nvSpPr>
        <p:spPr bwMode="auto">
          <a:xfrm>
            <a:off x="5599902" y="3112865"/>
            <a:ext cx="384174" cy="330902"/>
          </a:xfrm>
          <a:prstGeom prst="rect">
            <a:avLst/>
          </a:prstGeom>
          <a:solidFill>
            <a:srgbClr val="BD92DE">
              <a:alpha val="20000"/>
            </a:srgbClr>
          </a:solidFill>
          <a:ln w="9525">
            <a:solidFill>
              <a:schemeClr val="tx1">
                <a:alpha val="12000"/>
              </a:schemeClr>
            </a:solidFill>
            <a:miter lim="800000"/>
            <a:headEnd/>
            <a:tailEnd/>
          </a:ln>
        </p:spPr>
        <p:txBody>
          <a:bodyPr wrap="none" anchor="ctr"/>
          <a:lstStyle/>
          <a:p>
            <a:pPr algn="ctr"/>
            <a:endParaRPr lang="en-US" sz="1800" dirty="0">
              <a:latin typeface="Open Sans" panose="020B0604020202020204" charset="0"/>
              <a:ea typeface="Open Sans" panose="020B0604020202020204" charset="0"/>
              <a:cs typeface="Open Sans" panose="020B0604020202020204" charset="0"/>
            </a:endParaRPr>
          </a:p>
        </p:txBody>
      </p:sp>
      <p:sp>
        <p:nvSpPr>
          <p:cNvPr id="33" name="Rectangle 7">
            <a:extLst>
              <a:ext uri="{FF2B5EF4-FFF2-40B4-BE49-F238E27FC236}">
                <a16:creationId xmlns:a16="http://schemas.microsoft.com/office/drawing/2014/main" id="{3F5A2AC6-92B6-9646-9701-0CB78E2A0664}"/>
              </a:ext>
            </a:extLst>
          </p:cNvPr>
          <p:cNvSpPr>
            <a:spLocks noChangeArrowheads="1"/>
          </p:cNvSpPr>
          <p:nvPr/>
        </p:nvSpPr>
        <p:spPr bwMode="auto">
          <a:xfrm>
            <a:off x="6361902" y="3112865"/>
            <a:ext cx="384174" cy="330902"/>
          </a:xfrm>
          <a:prstGeom prst="rect">
            <a:avLst/>
          </a:prstGeom>
          <a:solidFill>
            <a:srgbClr val="BD92DE">
              <a:alpha val="20000"/>
            </a:srgbClr>
          </a:solidFill>
          <a:ln w="9525">
            <a:solidFill>
              <a:schemeClr val="tx1">
                <a:alpha val="12000"/>
              </a:schemeClr>
            </a:solidFill>
            <a:miter lim="800000"/>
            <a:headEnd/>
            <a:tailEnd/>
          </a:ln>
        </p:spPr>
        <p:txBody>
          <a:bodyPr wrap="none" anchor="ctr"/>
          <a:lstStyle/>
          <a:p>
            <a:pPr algn="ctr"/>
            <a:endParaRPr lang="en-US" sz="1800" dirty="0">
              <a:latin typeface="Open Sans" panose="020B0604020202020204" charset="0"/>
              <a:ea typeface="Open Sans" panose="020B0604020202020204" charset="0"/>
              <a:cs typeface="Open Sans" panose="020B0604020202020204" charset="0"/>
            </a:endParaRPr>
          </a:p>
        </p:txBody>
      </p:sp>
      <p:sp>
        <p:nvSpPr>
          <p:cNvPr id="35" name="Rectangle 7">
            <a:extLst>
              <a:ext uri="{FF2B5EF4-FFF2-40B4-BE49-F238E27FC236}">
                <a16:creationId xmlns:a16="http://schemas.microsoft.com/office/drawing/2014/main" id="{2240DC77-1B6F-DC42-BDB7-A9C274EAEB97}"/>
              </a:ext>
            </a:extLst>
          </p:cNvPr>
          <p:cNvSpPr>
            <a:spLocks noChangeArrowheads="1"/>
          </p:cNvSpPr>
          <p:nvPr/>
        </p:nvSpPr>
        <p:spPr bwMode="auto">
          <a:xfrm>
            <a:off x="4837902" y="3112865"/>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2</a:t>
            </a:r>
          </a:p>
        </p:txBody>
      </p:sp>
      <p:cxnSp>
        <p:nvCxnSpPr>
          <p:cNvPr id="36" name="AutoShape 13">
            <a:extLst>
              <a:ext uri="{FF2B5EF4-FFF2-40B4-BE49-F238E27FC236}">
                <a16:creationId xmlns:a16="http://schemas.microsoft.com/office/drawing/2014/main" id="{079C1C4B-0596-2F4E-A2D9-68BC53160ABF}"/>
              </a:ext>
            </a:extLst>
          </p:cNvPr>
          <p:cNvCxnSpPr>
            <a:cxnSpLocks noChangeShapeType="1"/>
          </p:cNvCxnSpPr>
          <p:nvPr/>
        </p:nvCxnSpPr>
        <p:spPr bwMode="auto">
          <a:xfrm>
            <a:off x="5791987" y="2446021"/>
            <a:ext cx="1" cy="604837"/>
          </a:xfrm>
          <a:prstGeom prst="straightConnector1">
            <a:avLst/>
          </a:prstGeom>
          <a:noFill/>
          <a:ln w="12700">
            <a:solidFill>
              <a:schemeClr val="tx1">
                <a:alpha val="15000"/>
              </a:schemeClr>
            </a:solidFill>
            <a:round/>
            <a:headEnd/>
            <a:tailEnd type="triangle" w="med" len="med"/>
          </a:ln>
        </p:spPr>
      </p:cxnSp>
      <p:sp>
        <p:nvSpPr>
          <p:cNvPr id="37" name="TextBox 9">
            <a:extLst>
              <a:ext uri="{FF2B5EF4-FFF2-40B4-BE49-F238E27FC236}">
                <a16:creationId xmlns:a16="http://schemas.microsoft.com/office/drawing/2014/main" id="{E19CC414-14FC-8841-A763-26999A6E5205}"/>
              </a:ext>
            </a:extLst>
          </p:cNvPr>
          <p:cNvSpPr txBox="1">
            <a:spLocks noChangeArrowheads="1"/>
          </p:cNvSpPr>
          <p:nvPr/>
        </p:nvSpPr>
        <p:spPr bwMode="auto">
          <a:xfrm>
            <a:off x="1833686" y="1847965"/>
            <a:ext cx="122354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algn="ctr" eaLnBrk="1" hangingPunct="1">
              <a:spcBef>
                <a:spcPct val="0"/>
              </a:spcBef>
              <a:buSzTx/>
              <a:buFontTx/>
              <a:buNone/>
            </a:pPr>
            <a:r>
              <a:rPr lang="en-US" altLang="en-US" sz="2400" b="0" dirty="0">
                <a:solidFill>
                  <a:srgbClr val="00B0F0"/>
                </a:solidFill>
                <a:latin typeface="Open Sans" panose="020B0604020202020204" charset="0"/>
                <a:ea typeface="Open Sans" panose="020B0604020202020204" charset="0"/>
                <a:cs typeface="Open Sans" panose="020B0604020202020204" charset="0"/>
                <a:sym typeface="Symbol" pitchFamily="18" charset="2"/>
              </a:rPr>
              <a:t>=3</a:t>
            </a:r>
            <a:endPar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endParaRPr>
          </a:p>
          <a:p>
            <a:pPr algn="ctr" eaLnBrk="1" hangingPunct="1">
              <a:spcBef>
                <a:spcPct val="0"/>
              </a:spcBef>
              <a:buSzTx/>
              <a:buFontTx/>
              <a:buNone/>
            </a:pP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=3</a:t>
            </a:r>
            <a:endParaRPr lang="en-US" altLang="en-US" sz="2400" b="0" dirty="0">
              <a:solidFill>
                <a:srgbClr val="C00000"/>
              </a:solidFill>
              <a:latin typeface="Open Sans" panose="020B0604020202020204" charset="0"/>
              <a:ea typeface="Open Sans" panose="020B0604020202020204" charset="0"/>
              <a:cs typeface="Open Sans" panose="020B0604020202020204" charset="0"/>
            </a:endParaRPr>
          </a:p>
        </p:txBody>
      </p:sp>
      <p:sp>
        <p:nvSpPr>
          <p:cNvPr id="38" name="TextBox 9">
            <a:extLst>
              <a:ext uri="{FF2B5EF4-FFF2-40B4-BE49-F238E27FC236}">
                <a16:creationId xmlns:a16="http://schemas.microsoft.com/office/drawing/2014/main" id="{98837C84-583E-5C45-87C9-9A9A3907EC97}"/>
              </a:ext>
            </a:extLst>
          </p:cNvPr>
          <p:cNvSpPr txBox="1">
            <a:spLocks noChangeArrowheads="1"/>
          </p:cNvSpPr>
          <p:nvPr/>
        </p:nvSpPr>
        <p:spPr bwMode="auto">
          <a:xfrm>
            <a:off x="3999008" y="948493"/>
            <a:ext cx="122354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algn="ctr" eaLnBrk="1" hangingPunct="1">
              <a:spcBef>
                <a:spcPct val="0"/>
              </a:spcBef>
              <a:buSzTx/>
              <a:buFontTx/>
              <a:buNone/>
            </a:pPr>
            <a:r>
              <a:rPr lang="en-US" altLang="en-US" sz="2400" b="0" dirty="0">
                <a:solidFill>
                  <a:srgbClr val="00B0F0"/>
                </a:solidFill>
                <a:latin typeface="Open Sans" panose="020B0604020202020204" charset="0"/>
                <a:ea typeface="Open Sans" panose="020B0604020202020204" charset="0"/>
                <a:cs typeface="Open Sans" panose="020B0604020202020204" charset="0"/>
                <a:sym typeface="Symbol" pitchFamily="18" charset="2"/>
              </a:rPr>
              <a:t>=3</a:t>
            </a: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a:t>
            </a:r>
          </a:p>
          <a:p>
            <a:pPr algn="ctr" eaLnBrk="1" hangingPunct="1">
              <a:spcBef>
                <a:spcPct val="0"/>
              </a:spcBef>
              <a:buSzTx/>
              <a:buFontTx/>
              <a:buNone/>
            </a:pP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=3</a:t>
            </a:r>
            <a:endParaRPr lang="en-US" altLang="en-US" sz="2400" b="0" dirty="0">
              <a:solidFill>
                <a:srgbClr val="C00000"/>
              </a:solidFill>
              <a:latin typeface="Open Sans" panose="020B0604020202020204" charset="0"/>
              <a:ea typeface="Open Sans" panose="020B0604020202020204" charset="0"/>
              <a:cs typeface="Open Sans" panose="020B0604020202020204" charset="0"/>
            </a:endParaRPr>
          </a:p>
        </p:txBody>
      </p:sp>
      <p:sp>
        <p:nvSpPr>
          <p:cNvPr id="40" name="Rectangle 39">
            <a:extLst>
              <a:ext uri="{FF2B5EF4-FFF2-40B4-BE49-F238E27FC236}">
                <a16:creationId xmlns:a16="http://schemas.microsoft.com/office/drawing/2014/main" id="{5503AC28-E9A6-FC4D-A9CC-766DC19A5901}"/>
              </a:ext>
            </a:extLst>
          </p:cNvPr>
          <p:cNvSpPr/>
          <p:nvPr/>
        </p:nvSpPr>
        <p:spPr>
          <a:xfrm>
            <a:off x="7433193" y="2121168"/>
            <a:ext cx="292068" cy="307777"/>
          </a:xfrm>
          <a:prstGeom prst="rect">
            <a:avLst/>
          </a:prstGeom>
        </p:spPr>
        <p:txBody>
          <a:bodyPr wrap="square">
            <a:spAutoFit/>
          </a:bodyPr>
          <a:lstStyle/>
          <a:p>
            <a:r>
              <a:rPr lang="en-US" dirty="0">
                <a:latin typeface="Roboto Mono" panose="020B0604020202020204" charset="0"/>
                <a:ea typeface="Roboto Mono" panose="020B0604020202020204" charset="0"/>
                <a:cs typeface="Times New Roman" pitchFamily="18" charset="0"/>
              </a:rPr>
              <a:t>2</a:t>
            </a:r>
            <a:endParaRPr lang="en-US" dirty="0"/>
          </a:p>
        </p:txBody>
      </p:sp>
      <p:cxnSp>
        <p:nvCxnSpPr>
          <p:cNvPr id="41" name="AutoShape 17">
            <a:extLst>
              <a:ext uri="{FF2B5EF4-FFF2-40B4-BE49-F238E27FC236}">
                <a16:creationId xmlns:a16="http://schemas.microsoft.com/office/drawing/2014/main" id="{B966DFED-E4C4-A042-B812-4B2B92AF3E19}"/>
              </a:ext>
            </a:extLst>
          </p:cNvPr>
          <p:cNvCxnSpPr>
            <a:cxnSpLocks noChangeShapeType="1"/>
          </p:cNvCxnSpPr>
          <p:nvPr/>
        </p:nvCxnSpPr>
        <p:spPr bwMode="auto">
          <a:xfrm>
            <a:off x="8081689" y="2475756"/>
            <a:ext cx="761999" cy="616743"/>
          </a:xfrm>
          <a:prstGeom prst="straightConnector1">
            <a:avLst/>
          </a:prstGeom>
          <a:noFill/>
          <a:ln w="12700">
            <a:solidFill>
              <a:schemeClr val="tx1"/>
            </a:solidFill>
            <a:round/>
            <a:headEnd/>
            <a:tailEnd type="triangle" w="med" len="med"/>
          </a:ln>
        </p:spPr>
      </p:cxnSp>
      <p:cxnSp>
        <p:nvCxnSpPr>
          <p:cNvPr id="42" name="AutoShape 9">
            <a:extLst>
              <a:ext uri="{FF2B5EF4-FFF2-40B4-BE49-F238E27FC236}">
                <a16:creationId xmlns:a16="http://schemas.microsoft.com/office/drawing/2014/main" id="{49E0E7E2-636E-F341-B076-369308ADE11C}"/>
              </a:ext>
            </a:extLst>
          </p:cNvPr>
          <p:cNvCxnSpPr>
            <a:cxnSpLocks noChangeShapeType="1"/>
          </p:cNvCxnSpPr>
          <p:nvPr/>
        </p:nvCxnSpPr>
        <p:spPr bwMode="auto">
          <a:xfrm flipH="1">
            <a:off x="7319691" y="2475756"/>
            <a:ext cx="761998" cy="616746"/>
          </a:xfrm>
          <a:prstGeom prst="straightConnector1">
            <a:avLst/>
          </a:prstGeom>
          <a:noFill/>
          <a:ln w="12700">
            <a:solidFill>
              <a:schemeClr val="tx1"/>
            </a:solidFill>
            <a:round/>
            <a:headEnd/>
            <a:tailEnd type="triangle" w="med" len="med"/>
          </a:ln>
        </p:spPr>
      </p:cxnSp>
      <p:sp>
        <p:nvSpPr>
          <p:cNvPr id="43" name="Rectangle 7">
            <a:extLst>
              <a:ext uri="{FF2B5EF4-FFF2-40B4-BE49-F238E27FC236}">
                <a16:creationId xmlns:a16="http://schemas.microsoft.com/office/drawing/2014/main" id="{1FB464BC-1F46-2A44-A71A-AB1D8710572E}"/>
              </a:ext>
            </a:extLst>
          </p:cNvPr>
          <p:cNvSpPr>
            <a:spLocks noChangeArrowheads="1"/>
          </p:cNvSpPr>
          <p:nvPr/>
        </p:nvSpPr>
        <p:spPr bwMode="auto">
          <a:xfrm>
            <a:off x="7889604" y="3142600"/>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5</a:t>
            </a:r>
          </a:p>
        </p:txBody>
      </p:sp>
      <p:sp>
        <p:nvSpPr>
          <p:cNvPr id="44" name="Rectangle 7">
            <a:extLst>
              <a:ext uri="{FF2B5EF4-FFF2-40B4-BE49-F238E27FC236}">
                <a16:creationId xmlns:a16="http://schemas.microsoft.com/office/drawing/2014/main" id="{19BCE9A6-120F-6444-9F5B-0F9E9BBC061B}"/>
              </a:ext>
            </a:extLst>
          </p:cNvPr>
          <p:cNvSpPr>
            <a:spLocks noChangeArrowheads="1"/>
          </p:cNvSpPr>
          <p:nvPr/>
        </p:nvSpPr>
        <p:spPr bwMode="auto">
          <a:xfrm>
            <a:off x="8651604" y="3142600"/>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2</a:t>
            </a:r>
          </a:p>
        </p:txBody>
      </p:sp>
      <p:sp>
        <p:nvSpPr>
          <p:cNvPr id="45" name="Rectangle 7">
            <a:extLst>
              <a:ext uri="{FF2B5EF4-FFF2-40B4-BE49-F238E27FC236}">
                <a16:creationId xmlns:a16="http://schemas.microsoft.com/office/drawing/2014/main" id="{6EBD3891-4472-3546-BDC3-3893483CDE5A}"/>
              </a:ext>
            </a:extLst>
          </p:cNvPr>
          <p:cNvSpPr>
            <a:spLocks noChangeArrowheads="1"/>
          </p:cNvSpPr>
          <p:nvPr/>
        </p:nvSpPr>
        <p:spPr bwMode="auto">
          <a:xfrm>
            <a:off x="7127604" y="3142600"/>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14</a:t>
            </a:r>
          </a:p>
        </p:txBody>
      </p:sp>
      <p:cxnSp>
        <p:nvCxnSpPr>
          <p:cNvPr id="46" name="AutoShape 13">
            <a:extLst>
              <a:ext uri="{FF2B5EF4-FFF2-40B4-BE49-F238E27FC236}">
                <a16:creationId xmlns:a16="http://schemas.microsoft.com/office/drawing/2014/main" id="{813222A3-0A9E-C74E-90AD-F1CF637AC371}"/>
              </a:ext>
            </a:extLst>
          </p:cNvPr>
          <p:cNvCxnSpPr>
            <a:cxnSpLocks noChangeShapeType="1"/>
          </p:cNvCxnSpPr>
          <p:nvPr/>
        </p:nvCxnSpPr>
        <p:spPr bwMode="auto">
          <a:xfrm>
            <a:off x="8081689" y="2475756"/>
            <a:ext cx="1" cy="604837"/>
          </a:xfrm>
          <a:prstGeom prst="straightConnector1">
            <a:avLst/>
          </a:prstGeom>
          <a:noFill/>
          <a:ln w="12700">
            <a:solidFill>
              <a:schemeClr val="tx1"/>
            </a:solidFill>
            <a:round/>
            <a:headEnd/>
            <a:tailEnd type="triangle" w="med" len="med"/>
          </a:ln>
        </p:spPr>
      </p:cxnSp>
    </p:spTree>
    <p:extLst>
      <p:ext uri="{BB962C8B-B14F-4D97-AF65-F5344CB8AC3E}">
        <p14:creationId xmlns:p14="http://schemas.microsoft.com/office/powerpoint/2010/main" val="238711460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47" name="TextBox 9">
            <a:extLst>
              <a:ext uri="{FF2B5EF4-FFF2-40B4-BE49-F238E27FC236}">
                <a16:creationId xmlns:a16="http://schemas.microsoft.com/office/drawing/2014/main" id="{D5A48C8F-6FD9-5A4F-8791-D8F9B0E548CA}"/>
              </a:ext>
            </a:extLst>
          </p:cNvPr>
          <p:cNvSpPr txBox="1">
            <a:spLocks noChangeArrowheads="1"/>
          </p:cNvSpPr>
          <p:nvPr/>
        </p:nvSpPr>
        <p:spPr bwMode="auto">
          <a:xfrm>
            <a:off x="6535138" y="1874362"/>
            <a:ext cx="1126651"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algn="ctr" eaLnBrk="1" hangingPunct="1">
              <a:spcBef>
                <a:spcPct val="0"/>
              </a:spcBef>
              <a:buSzTx/>
              <a:buFontTx/>
              <a:buNone/>
            </a:pPr>
            <a:r>
              <a:rPr lang="en-US" altLang="en-US" sz="2400" b="0" dirty="0">
                <a:solidFill>
                  <a:srgbClr val="00B0F0"/>
                </a:solidFill>
                <a:latin typeface="Open Sans" panose="020B0604020202020204" charset="0"/>
                <a:ea typeface="Open Sans" panose="020B0604020202020204" charset="0"/>
                <a:cs typeface="Open Sans" panose="020B0604020202020204" charset="0"/>
                <a:sym typeface="Symbol" pitchFamily="18" charset="2"/>
              </a:rPr>
              <a:t>=2</a:t>
            </a: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a:t>
            </a:r>
          </a:p>
          <a:p>
            <a:pPr algn="ctr" eaLnBrk="1" hangingPunct="1">
              <a:spcBef>
                <a:spcPct val="0"/>
              </a:spcBef>
              <a:buSzTx/>
              <a:buFontTx/>
              <a:buNone/>
            </a:pP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=2</a:t>
            </a:r>
            <a:endParaRPr lang="en-US" altLang="en-US" sz="2400" b="0" dirty="0">
              <a:solidFill>
                <a:srgbClr val="C00000"/>
              </a:solidFill>
              <a:latin typeface="Open Sans" panose="020B0604020202020204" charset="0"/>
              <a:ea typeface="Open Sans" panose="020B0604020202020204" charset="0"/>
              <a:cs typeface="Open Sans" panose="020B0604020202020204" charset="0"/>
            </a:endParaRPr>
          </a:p>
        </p:txBody>
      </p:sp>
      <p:sp>
        <p:nvSpPr>
          <p:cNvPr id="39" name="TextBox 9">
            <a:extLst>
              <a:ext uri="{FF2B5EF4-FFF2-40B4-BE49-F238E27FC236}">
                <a16:creationId xmlns:a16="http://schemas.microsoft.com/office/drawing/2014/main" id="{FC68F371-3167-0C44-B989-85972F3F5FC1}"/>
              </a:ext>
            </a:extLst>
          </p:cNvPr>
          <p:cNvSpPr txBox="1">
            <a:spLocks noChangeArrowheads="1"/>
          </p:cNvSpPr>
          <p:nvPr/>
        </p:nvSpPr>
        <p:spPr bwMode="auto">
          <a:xfrm>
            <a:off x="4416304" y="1862864"/>
            <a:ext cx="1126651"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algn="ctr" eaLnBrk="1" hangingPunct="1">
              <a:spcBef>
                <a:spcPct val="0"/>
              </a:spcBef>
              <a:buSzTx/>
              <a:buFontTx/>
              <a:buNone/>
            </a:pPr>
            <a:r>
              <a:rPr lang="en-US" altLang="en-US" sz="2400" b="0" dirty="0">
                <a:solidFill>
                  <a:srgbClr val="00B0F0"/>
                </a:solidFill>
                <a:latin typeface="Open Sans" panose="020B0604020202020204" charset="0"/>
                <a:ea typeface="Open Sans" panose="020B0604020202020204" charset="0"/>
                <a:cs typeface="Open Sans" panose="020B0604020202020204" charset="0"/>
                <a:sym typeface="Symbol" pitchFamily="18" charset="2"/>
              </a:rPr>
              <a:t>=-</a:t>
            </a: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a:t>
            </a:r>
          </a:p>
          <a:p>
            <a:pPr algn="ctr" eaLnBrk="1" hangingPunct="1">
              <a:spcBef>
                <a:spcPct val="0"/>
              </a:spcBef>
              <a:buSzTx/>
              <a:buFontTx/>
              <a:buNone/>
            </a:pP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=2</a:t>
            </a:r>
            <a:endParaRPr lang="en-US" altLang="en-US" sz="2400" b="0" dirty="0">
              <a:solidFill>
                <a:srgbClr val="C00000"/>
              </a:solidFill>
              <a:latin typeface="Open Sans" panose="020B0604020202020204" charset="0"/>
              <a:ea typeface="Open Sans" panose="020B0604020202020204" charset="0"/>
              <a:cs typeface="Open Sans" panose="020B0604020202020204" charset="0"/>
            </a:endParaRPr>
          </a:p>
        </p:txBody>
      </p:sp>
      <p:sp>
        <p:nvSpPr>
          <p:cNvPr id="63" name="Google Shape;63;p2"/>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dirty="0">
                <a:sym typeface="Symbol" pitchFamily="18" charset="2"/>
              </a:rPr>
              <a:t>Alpha-Beta Pruning Example</a:t>
            </a:r>
            <a:endParaRPr sz="3400" b="1" dirty="0">
              <a:solidFill>
                <a:srgbClr val="370661"/>
              </a:solidFill>
              <a:latin typeface="Open Sans"/>
              <a:ea typeface="Open Sans"/>
              <a:cs typeface="Open Sans"/>
              <a:sym typeface="Open Sans"/>
            </a:endParaRPr>
          </a:p>
        </p:txBody>
      </p:sp>
      <p:sp>
        <p:nvSpPr>
          <p:cNvPr id="34" name="AutoShape 4">
            <a:extLst>
              <a:ext uri="{FF2B5EF4-FFF2-40B4-BE49-F238E27FC236}">
                <a16:creationId xmlns:a16="http://schemas.microsoft.com/office/drawing/2014/main" id="{E736D7FF-BD34-4A88-84A3-1D8F37182FDE}"/>
              </a:ext>
            </a:extLst>
          </p:cNvPr>
          <p:cNvSpPr>
            <a:spLocks noChangeArrowheads="1"/>
          </p:cNvSpPr>
          <p:nvPr/>
        </p:nvSpPr>
        <p:spPr bwMode="auto">
          <a:xfrm>
            <a:off x="5601494" y="1137177"/>
            <a:ext cx="381000" cy="359477"/>
          </a:xfrm>
          <a:prstGeom prst="triangle">
            <a:avLst>
              <a:gd name="adj" fmla="val 50000"/>
            </a:avLst>
          </a:prstGeom>
          <a:solidFill>
            <a:srgbClr val="CCECFF"/>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sp>
        <p:nvSpPr>
          <p:cNvPr id="18" name="TextBox 17">
            <a:extLst>
              <a:ext uri="{FF2B5EF4-FFF2-40B4-BE49-F238E27FC236}">
                <a16:creationId xmlns:a16="http://schemas.microsoft.com/office/drawing/2014/main" id="{97FA6B95-38DB-164F-A3BB-D53340EB840C}"/>
              </a:ext>
            </a:extLst>
          </p:cNvPr>
          <p:cNvSpPr txBox="1"/>
          <p:nvPr/>
        </p:nvSpPr>
        <p:spPr>
          <a:xfrm>
            <a:off x="6162805" y="1590805"/>
            <a:ext cx="184731" cy="307777"/>
          </a:xfrm>
          <a:prstGeom prst="rect">
            <a:avLst/>
          </a:prstGeom>
          <a:noFill/>
        </p:spPr>
        <p:txBody>
          <a:bodyPr wrap="none" rtlCol="0">
            <a:spAutoFit/>
          </a:bodyPr>
          <a:lstStyle/>
          <a:p>
            <a:endParaRPr lang="en-US" dirty="0"/>
          </a:p>
        </p:txBody>
      </p:sp>
      <p:sp>
        <p:nvSpPr>
          <p:cNvPr id="55" name="Rectangle 54">
            <a:extLst>
              <a:ext uri="{FF2B5EF4-FFF2-40B4-BE49-F238E27FC236}">
                <a16:creationId xmlns:a16="http://schemas.microsoft.com/office/drawing/2014/main" id="{57B21973-64B2-0742-8D01-54B4212A8EE6}"/>
              </a:ext>
            </a:extLst>
          </p:cNvPr>
          <p:cNvSpPr/>
          <p:nvPr/>
        </p:nvSpPr>
        <p:spPr>
          <a:xfrm>
            <a:off x="9150" y="3560429"/>
            <a:ext cx="6236870" cy="2811394"/>
          </a:xfrm>
          <a:prstGeom prst="rect">
            <a:avLst/>
          </a:prstGeom>
          <a:solidFill>
            <a:schemeClr val="bg1">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AutoShape 6">
            <a:extLst>
              <a:ext uri="{FF2B5EF4-FFF2-40B4-BE49-F238E27FC236}">
                <a16:creationId xmlns:a16="http://schemas.microsoft.com/office/drawing/2014/main" id="{05349203-CB67-5C4A-B0EC-246ED83E1B0A}"/>
              </a:ext>
            </a:extLst>
          </p:cNvPr>
          <p:cNvSpPr>
            <a:spLocks noChangeArrowheads="1"/>
          </p:cNvSpPr>
          <p:nvPr/>
        </p:nvSpPr>
        <p:spPr bwMode="auto">
          <a:xfrm flipV="1">
            <a:off x="3315494" y="2103965"/>
            <a:ext cx="381000" cy="330902"/>
          </a:xfrm>
          <a:prstGeom prst="triangle">
            <a:avLst>
              <a:gd name="adj" fmla="val 50000"/>
            </a:avLst>
          </a:prstGeom>
          <a:solidFill>
            <a:srgbClr val="FF9A99"/>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cxnSp>
        <p:nvCxnSpPr>
          <p:cNvPr id="15" name="AutoShape 7">
            <a:extLst>
              <a:ext uri="{FF2B5EF4-FFF2-40B4-BE49-F238E27FC236}">
                <a16:creationId xmlns:a16="http://schemas.microsoft.com/office/drawing/2014/main" id="{C6C3AF7C-5779-ED49-8CCE-0B7DB7D74164}"/>
              </a:ext>
            </a:extLst>
          </p:cNvPr>
          <p:cNvCxnSpPr>
            <a:cxnSpLocks noChangeShapeType="1"/>
            <a:endCxn id="14" idx="3"/>
          </p:cNvCxnSpPr>
          <p:nvPr/>
        </p:nvCxnSpPr>
        <p:spPr bwMode="auto">
          <a:xfrm flipH="1">
            <a:off x="3505994" y="1496654"/>
            <a:ext cx="2286000" cy="607311"/>
          </a:xfrm>
          <a:prstGeom prst="straightConnector1">
            <a:avLst/>
          </a:prstGeom>
          <a:noFill/>
          <a:ln w="12700">
            <a:solidFill>
              <a:schemeClr val="tx1"/>
            </a:solidFill>
            <a:round/>
            <a:headEnd/>
            <a:tailEnd type="triangle" w="med" len="med"/>
          </a:ln>
        </p:spPr>
      </p:cxnSp>
      <p:sp>
        <p:nvSpPr>
          <p:cNvPr id="16" name="AutoShape 20">
            <a:extLst>
              <a:ext uri="{FF2B5EF4-FFF2-40B4-BE49-F238E27FC236}">
                <a16:creationId xmlns:a16="http://schemas.microsoft.com/office/drawing/2014/main" id="{6C65CC3C-F8B4-774F-9011-5FAFD965A4F2}"/>
              </a:ext>
            </a:extLst>
          </p:cNvPr>
          <p:cNvSpPr>
            <a:spLocks noChangeArrowheads="1"/>
          </p:cNvSpPr>
          <p:nvPr/>
        </p:nvSpPr>
        <p:spPr bwMode="auto">
          <a:xfrm flipV="1">
            <a:off x="5601494" y="2103965"/>
            <a:ext cx="381000" cy="318998"/>
          </a:xfrm>
          <a:prstGeom prst="triangle">
            <a:avLst>
              <a:gd name="adj" fmla="val 50000"/>
            </a:avLst>
          </a:prstGeom>
          <a:solidFill>
            <a:srgbClr val="FF9A99"/>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sp>
        <p:nvSpPr>
          <p:cNvPr id="17" name="AutoShape 26">
            <a:extLst>
              <a:ext uri="{FF2B5EF4-FFF2-40B4-BE49-F238E27FC236}">
                <a16:creationId xmlns:a16="http://schemas.microsoft.com/office/drawing/2014/main" id="{A457A0C3-CD44-6740-8065-68055CB3C4BB}"/>
              </a:ext>
            </a:extLst>
          </p:cNvPr>
          <p:cNvSpPr>
            <a:spLocks noChangeArrowheads="1"/>
          </p:cNvSpPr>
          <p:nvPr/>
        </p:nvSpPr>
        <p:spPr bwMode="auto">
          <a:xfrm flipV="1">
            <a:off x="7887493" y="2103965"/>
            <a:ext cx="381000" cy="330902"/>
          </a:xfrm>
          <a:prstGeom prst="triangle">
            <a:avLst>
              <a:gd name="adj" fmla="val 50000"/>
            </a:avLst>
          </a:prstGeom>
          <a:solidFill>
            <a:srgbClr val="FF9A99"/>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cxnSp>
        <p:nvCxnSpPr>
          <p:cNvPr id="19" name="AutoShape 27">
            <a:extLst>
              <a:ext uri="{FF2B5EF4-FFF2-40B4-BE49-F238E27FC236}">
                <a16:creationId xmlns:a16="http://schemas.microsoft.com/office/drawing/2014/main" id="{C7CC236B-543C-D942-8659-0352BFC5A796}"/>
              </a:ext>
            </a:extLst>
          </p:cNvPr>
          <p:cNvCxnSpPr>
            <a:cxnSpLocks noChangeShapeType="1"/>
          </p:cNvCxnSpPr>
          <p:nvPr/>
        </p:nvCxnSpPr>
        <p:spPr bwMode="auto">
          <a:xfrm>
            <a:off x="5791994" y="1496654"/>
            <a:ext cx="2285999" cy="607311"/>
          </a:xfrm>
          <a:prstGeom prst="straightConnector1">
            <a:avLst/>
          </a:prstGeom>
          <a:noFill/>
          <a:ln w="12700">
            <a:solidFill>
              <a:schemeClr val="tx1"/>
            </a:solidFill>
            <a:round/>
            <a:headEnd/>
            <a:tailEnd type="triangle" w="med" len="med"/>
          </a:ln>
        </p:spPr>
      </p:cxnSp>
      <p:cxnSp>
        <p:nvCxnSpPr>
          <p:cNvPr id="20" name="AutoShape 21">
            <a:extLst>
              <a:ext uri="{FF2B5EF4-FFF2-40B4-BE49-F238E27FC236}">
                <a16:creationId xmlns:a16="http://schemas.microsoft.com/office/drawing/2014/main" id="{D9CEADC8-9233-8445-892F-C26556BA5645}"/>
              </a:ext>
            </a:extLst>
          </p:cNvPr>
          <p:cNvCxnSpPr>
            <a:cxnSpLocks noChangeShapeType="1"/>
          </p:cNvCxnSpPr>
          <p:nvPr/>
        </p:nvCxnSpPr>
        <p:spPr bwMode="auto">
          <a:xfrm>
            <a:off x="5791994" y="1496654"/>
            <a:ext cx="0" cy="607311"/>
          </a:xfrm>
          <a:prstGeom prst="straightConnector1">
            <a:avLst/>
          </a:prstGeom>
          <a:noFill/>
          <a:ln w="12700">
            <a:solidFill>
              <a:schemeClr val="tx1"/>
            </a:solidFill>
            <a:round/>
            <a:headEnd/>
            <a:tailEnd type="triangle" w="med" len="med"/>
          </a:ln>
        </p:spPr>
      </p:cxnSp>
      <p:cxnSp>
        <p:nvCxnSpPr>
          <p:cNvPr id="22" name="AutoShape 17">
            <a:extLst>
              <a:ext uri="{FF2B5EF4-FFF2-40B4-BE49-F238E27FC236}">
                <a16:creationId xmlns:a16="http://schemas.microsoft.com/office/drawing/2014/main" id="{3905C521-00EC-7547-A286-2F50E926FA6E}"/>
              </a:ext>
            </a:extLst>
          </p:cNvPr>
          <p:cNvCxnSpPr>
            <a:cxnSpLocks noChangeShapeType="1"/>
          </p:cNvCxnSpPr>
          <p:nvPr/>
        </p:nvCxnSpPr>
        <p:spPr bwMode="auto">
          <a:xfrm>
            <a:off x="3505994" y="2434867"/>
            <a:ext cx="761999" cy="616743"/>
          </a:xfrm>
          <a:prstGeom prst="straightConnector1">
            <a:avLst/>
          </a:prstGeom>
          <a:noFill/>
          <a:ln w="12700">
            <a:solidFill>
              <a:schemeClr val="tx1"/>
            </a:solidFill>
            <a:round/>
            <a:headEnd/>
            <a:tailEnd type="triangle" w="med" len="med"/>
          </a:ln>
        </p:spPr>
      </p:cxnSp>
      <p:cxnSp>
        <p:nvCxnSpPr>
          <p:cNvPr id="23" name="AutoShape 9">
            <a:extLst>
              <a:ext uri="{FF2B5EF4-FFF2-40B4-BE49-F238E27FC236}">
                <a16:creationId xmlns:a16="http://schemas.microsoft.com/office/drawing/2014/main" id="{2406BD59-3DEA-714A-9355-A9254C7411CB}"/>
              </a:ext>
            </a:extLst>
          </p:cNvPr>
          <p:cNvCxnSpPr>
            <a:cxnSpLocks noChangeShapeType="1"/>
          </p:cNvCxnSpPr>
          <p:nvPr/>
        </p:nvCxnSpPr>
        <p:spPr bwMode="auto">
          <a:xfrm flipH="1">
            <a:off x="2743996" y="2434867"/>
            <a:ext cx="761998" cy="616746"/>
          </a:xfrm>
          <a:prstGeom prst="straightConnector1">
            <a:avLst/>
          </a:prstGeom>
          <a:noFill/>
          <a:ln w="12700">
            <a:solidFill>
              <a:schemeClr val="tx1"/>
            </a:solidFill>
            <a:round/>
            <a:headEnd/>
            <a:tailEnd type="triangle" w="med" len="med"/>
          </a:ln>
        </p:spPr>
      </p:cxnSp>
      <p:sp>
        <p:nvSpPr>
          <p:cNvPr id="24" name="Rectangle 7">
            <a:extLst>
              <a:ext uri="{FF2B5EF4-FFF2-40B4-BE49-F238E27FC236}">
                <a16:creationId xmlns:a16="http://schemas.microsoft.com/office/drawing/2014/main" id="{DC90F633-5E86-2D46-BEA4-7F279854AC24}"/>
              </a:ext>
            </a:extLst>
          </p:cNvPr>
          <p:cNvSpPr>
            <a:spLocks noChangeArrowheads="1"/>
          </p:cNvSpPr>
          <p:nvPr/>
        </p:nvSpPr>
        <p:spPr bwMode="auto">
          <a:xfrm>
            <a:off x="3313909" y="3101711"/>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8</a:t>
            </a:r>
          </a:p>
        </p:txBody>
      </p:sp>
      <p:sp>
        <p:nvSpPr>
          <p:cNvPr id="25" name="Rectangle 7">
            <a:extLst>
              <a:ext uri="{FF2B5EF4-FFF2-40B4-BE49-F238E27FC236}">
                <a16:creationId xmlns:a16="http://schemas.microsoft.com/office/drawing/2014/main" id="{4A8D2FD8-AAAE-8941-98D1-3B5D3C53449B}"/>
              </a:ext>
            </a:extLst>
          </p:cNvPr>
          <p:cNvSpPr>
            <a:spLocks noChangeArrowheads="1"/>
          </p:cNvSpPr>
          <p:nvPr/>
        </p:nvSpPr>
        <p:spPr bwMode="auto">
          <a:xfrm>
            <a:off x="4075909" y="3101711"/>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12</a:t>
            </a:r>
          </a:p>
        </p:txBody>
      </p:sp>
      <p:sp>
        <p:nvSpPr>
          <p:cNvPr id="26" name="Rectangle 7">
            <a:extLst>
              <a:ext uri="{FF2B5EF4-FFF2-40B4-BE49-F238E27FC236}">
                <a16:creationId xmlns:a16="http://schemas.microsoft.com/office/drawing/2014/main" id="{8CFEC7EC-3381-6B42-B374-924BB123DD9D}"/>
              </a:ext>
            </a:extLst>
          </p:cNvPr>
          <p:cNvSpPr>
            <a:spLocks noChangeArrowheads="1"/>
          </p:cNvSpPr>
          <p:nvPr/>
        </p:nvSpPr>
        <p:spPr bwMode="auto">
          <a:xfrm>
            <a:off x="2551909" y="3101711"/>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3</a:t>
            </a:r>
          </a:p>
        </p:txBody>
      </p:sp>
      <p:cxnSp>
        <p:nvCxnSpPr>
          <p:cNvPr id="27" name="AutoShape 13">
            <a:extLst>
              <a:ext uri="{FF2B5EF4-FFF2-40B4-BE49-F238E27FC236}">
                <a16:creationId xmlns:a16="http://schemas.microsoft.com/office/drawing/2014/main" id="{D84C5290-A15F-FD48-A9DF-48DCD9312DA2}"/>
              </a:ext>
            </a:extLst>
          </p:cNvPr>
          <p:cNvCxnSpPr>
            <a:cxnSpLocks noChangeShapeType="1"/>
          </p:cNvCxnSpPr>
          <p:nvPr/>
        </p:nvCxnSpPr>
        <p:spPr bwMode="auto">
          <a:xfrm>
            <a:off x="3505994" y="2434867"/>
            <a:ext cx="1" cy="604837"/>
          </a:xfrm>
          <a:prstGeom prst="straightConnector1">
            <a:avLst/>
          </a:prstGeom>
          <a:noFill/>
          <a:ln w="12700">
            <a:solidFill>
              <a:schemeClr val="tx1"/>
            </a:solidFill>
            <a:round/>
            <a:headEnd/>
            <a:tailEnd type="triangle" w="med" len="med"/>
          </a:ln>
        </p:spPr>
      </p:cxnSp>
      <p:sp>
        <p:nvSpPr>
          <p:cNvPr id="2" name="Rectangle 1">
            <a:extLst>
              <a:ext uri="{FF2B5EF4-FFF2-40B4-BE49-F238E27FC236}">
                <a16:creationId xmlns:a16="http://schemas.microsoft.com/office/drawing/2014/main" id="{017492CB-DE08-9D44-903D-AFBF313FB495}"/>
              </a:ext>
            </a:extLst>
          </p:cNvPr>
          <p:cNvSpPr/>
          <p:nvPr/>
        </p:nvSpPr>
        <p:spPr>
          <a:xfrm>
            <a:off x="2932986" y="2076992"/>
            <a:ext cx="287258" cy="307777"/>
          </a:xfrm>
          <a:prstGeom prst="rect">
            <a:avLst/>
          </a:prstGeom>
        </p:spPr>
        <p:txBody>
          <a:bodyPr wrap="none">
            <a:spAutoFit/>
          </a:bodyPr>
          <a:lstStyle/>
          <a:p>
            <a:pPr algn="ctr"/>
            <a:r>
              <a:rPr lang="en-US" dirty="0">
                <a:latin typeface="Open Sans" panose="020B0604020202020204" charset="0"/>
                <a:ea typeface="Open Sans" panose="020B0604020202020204" charset="0"/>
                <a:cs typeface="Open Sans" panose="020B0604020202020204" charset="0"/>
              </a:rPr>
              <a:t>3</a:t>
            </a:r>
          </a:p>
        </p:txBody>
      </p:sp>
      <p:sp>
        <p:nvSpPr>
          <p:cNvPr id="28" name="Rectangle 27">
            <a:extLst>
              <a:ext uri="{FF2B5EF4-FFF2-40B4-BE49-F238E27FC236}">
                <a16:creationId xmlns:a16="http://schemas.microsoft.com/office/drawing/2014/main" id="{8F79DF5E-42C8-D943-9296-920EFA174DA8}"/>
              </a:ext>
            </a:extLst>
          </p:cNvPr>
          <p:cNvSpPr/>
          <p:nvPr/>
        </p:nvSpPr>
        <p:spPr>
          <a:xfrm>
            <a:off x="5314236" y="1137177"/>
            <a:ext cx="287258" cy="307777"/>
          </a:xfrm>
          <a:prstGeom prst="rect">
            <a:avLst/>
          </a:prstGeom>
        </p:spPr>
        <p:txBody>
          <a:bodyPr wrap="none">
            <a:spAutoFit/>
          </a:bodyPr>
          <a:lstStyle/>
          <a:p>
            <a:pPr algn="ctr"/>
            <a:r>
              <a:rPr lang="en-US" dirty="0">
                <a:latin typeface="Open Sans" panose="020B0604020202020204" charset="0"/>
                <a:ea typeface="Open Sans" panose="020B0604020202020204" charset="0"/>
                <a:cs typeface="Open Sans" panose="020B0604020202020204" charset="0"/>
              </a:rPr>
              <a:t>3</a:t>
            </a:r>
          </a:p>
        </p:txBody>
      </p:sp>
      <p:sp>
        <p:nvSpPr>
          <p:cNvPr id="29" name="Rectangle 28">
            <a:extLst>
              <a:ext uri="{FF2B5EF4-FFF2-40B4-BE49-F238E27FC236}">
                <a16:creationId xmlns:a16="http://schemas.microsoft.com/office/drawing/2014/main" id="{F9F67712-4945-4142-82B2-FAC149395C3A}"/>
              </a:ext>
            </a:extLst>
          </p:cNvPr>
          <p:cNvSpPr/>
          <p:nvPr/>
        </p:nvSpPr>
        <p:spPr>
          <a:xfrm>
            <a:off x="5238737" y="2096557"/>
            <a:ext cx="292068" cy="307777"/>
          </a:xfrm>
          <a:prstGeom prst="rect">
            <a:avLst/>
          </a:prstGeom>
        </p:spPr>
        <p:txBody>
          <a:bodyPr wrap="none">
            <a:spAutoFit/>
          </a:bodyPr>
          <a:lstStyle/>
          <a:p>
            <a:r>
              <a:rPr lang="en-US" dirty="0">
                <a:latin typeface="Roboto Mono" panose="020B0604020202020204" charset="0"/>
                <a:ea typeface="Roboto Mono" panose="020B0604020202020204" charset="0"/>
                <a:cs typeface="Times New Roman" pitchFamily="18" charset="0"/>
              </a:rPr>
              <a:t>2</a:t>
            </a:r>
            <a:endParaRPr lang="en-US" dirty="0"/>
          </a:p>
        </p:txBody>
      </p:sp>
      <p:cxnSp>
        <p:nvCxnSpPr>
          <p:cNvPr id="30" name="AutoShape 17">
            <a:extLst>
              <a:ext uri="{FF2B5EF4-FFF2-40B4-BE49-F238E27FC236}">
                <a16:creationId xmlns:a16="http://schemas.microsoft.com/office/drawing/2014/main" id="{FD64EC14-5D6B-E542-9094-49F4B12E8EAB}"/>
              </a:ext>
            </a:extLst>
          </p:cNvPr>
          <p:cNvCxnSpPr>
            <a:cxnSpLocks noChangeShapeType="1"/>
          </p:cNvCxnSpPr>
          <p:nvPr/>
        </p:nvCxnSpPr>
        <p:spPr bwMode="auto">
          <a:xfrm>
            <a:off x="5791987" y="2446021"/>
            <a:ext cx="761999" cy="616743"/>
          </a:xfrm>
          <a:prstGeom prst="straightConnector1">
            <a:avLst/>
          </a:prstGeom>
          <a:noFill/>
          <a:ln w="12700">
            <a:solidFill>
              <a:schemeClr val="tx1">
                <a:alpha val="12000"/>
              </a:schemeClr>
            </a:solidFill>
            <a:round/>
            <a:headEnd/>
            <a:tailEnd type="triangle" w="med" len="med"/>
          </a:ln>
        </p:spPr>
      </p:cxnSp>
      <p:cxnSp>
        <p:nvCxnSpPr>
          <p:cNvPr id="31" name="AutoShape 9">
            <a:extLst>
              <a:ext uri="{FF2B5EF4-FFF2-40B4-BE49-F238E27FC236}">
                <a16:creationId xmlns:a16="http://schemas.microsoft.com/office/drawing/2014/main" id="{58063A8E-CAC7-444E-A6B4-B8F666F47522}"/>
              </a:ext>
            </a:extLst>
          </p:cNvPr>
          <p:cNvCxnSpPr>
            <a:cxnSpLocks noChangeShapeType="1"/>
          </p:cNvCxnSpPr>
          <p:nvPr/>
        </p:nvCxnSpPr>
        <p:spPr bwMode="auto">
          <a:xfrm flipH="1">
            <a:off x="5029989" y="2446021"/>
            <a:ext cx="761998" cy="616746"/>
          </a:xfrm>
          <a:prstGeom prst="straightConnector1">
            <a:avLst/>
          </a:prstGeom>
          <a:noFill/>
          <a:ln w="12700">
            <a:solidFill>
              <a:schemeClr val="tx1"/>
            </a:solidFill>
            <a:round/>
            <a:headEnd/>
            <a:tailEnd type="triangle" w="med" len="med"/>
          </a:ln>
        </p:spPr>
      </p:cxnSp>
      <p:sp>
        <p:nvSpPr>
          <p:cNvPr id="32" name="Rectangle 7">
            <a:extLst>
              <a:ext uri="{FF2B5EF4-FFF2-40B4-BE49-F238E27FC236}">
                <a16:creationId xmlns:a16="http://schemas.microsoft.com/office/drawing/2014/main" id="{3F2AFCAB-E24A-C24D-81CC-632B8C607D60}"/>
              </a:ext>
            </a:extLst>
          </p:cNvPr>
          <p:cNvSpPr>
            <a:spLocks noChangeArrowheads="1"/>
          </p:cNvSpPr>
          <p:nvPr/>
        </p:nvSpPr>
        <p:spPr bwMode="auto">
          <a:xfrm>
            <a:off x="5599902" y="3112865"/>
            <a:ext cx="384174" cy="330902"/>
          </a:xfrm>
          <a:prstGeom prst="rect">
            <a:avLst/>
          </a:prstGeom>
          <a:solidFill>
            <a:srgbClr val="BD92DE">
              <a:alpha val="20000"/>
            </a:srgbClr>
          </a:solidFill>
          <a:ln w="9525">
            <a:solidFill>
              <a:schemeClr val="tx1">
                <a:alpha val="12000"/>
              </a:schemeClr>
            </a:solidFill>
            <a:miter lim="800000"/>
            <a:headEnd/>
            <a:tailEnd/>
          </a:ln>
        </p:spPr>
        <p:txBody>
          <a:bodyPr wrap="none" anchor="ctr"/>
          <a:lstStyle/>
          <a:p>
            <a:pPr algn="ctr"/>
            <a:endParaRPr lang="en-US" sz="1800" dirty="0">
              <a:latin typeface="Open Sans" panose="020B0604020202020204" charset="0"/>
              <a:ea typeface="Open Sans" panose="020B0604020202020204" charset="0"/>
              <a:cs typeface="Open Sans" panose="020B0604020202020204" charset="0"/>
            </a:endParaRPr>
          </a:p>
        </p:txBody>
      </p:sp>
      <p:sp>
        <p:nvSpPr>
          <p:cNvPr id="33" name="Rectangle 7">
            <a:extLst>
              <a:ext uri="{FF2B5EF4-FFF2-40B4-BE49-F238E27FC236}">
                <a16:creationId xmlns:a16="http://schemas.microsoft.com/office/drawing/2014/main" id="{3F5A2AC6-92B6-9646-9701-0CB78E2A0664}"/>
              </a:ext>
            </a:extLst>
          </p:cNvPr>
          <p:cNvSpPr>
            <a:spLocks noChangeArrowheads="1"/>
          </p:cNvSpPr>
          <p:nvPr/>
        </p:nvSpPr>
        <p:spPr bwMode="auto">
          <a:xfrm>
            <a:off x="6361902" y="3112865"/>
            <a:ext cx="384174" cy="330902"/>
          </a:xfrm>
          <a:prstGeom prst="rect">
            <a:avLst/>
          </a:prstGeom>
          <a:solidFill>
            <a:srgbClr val="BD92DE">
              <a:alpha val="20000"/>
            </a:srgbClr>
          </a:solidFill>
          <a:ln w="9525">
            <a:solidFill>
              <a:schemeClr val="tx1">
                <a:alpha val="12000"/>
              </a:schemeClr>
            </a:solidFill>
            <a:miter lim="800000"/>
            <a:headEnd/>
            <a:tailEnd/>
          </a:ln>
        </p:spPr>
        <p:txBody>
          <a:bodyPr wrap="none" anchor="ctr"/>
          <a:lstStyle/>
          <a:p>
            <a:pPr algn="ctr"/>
            <a:endParaRPr lang="en-US" sz="1800" dirty="0">
              <a:latin typeface="Open Sans" panose="020B0604020202020204" charset="0"/>
              <a:ea typeface="Open Sans" panose="020B0604020202020204" charset="0"/>
              <a:cs typeface="Open Sans" panose="020B0604020202020204" charset="0"/>
            </a:endParaRPr>
          </a:p>
        </p:txBody>
      </p:sp>
      <p:sp>
        <p:nvSpPr>
          <p:cNvPr id="35" name="Rectangle 7">
            <a:extLst>
              <a:ext uri="{FF2B5EF4-FFF2-40B4-BE49-F238E27FC236}">
                <a16:creationId xmlns:a16="http://schemas.microsoft.com/office/drawing/2014/main" id="{2240DC77-1B6F-DC42-BDB7-A9C274EAEB97}"/>
              </a:ext>
            </a:extLst>
          </p:cNvPr>
          <p:cNvSpPr>
            <a:spLocks noChangeArrowheads="1"/>
          </p:cNvSpPr>
          <p:nvPr/>
        </p:nvSpPr>
        <p:spPr bwMode="auto">
          <a:xfrm>
            <a:off x="4837902" y="3112865"/>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2</a:t>
            </a:r>
          </a:p>
        </p:txBody>
      </p:sp>
      <p:cxnSp>
        <p:nvCxnSpPr>
          <p:cNvPr id="36" name="AutoShape 13">
            <a:extLst>
              <a:ext uri="{FF2B5EF4-FFF2-40B4-BE49-F238E27FC236}">
                <a16:creationId xmlns:a16="http://schemas.microsoft.com/office/drawing/2014/main" id="{079C1C4B-0596-2F4E-A2D9-68BC53160ABF}"/>
              </a:ext>
            </a:extLst>
          </p:cNvPr>
          <p:cNvCxnSpPr>
            <a:cxnSpLocks noChangeShapeType="1"/>
          </p:cNvCxnSpPr>
          <p:nvPr/>
        </p:nvCxnSpPr>
        <p:spPr bwMode="auto">
          <a:xfrm>
            <a:off x="5791987" y="2446021"/>
            <a:ext cx="1" cy="604837"/>
          </a:xfrm>
          <a:prstGeom prst="straightConnector1">
            <a:avLst/>
          </a:prstGeom>
          <a:noFill/>
          <a:ln w="12700">
            <a:solidFill>
              <a:schemeClr val="tx1">
                <a:alpha val="15000"/>
              </a:schemeClr>
            </a:solidFill>
            <a:round/>
            <a:headEnd/>
            <a:tailEnd type="triangle" w="med" len="med"/>
          </a:ln>
        </p:spPr>
      </p:cxnSp>
      <p:sp>
        <p:nvSpPr>
          <p:cNvPr id="37" name="TextBox 9">
            <a:extLst>
              <a:ext uri="{FF2B5EF4-FFF2-40B4-BE49-F238E27FC236}">
                <a16:creationId xmlns:a16="http://schemas.microsoft.com/office/drawing/2014/main" id="{E19CC414-14FC-8841-A763-26999A6E5205}"/>
              </a:ext>
            </a:extLst>
          </p:cNvPr>
          <p:cNvSpPr txBox="1">
            <a:spLocks noChangeArrowheads="1"/>
          </p:cNvSpPr>
          <p:nvPr/>
        </p:nvSpPr>
        <p:spPr bwMode="auto">
          <a:xfrm>
            <a:off x="1833686" y="1847965"/>
            <a:ext cx="122354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algn="ctr" eaLnBrk="1" hangingPunct="1">
              <a:spcBef>
                <a:spcPct val="0"/>
              </a:spcBef>
              <a:buSzTx/>
              <a:buFontTx/>
              <a:buNone/>
            </a:pPr>
            <a:r>
              <a:rPr lang="en-US" altLang="en-US" sz="2400" b="0" dirty="0">
                <a:solidFill>
                  <a:srgbClr val="00B0F0"/>
                </a:solidFill>
                <a:latin typeface="Open Sans" panose="020B0604020202020204" charset="0"/>
                <a:ea typeface="Open Sans" panose="020B0604020202020204" charset="0"/>
                <a:cs typeface="Open Sans" panose="020B0604020202020204" charset="0"/>
                <a:sym typeface="Symbol" pitchFamily="18" charset="2"/>
              </a:rPr>
              <a:t>=3</a:t>
            </a:r>
            <a:endPar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endParaRPr>
          </a:p>
          <a:p>
            <a:pPr algn="ctr" eaLnBrk="1" hangingPunct="1">
              <a:spcBef>
                <a:spcPct val="0"/>
              </a:spcBef>
              <a:buSzTx/>
              <a:buFontTx/>
              <a:buNone/>
            </a:pP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=3</a:t>
            </a:r>
            <a:endParaRPr lang="en-US" altLang="en-US" sz="2400" b="0" dirty="0">
              <a:solidFill>
                <a:srgbClr val="C00000"/>
              </a:solidFill>
              <a:latin typeface="Open Sans" panose="020B0604020202020204" charset="0"/>
              <a:ea typeface="Open Sans" panose="020B0604020202020204" charset="0"/>
              <a:cs typeface="Open Sans" panose="020B0604020202020204" charset="0"/>
            </a:endParaRPr>
          </a:p>
        </p:txBody>
      </p:sp>
      <p:sp>
        <p:nvSpPr>
          <p:cNvPr id="38" name="TextBox 9">
            <a:extLst>
              <a:ext uri="{FF2B5EF4-FFF2-40B4-BE49-F238E27FC236}">
                <a16:creationId xmlns:a16="http://schemas.microsoft.com/office/drawing/2014/main" id="{98837C84-583E-5C45-87C9-9A9A3907EC97}"/>
              </a:ext>
            </a:extLst>
          </p:cNvPr>
          <p:cNvSpPr txBox="1">
            <a:spLocks noChangeArrowheads="1"/>
          </p:cNvSpPr>
          <p:nvPr/>
        </p:nvSpPr>
        <p:spPr bwMode="auto">
          <a:xfrm>
            <a:off x="3999008" y="948493"/>
            <a:ext cx="122354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algn="ctr" eaLnBrk="1" hangingPunct="1">
              <a:spcBef>
                <a:spcPct val="0"/>
              </a:spcBef>
              <a:buSzTx/>
              <a:buFontTx/>
              <a:buNone/>
            </a:pPr>
            <a:r>
              <a:rPr lang="en-US" altLang="en-US" sz="2400" b="0" dirty="0">
                <a:solidFill>
                  <a:srgbClr val="00B0F0"/>
                </a:solidFill>
                <a:latin typeface="Open Sans" panose="020B0604020202020204" charset="0"/>
                <a:ea typeface="Open Sans" panose="020B0604020202020204" charset="0"/>
                <a:cs typeface="Open Sans" panose="020B0604020202020204" charset="0"/>
                <a:sym typeface="Symbol" pitchFamily="18" charset="2"/>
              </a:rPr>
              <a:t>=3</a:t>
            </a: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a:t>
            </a:r>
          </a:p>
          <a:p>
            <a:pPr algn="ctr" eaLnBrk="1" hangingPunct="1">
              <a:spcBef>
                <a:spcPct val="0"/>
              </a:spcBef>
              <a:buSzTx/>
              <a:buFontTx/>
              <a:buNone/>
            </a:pP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=3</a:t>
            </a:r>
            <a:endParaRPr lang="en-US" altLang="en-US" sz="2400" b="0" dirty="0">
              <a:solidFill>
                <a:srgbClr val="C00000"/>
              </a:solidFill>
              <a:latin typeface="Open Sans" panose="020B0604020202020204" charset="0"/>
              <a:ea typeface="Open Sans" panose="020B0604020202020204" charset="0"/>
              <a:cs typeface="Open Sans" panose="020B0604020202020204" charset="0"/>
            </a:endParaRPr>
          </a:p>
        </p:txBody>
      </p:sp>
      <p:sp>
        <p:nvSpPr>
          <p:cNvPr id="40" name="Rectangle 39">
            <a:extLst>
              <a:ext uri="{FF2B5EF4-FFF2-40B4-BE49-F238E27FC236}">
                <a16:creationId xmlns:a16="http://schemas.microsoft.com/office/drawing/2014/main" id="{5503AC28-E9A6-FC4D-A9CC-766DC19A5901}"/>
              </a:ext>
            </a:extLst>
          </p:cNvPr>
          <p:cNvSpPr/>
          <p:nvPr/>
        </p:nvSpPr>
        <p:spPr>
          <a:xfrm>
            <a:off x="7433193" y="2121168"/>
            <a:ext cx="292068" cy="307777"/>
          </a:xfrm>
          <a:prstGeom prst="rect">
            <a:avLst/>
          </a:prstGeom>
        </p:spPr>
        <p:txBody>
          <a:bodyPr wrap="square">
            <a:spAutoFit/>
          </a:bodyPr>
          <a:lstStyle/>
          <a:p>
            <a:r>
              <a:rPr lang="en-US" dirty="0">
                <a:latin typeface="Roboto Mono" panose="020B0604020202020204" charset="0"/>
                <a:ea typeface="Roboto Mono" panose="020B0604020202020204" charset="0"/>
                <a:cs typeface="Times New Roman" pitchFamily="18" charset="0"/>
              </a:rPr>
              <a:t>2</a:t>
            </a:r>
            <a:endParaRPr lang="en-US" dirty="0"/>
          </a:p>
        </p:txBody>
      </p:sp>
      <p:cxnSp>
        <p:nvCxnSpPr>
          <p:cNvPr id="41" name="AutoShape 17">
            <a:extLst>
              <a:ext uri="{FF2B5EF4-FFF2-40B4-BE49-F238E27FC236}">
                <a16:creationId xmlns:a16="http://schemas.microsoft.com/office/drawing/2014/main" id="{B966DFED-E4C4-A042-B812-4B2B92AF3E19}"/>
              </a:ext>
            </a:extLst>
          </p:cNvPr>
          <p:cNvCxnSpPr>
            <a:cxnSpLocks noChangeShapeType="1"/>
          </p:cNvCxnSpPr>
          <p:nvPr/>
        </p:nvCxnSpPr>
        <p:spPr bwMode="auto">
          <a:xfrm>
            <a:off x="8081689" y="2475756"/>
            <a:ext cx="761999" cy="616743"/>
          </a:xfrm>
          <a:prstGeom prst="straightConnector1">
            <a:avLst/>
          </a:prstGeom>
          <a:noFill/>
          <a:ln w="12700">
            <a:solidFill>
              <a:schemeClr val="tx1"/>
            </a:solidFill>
            <a:round/>
            <a:headEnd/>
            <a:tailEnd type="triangle" w="med" len="med"/>
          </a:ln>
        </p:spPr>
      </p:cxnSp>
      <p:cxnSp>
        <p:nvCxnSpPr>
          <p:cNvPr id="42" name="AutoShape 9">
            <a:extLst>
              <a:ext uri="{FF2B5EF4-FFF2-40B4-BE49-F238E27FC236}">
                <a16:creationId xmlns:a16="http://schemas.microsoft.com/office/drawing/2014/main" id="{49E0E7E2-636E-F341-B076-369308ADE11C}"/>
              </a:ext>
            </a:extLst>
          </p:cNvPr>
          <p:cNvCxnSpPr>
            <a:cxnSpLocks noChangeShapeType="1"/>
          </p:cNvCxnSpPr>
          <p:nvPr/>
        </p:nvCxnSpPr>
        <p:spPr bwMode="auto">
          <a:xfrm flipH="1">
            <a:off x="7319691" y="2475756"/>
            <a:ext cx="761998" cy="616746"/>
          </a:xfrm>
          <a:prstGeom prst="straightConnector1">
            <a:avLst/>
          </a:prstGeom>
          <a:noFill/>
          <a:ln w="12700">
            <a:solidFill>
              <a:schemeClr val="tx1"/>
            </a:solidFill>
            <a:round/>
            <a:headEnd/>
            <a:tailEnd type="triangle" w="med" len="med"/>
          </a:ln>
        </p:spPr>
      </p:cxnSp>
      <p:sp>
        <p:nvSpPr>
          <p:cNvPr id="43" name="Rectangle 7">
            <a:extLst>
              <a:ext uri="{FF2B5EF4-FFF2-40B4-BE49-F238E27FC236}">
                <a16:creationId xmlns:a16="http://schemas.microsoft.com/office/drawing/2014/main" id="{1FB464BC-1F46-2A44-A71A-AB1D8710572E}"/>
              </a:ext>
            </a:extLst>
          </p:cNvPr>
          <p:cNvSpPr>
            <a:spLocks noChangeArrowheads="1"/>
          </p:cNvSpPr>
          <p:nvPr/>
        </p:nvSpPr>
        <p:spPr bwMode="auto">
          <a:xfrm>
            <a:off x="7889604" y="3142600"/>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5</a:t>
            </a:r>
          </a:p>
        </p:txBody>
      </p:sp>
      <p:sp>
        <p:nvSpPr>
          <p:cNvPr id="44" name="Rectangle 7">
            <a:extLst>
              <a:ext uri="{FF2B5EF4-FFF2-40B4-BE49-F238E27FC236}">
                <a16:creationId xmlns:a16="http://schemas.microsoft.com/office/drawing/2014/main" id="{19BCE9A6-120F-6444-9F5B-0F9E9BBC061B}"/>
              </a:ext>
            </a:extLst>
          </p:cNvPr>
          <p:cNvSpPr>
            <a:spLocks noChangeArrowheads="1"/>
          </p:cNvSpPr>
          <p:nvPr/>
        </p:nvSpPr>
        <p:spPr bwMode="auto">
          <a:xfrm>
            <a:off x="8651604" y="3142600"/>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2</a:t>
            </a:r>
          </a:p>
        </p:txBody>
      </p:sp>
      <p:sp>
        <p:nvSpPr>
          <p:cNvPr id="45" name="Rectangle 7">
            <a:extLst>
              <a:ext uri="{FF2B5EF4-FFF2-40B4-BE49-F238E27FC236}">
                <a16:creationId xmlns:a16="http://schemas.microsoft.com/office/drawing/2014/main" id="{6EBD3891-4472-3546-BDC3-3893483CDE5A}"/>
              </a:ext>
            </a:extLst>
          </p:cNvPr>
          <p:cNvSpPr>
            <a:spLocks noChangeArrowheads="1"/>
          </p:cNvSpPr>
          <p:nvPr/>
        </p:nvSpPr>
        <p:spPr bwMode="auto">
          <a:xfrm>
            <a:off x="7127604" y="3142600"/>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14</a:t>
            </a:r>
          </a:p>
        </p:txBody>
      </p:sp>
      <p:cxnSp>
        <p:nvCxnSpPr>
          <p:cNvPr id="46" name="AutoShape 13">
            <a:extLst>
              <a:ext uri="{FF2B5EF4-FFF2-40B4-BE49-F238E27FC236}">
                <a16:creationId xmlns:a16="http://schemas.microsoft.com/office/drawing/2014/main" id="{813222A3-0A9E-C74E-90AD-F1CF637AC371}"/>
              </a:ext>
            </a:extLst>
          </p:cNvPr>
          <p:cNvCxnSpPr>
            <a:cxnSpLocks noChangeShapeType="1"/>
          </p:cNvCxnSpPr>
          <p:nvPr/>
        </p:nvCxnSpPr>
        <p:spPr bwMode="auto">
          <a:xfrm>
            <a:off x="8081689" y="2475756"/>
            <a:ext cx="1" cy="604837"/>
          </a:xfrm>
          <a:prstGeom prst="straightConnector1">
            <a:avLst/>
          </a:prstGeom>
          <a:noFill/>
          <a:ln w="12700">
            <a:solidFill>
              <a:schemeClr val="tx1"/>
            </a:solidFill>
            <a:round/>
            <a:headEnd/>
            <a:tailEnd type="triangle" w="med" len="med"/>
          </a:ln>
        </p:spPr>
      </p:cxnSp>
    </p:spTree>
    <p:extLst>
      <p:ext uri="{BB962C8B-B14F-4D97-AF65-F5344CB8AC3E}">
        <p14:creationId xmlns:p14="http://schemas.microsoft.com/office/powerpoint/2010/main" val="405048595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2"/>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dirty="0">
                <a:sym typeface="Symbol" pitchFamily="18" charset="2"/>
              </a:rPr>
              <a:t>Alpha-Beta Pruning</a:t>
            </a:r>
            <a:endParaRPr sz="3400" b="1" dirty="0">
              <a:solidFill>
                <a:srgbClr val="370661"/>
              </a:solidFill>
              <a:latin typeface="Open Sans"/>
              <a:ea typeface="Open Sans"/>
              <a:cs typeface="Open Sans"/>
              <a:sym typeface="Open Sans"/>
            </a:endParaRPr>
          </a:p>
        </p:txBody>
      </p:sp>
      <p:grpSp>
        <p:nvGrpSpPr>
          <p:cNvPr id="4" name="Group 3">
            <a:extLst>
              <a:ext uri="{FF2B5EF4-FFF2-40B4-BE49-F238E27FC236}">
                <a16:creationId xmlns:a16="http://schemas.microsoft.com/office/drawing/2014/main" id="{353979CA-ADA7-9040-8D7D-99CCD8534A1B}"/>
              </a:ext>
            </a:extLst>
          </p:cNvPr>
          <p:cNvGrpSpPr/>
          <p:nvPr/>
        </p:nvGrpSpPr>
        <p:grpSpPr>
          <a:xfrm>
            <a:off x="1139697" y="1520131"/>
            <a:ext cx="9174007" cy="3208388"/>
            <a:chOff x="2551909" y="1137177"/>
            <a:chExt cx="6483869" cy="2336325"/>
          </a:xfrm>
        </p:grpSpPr>
        <p:sp>
          <p:nvSpPr>
            <p:cNvPr id="34" name="AutoShape 4">
              <a:extLst>
                <a:ext uri="{FF2B5EF4-FFF2-40B4-BE49-F238E27FC236}">
                  <a16:creationId xmlns:a16="http://schemas.microsoft.com/office/drawing/2014/main" id="{E736D7FF-BD34-4A88-84A3-1D8F37182FDE}"/>
                </a:ext>
              </a:extLst>
            </p:cNvPr>
            <p:cNvSpPr>
              <a:spLocks noChangeArrowheads="1"/>
            </p:cNvSpPr>
            <p:nvPr/>
          </p:nvSpPr>
          <p:spPr bwMode="auto">
            <a:xfrm>
              <a:off x="5601494" y="1137177"/>
              <a:ext cx="381000" cy="359477"/>
            </a:xfrm>
            <a:prstGeom prst="triangle">
              <a:avLst>
                <a:gd name="adj" fmla="val 50000"/>
              </a:avLst>
            </a:prstGeom>
            <a:solidFill>
              <a:srgbClr val="CCECFF"/>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sp>
          <p:nvSpPr>
            <p:cNvPr id="18" name="TextBox 17">
              <a:extLst>
                <a:ext uri="{FF2B5EF4-FFF2-40B4-BE49-F238E27FC236}">
                  <a16:creationId xmlns:a16="http://schemas.microsoft.com/office/drawing/2014/main" id="{97FA6B95-38DB-164F-A3BB-D53340EB840C}"/>
                </a:ext>
              </a:extLst>
            </p:cNvPr>
            <p:cNvSpPr txBox="1"/>
            <p:nvPr/>
          </p:nvSpPr>
          <p:spPr>
            <a:xfrm>
              <a:off x="6162805" y="1590805"/>
              <a:ext cx="184731" cy="307777"/>
            </a:xfrm>
            <a:prstGeom prst="rect">
              <a:avLst/>
            </a:prstGeom>
            <a:noFill/>
          </p:spPr>
          <p:txBody>
            <a:bodyPr wrap="none" rtlCol="0">
              <a:spAutoFit/>
            </a:bodyPr>
            <a:lstStyle/>
            <a:p>
              <a:endParaRPr lang="en-US" dirty="0"/>
            </a:p>
          </p:txBody>
        </p:sp>
        <p:sp>
          <p:nvSpPr>
            <p:cNvPr id="14" name="AutoShape 6">
              <a:extLst>
                <a:ext uri="{FF2B5EF4-FFF2-40B4-BE49-F238E27FC236}">
                  <a16:creationId xmlns:a16="http://schemas.microsoft.com/office/drawing/2014/main" id="{05349203-CB67-5C4A-B0EC-246ED83E1B0A}"/>
                </a:ext>
              </a:extLst>
            </p:cNvPr>
            <p:cNvSpPr>
              <a:spLocks noChangeArrowheads="1"/>
            </p:cNvSpPr>
            <p:nvPr/>
          </p:nvSpPr>
          <p:spPr bwMode="auto">
            <a:xfrm flipV="1">
              <a:off x="3315494" y="2103965"/>
              <a:ext cx="381000" cy="330902"/>
            </a:xfrm>
            <a:prstGeom prst="triangle">
              <a:avLst>
                <a:gd name="adj" fmla="val 50000"/>
              </a:avLst>
            </a:prstGeom>
            <a:solidFill>
              <a:srgbClr val="FF9A99"/>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cxnSp>
          <p:nvCxnSpPr>
            <p:cNvPr id="15" name="AutoShape 7">
              <a:extLst>
                <a:ext uri="{FF2B5EF4-FFF2-40B4-BE49-F238E27FC236}">
                  <a16:creationId xmlns:a16="http://schemas.microsoft.com/office/drawing/2014/main" id="{C6C3AF7C-5779-ED49-8CCE-0B7DB7D74164}"/>
                </a:ext>
              </a:extLst>
            </p:cNvPr>
            <p:cNvCxnSpPr>
              <a:cxnSpLocks noChangeShapeType="1"/>
              <a:endCxn id="14" idx="3"/>
            </p:cNvCxnSpPr>
            <p:nvPr/>
          </p:nvCxnSpPr>
          <p:spPr bwMode="auto">
            <a:xfrm flipH="1">
              <a:off x="3505994" y="1496654"/>
              <a:ext cx="2286000" cy="607311"/>
            </a:xfrm>
            <a:prstGeom prst="straightConnector1">
              <a:avLst/>
            </a:prstGeom>
            <a:noFill/>
            <a:ln w="12700">
              <a:solidFill>
                <a:schemeClr val="tx1"/>
              </a:solidFill>
              <a:round/>
              <a:headEnd/>
              <a:tailEnd type="triangle" w="med" len="med"/>
            </a:ln>
          </p:spPr>
        </p:cxnSp>
        <p:sp>
          <p:nvSpPr>
            <p:cNvPr id="16" name="AutoShape 20">
              <a:extLst>
                <a:ext uri="{FF2B5EF4-FFF2-40B4-BE49-F238E27FC236}">
                  <a16:creationId xmlns:a16="http://schemas.microsoft.com/office/drawing/2014/main" id="{6C65CC3C-F8B4-774F-9011-5FAFD965A4F2}"/>
                </a:ext>
              </a:extLst>
            </p:cNvPr>
            <p:cNvSpPr>
              <a:spLocks noChangeArrowheads="1"/>
            </p:cNvSpPr>
            <p:nvPr/>
          </p:nvSpPr>
          <p:spPr bwMode="auto">
            <a:xfrm flipV="1">
              <a:off x="5601494" y="2103965"/>
              <a:ext cx="381000" cy="318998"/>
            </a:xfrm>
            <a:prstGeom prst="triangle">
              <a:avLst>
                <a:gd name="adj" fmla="val 50000"/>
              </a:avLst>
            </a:prstGeom>
            <a:solidFill>
              <a:srgbClr val="FF9A99"/>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sp>
          <p:nvSpPr>
            <p:cNvPr id="17" name="AutoShape 26">
              <a:extLst>
                <a:ext uri="{FF2B5EF4-FFF2-40B4-BE49-F238E27FC236}">
                  <a16:creationId xmlns:a16="http://schemas.microsoft.com/office/drawing/2014/main" id="{A457A0C3-CD44-6740-8065-68055CB3C4BB}"/>
                </a:ext>
              </a:extLst>
            </p:cNvPr>
            <p:cNvSpPr>
              <a:spLocks noChangeArrowheads="1"/>
            </p:cNvSpPr>
            <p:nvPr/>
          </p:nvSpPr>
          <p:spPr bwMode="auto">
            <a:xfrm flipV="1">
              <a:off x="7887493" y="2103965"/>
              <a:ext cx="381000" cy="330902"/>
            </a:xfrm>
            <a:prstGeom prst="triangle">
              <a:avLst>
                <a:gd name="adj" fmla="val 50000"/>
              </a:avLst>
            </a:prstGeom>
            <a:solidFill>
              <a:srgbClr val="FF9A99"/>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cxnSp>
          <p:nvCxnSpPr>
            <p:cNvPr id="19" name="AutoShape 27">
              <a:extLst>
                <a:ext uri="{FF2B5EF4-FFF2-40B4-BE49-F238E27FC236}">
                  <a16:creationId xmlns:a16="http://schemas.microsoft.com/office/drawing/2014/main" id="{C7CC236B-543C-D942-8659-0352BFC5A796}"/>
                </a:ext>
              </a:extLst>
            </p:cNvPr>
            <p:cNvCxnSpPr>
              <a:cxnSpLocks noChangeShapeType="1"/>
            </p:cNvCxnSpPr>
            <p:nvPr/>
          </p:nvCxnSpPr>
          <p:spPr bwMode="auto">
            <a:xfrm>
              <a:off x="5791994" y="1496654"/>
              <a:ext cx="2285999" cy="607311"/>
            </a:xfrm>
            <a:prstGeom prst="straightConnector1">
              <a:avLst/>
            </a:prstGeom>
            <a:noFill/>
            <a:ln w="12700">
              <a:solidFill>
                <a:schemeClr val="tx1"/>
              </a:solidFill>
              <a:round/>
              <a:headEnd/>
              <a:tailEnd type="triangle" w="med" len="med"/>
            </a:ln>
          </p:spPr>
        </p:cxnSp>
        <p:cxnSp>
          <p:nvCxnSpPr>
            <p:cNvPr id="20" name="AutoShape 21">
              <a:extLst>
                <a:ext uri="{FF2B5EF4-FFF2-40B4-BE49-F238E27FC236}">
                  <a16:creationId xmlns:a16="http://schemas.microsoft.com/office/drawing/2014/main" id="{D9CEADC8-9233-8445-892F-C26556BA5645}"/>
                </a:ext>
              </a:extLst>
            </p:cNvPr>
            <p:cNvCxnSpPr>
              <a:cxnSpLocks noChangeShapeType="1"/>
            </p:cNvCxnSpPr>
            <p:nvPr/>
          </p:nvCxnSpPr>
          <p:spPr bwMode="auto">
            <a:xfrm>
              <a:off x="5791994" y="1496654"/>
              <a:ext cx="0" cy="607311"/>
            </a:xfrm>
            <a:prstGeom prst="straightConnector1">
              <a:avLst/>
            </a:prstGeom>
            <a:noFill/>
            <a:ln w="12700">
              <a:solidFill>
                <a:schemeClr val="tx1"/>
              </a:solidFill>
              <a:round/>
              <a:headEnd/>
              <a:tailEnd type="triangle" w="med" len="med"/>
            </a:ln>
          </p:spPr>
        </p:cxnSp>
        <p:cxnSp>
          <p:nvCxnSpPr>
            <p:cNvPr id="22" name="AutoShape 17">
              <a:extLst>
                <a:ext uri="{FF2B5EF4-FFF2-40B4-BE49-F238E27FC236}">
                  <a16:creationId xmlns:a16="http://schemas.microsoft.com/office/drawing/2014/main" id="{3905C521-00EC-7547-A286-2F50E926FA6E}"/>
                </a:ext>
              </a:extLst>
            </p:cNvPr>
            <p:cNvCxnSpPr>
              <a:cxnSpLocks noChangeShapeType="1"/>
            </p:cNvCxnSpPr>
            <p:nvPr/>
          </p:nvCxnSpPr>
          <p:spPr bwMode="auto">
            <a:xfrm>
              <a:off x="3505994" y="2434867"/>
              <a:ext cx="761999" cy="616743"/>
            </a:xfrm>
            <a:prstGeom prst="straightConnector1">
              <a:avLst/>
            </a:prstGeom>
            <a:noFill/>
            <a:ln w="12700">
              <a:solidFill>
                <a:schemeClr val="tx1"/>
              </a:solidFill>
              <a:round/>
              <a:headEnd/>
              <a:tailEnd type="triangle" w="med" len="med"/>
            </a:ln>
          </p:spPr>
        </p:cxnSp>
        <p:cxnSp>
          <p:nvCxnSpPr>
            <p:cNvPr id="23" name="AutoShape 9">
              <a:extLst>
                <a:ext uri="{FF2B5EF4-FFF2-40B4-BE49-F238E27FC236}">
                  <a16:creationId xmlns:a16="http://schemas.microsoft.com/office/drawing/2014/main" id="{2406BD59-3DEA-714A-9355-A9254C7411CB}"/>
                </a:ext>
              </a:extLst>
            </p:cNvPr>
            <p:cNvCxnSpPr>
              <a:cxnSpLocks noChangeShapeType="1"/>
            </p:cNvCxnSpPr>
            <p:nvPr/>
          </p:nvCxnSpPr>
          <p:spPr bwMode="auto">
            <a:xfrm flipH="1">
              <a:off x="2743996" y="2434867"/>
              <a:ext cx="761998" cy="616746"/>
            </a:xfrm>
            <a:prstGeom prst="straightConnector1">
              <a:avLst/>
            </a:prstGeom>
            <a:noFill/>
            <a:ln w="12700">
              <a:solidFill>
                <a:schemeClr val="tx1"/>
              </a:solidFill>
              <a:round/>
              <a:headEnd/>
              <a:tailEnd type="triangle" w="med" len="med"/>
            </a:ln>
          </p:spPr>
        </p:cxnSp>
        <p:sp>
          <p:nvSpPr>
            <p:cNvPr id="24" name="Rectangle 7">
              <a:extLst>
                <a:ext uri="{FF2B5EF4-FFF2-40B4-BE49-F238E27FC236}">
                  <a16:creationId xmlns:a16="http://schemas.microsoft.com/office/drawing/2014/main" id="{DC90F633-5E86-2D46-BEA4-7F279854AC24}"/>
                </a:ext>
              </a:extLst>
            </p:cNvPr>
            <p:cNvSpPr>
              <a:spLocks noChangeArrowheads="1"/>
            </p:cNvSpPr>
            <p:nvPr/>
          </p:nvSpPr>
          <p:spPr bwMode="auto">
            <a:xfrm>
              <a:off x="3313909" y="3101711"/>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8</a:t>
              </a:r>
            </a:p>
          </p:txBody>
        </p:sp>
        <p:sp>
          <p:nvSpPr>
            <p:cNvPr id="25" name="Rectangle 7">
              <a:extLst>
                <a:ext uri="{FF2B5EF4-FFF2-40B4-BE49-F238E27FC236}">
                  <a16:creationId xmlns:a16="http://schemas.microsoft.com/office/drawing/2014/main" id="{4A8D2FD8-AAAE-8941-98D1-3B5D3C53449B}"/>
                </a:ext>
              </a:extLst>
            </p:cNvPr>
            <p:cNvSpPr>
              <a:spLocks noChangeArrowheads="1"/>
            </p:cNvSpPr>
            <p:nvPr/>
          </p:nvSpPr>
          <p:spPr bwMode="auto">
            <a:xfrm>
              <a:off x="4075909" y="3101711"/>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12</a:t>
              </a:r>
            </a:p>
          </p:txBody>
        </p:sp>
        <p:sp>
          <p:nvSpPr>
            <p:cNvPr id="26" name="Rectangle 7">
              <a:extLst>
                <a:ext uri="{FF2B5EF4-FFF2-40B4-BE49-F238E27FC236}">
                  <a16:creationId xmlns:a16="http://schemas.microsoft.com/office/drawing/2014/main" id="{8CFEC7EC-3381-6B42-B374-924BB123DD9D}"/>
                </a:ext>
              </a:extLst>
            </p:cNvPr>
            <p:cNvSpPr>
              <a:spLocks noChangeArrowheads="1"/>
            </p:cNvSpPr>
            <p:nvPr/>
          </p:nvSpPr>
          <p:spPr bwMode="auto">
            <a:xfrm>
              <a:off x="2551909" y="3101711"/>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3</a:t>
              </a:r>
            </a:p>
          </p:txBody>
        </p:sp>
        <p:cxnSp>
          <p:nvCxnSpPr>
            <p:cNvPr id="27" name="AutoShape 13">
              <a:extLst>
                <a:ext uri="{FF2B5EF4-FFF2-40B4-BE49-F238E27FC236}">
                  <a16:creationId xmlns:a16="http://schemas.microsoft.com/office/drawing/2014/main" id="{D84C5290-A15F-FD48-A9DF-48DCD9312DA2}"/>
                </a:ext>
              </a:extLst>
            </p:cNvPr>
            <p:cNvCxnSpPr>
              <a:cxnSpLocks noChangeShapeType="1"/>
            </p:cNvCxnSpPr>
            <p:nvPr/>
          </p:nvCxnSpPr>
          <p:spPr bwMode="auto">
            <a:xfrm>
              <a:off x="3505994" y="2434867"/>
              <a:ext cx="1" cy="604837"/>
            </a:xfrm>
            <a:prstGeom prst="straightConnector1">
              <a:avLst/>
            </a:prstGeom>
            <a:noFill/>
            <a:ln w="12700">
              <a:solidFill>
                <a:schemeClr val="tx1"/>
              </a:solidFill>
              <a:round/>
              <a:headEnd/>
              <a:tailEnd type="triangle" w="med" len="med"/>
            </a:ln>
          </p:spPr>
        </p:cxnSp>
        <p:sp>
          <p:nvSpPr>
            <p:cNvPr id="2" name="Rectangle 1">
              <a:extLst>
                <a:ext uri="{FF2B5EF4-FFF2-40B4-BE49-F238E27FC236}">
                  <a16:creationId xmlns:a16="http://schemas.microsoft.com/office/drawing/2014/main" id="{017492CB-DE08-9D44-903D-AFBF313FB495}"/>
                </a:ext>
              </a:extLst>
            </p:cNvPr>
            <p:cNvSpPr/>
            <p:nvPr/>
          </p:nvSpPr>
          <p:spPr>
            <a:xfrm>
              <a:off x="2932986" y="2076992"/>
              <a:ext cx="287258" cy="307777"/>
            </a:xfrm>
            <a:prstGeom prst="rect">
              <a:avLst/>
            </a:prstGeom>
          </p:spPr>
          <p:txBody>
            <a:bodyPr wrap="none">
              <a:spAutoFit/>
            </a:bodyPr>
            <a:lstStyle/>
            <a:p>
              <a:pPr algn="ctr"/>
              <a:r>
                <a:rPr lang="en-US" dirty="0">
                  <a:latin typeface="Open Sans" panose="020B0604020202020204" charset="0"/>
                  <a:ea typeface="Open Sans" panose="020B0604020202020204" charset="0"/>
                  <a:cs typeface="Open Sans" panose="020B0604020202020204" charset="0"/>
                </a:rPr>
                <a:t>3</a:t>
              </a:r>
            </a:p>
          </p:txBody>
        </p:sp>
        <p:sp>
          <p:nvSpPr>
            <p:cNvPr id="28" name="Rectangle 27">
              <a:extLst>
                <a:ext uri="{FF2B5EF4-FFF2-40B4-BE49-F238E27FC236}">
                  <a16:creationId xmlns:a16="http://schemas.microsoft.com/office/drawing/2014/main" id="{8F79DF5E-42C8-D943-9296-920EFA174DA8}"/>
                </a:ext>
              </a:extLst>
            </p:cNvPr>
            <p:cNvSpPr/>
            <p:nvPr/>
          </p:nvSpPr>
          <p:spPr>
            <a:xfrm>
              <a:off x="5314236" y="1137177"/>
              <a:ext cx="287258" cy="307777"/>
            </a:xfrm>
            <a:prstGeom prst="rect">
              <a:avLst/>
            </a:prstGeom>
          </p:spPr>
          <p:txBody>
            <a:bodyPr wrap="none">
              <a:spAutoFit/>
            </a:bodyPr>
            <a:lstStyle/>
            <a:p>
              <a:pPr algn="ctr"/>
              <a:r>
                <a:rPr lang="en-US" dirty="0">
                  <a:latin typeface="Open Sans" panose="020B0604020202020204" charset="0"/>
                  <a:ea typeface="Open Sans" panose="020B0604020202020204" charset="0"/>
                  <a:cs typeface="Open Sans" panose="020B0604020202020204" charset="0"/>
                </a:rPr>
                <a:t>3</a:t>
              </a:r>
            </a:p>
          </p:txBody>
        </p:sp>
        <p:cxnSp>
          <p:nvCxnSpPr>
            <p:cNvPr id="30" name="AutoShape 17">
              <a:extLst>
                <a:ext uri="{FF2B5EF4-FFF2-40B4-BE49-F238E27FC236}">
                  <a16:creationId xmlns:a16="http://schemas.microsoft.com/office/drawing/2014/main" id="{FD64EC14-5D6B-E542-9094-49F4B12E8EAB}"/>
                </a:ext>
              </a:extLst>
            </p:cNvPr>
            <p:cNvCxnSpPr>
              <a:cxnSpLocks noChangeShapeType="1"/>
            </p:cNvCxnSpPr>
            <p:nvPr/>
          </p:nvCxnSpPr>
          <p:spPr bwMode="auto">
            <a:xfrm>
              <a:off x="5791987" y="2446021"/>
              <a:ext cx="761999" cy="616743"/>
            </a:xfrm>
            <a:prstGeom prst="straightConnector1">
              <a:avLst/>
            </a:prstGeom>
            <a:solidFill>
              <a:srgbClr val="BD92DE">
                <a:alpha val="20000"/>
              </a:srgbClr>
            </a:solidFill>
            <a:ln w="12700">
              <a:solidFill>
                <a:schemeClr val="tx1">
                  <a:alpha val="15000"/>
                </a:schemeClr>
              </a:solidFill>
              <a:round/>
              <a:headEnd/>
              <a:tailEnd type="triangle" w="med" len="med"/>
            </a:ln>
          </p:spPr>
        </p:cxnSp>
        <p:cxnSp>
          <p:nvCxnSpPr>
            <p:cNvPr id="31" name="AutoShape 9">
              <a:extLst>
                <a:ext uri="{FF2B5EF4-FFF2-40B4-BE49-F238E27FC236}">
                  <a16:creationId xmlns:a16="http://schemas.microsoft.com/office/drawing/2014/main" id="{58063A8E-CAC7-444E-A6B4-B8F666F47522}"/>
                </a:ext>
              </a:extLst>
            </p:cNvPr>
            <p:cNvCxnSpPr>
              <a:cxnSpLocks noChangeShapeType="1"/>
            </p:cNvCxnSpPr>
            <p:nvPr/>
          </p:nvCxnSpPr>
          <p:spPr bwMode="auto">
            <a:xfrm flipH="1">
              <a:off x="5029989" y="2446021"/>
              <a:ext cx="761998" cy="616746"/>
            </a:xfrm>
            <a:prstGeom prst="straightConnector1">
              <a:avLst/>
            </a:prstGeom>
            <a:noFill/>
            <a:ln w="12700">
              <a:solidFill>
                <a:schemeClr val="tx1"/>
              </a:solidFill>
              <a:round/>
              <a:headEnd/>
              <a:tailEnd type="triangle" w="med" len="med"/>
            </a:ln>
          </p:spPr>
        </p:cxnSp>
        <p:sp>
          <p:nvSpPr>
            <p:cNvPr id="32" name="Rectangle 7">
              <a:extLst>
                <a:ext uri="{FF2B5EF4-FFF2-40B4-BE49-F238E27FC236}">
                  <a16:creationId xmlns:a16="http://schemas.microsoft.com/office/drawing/2014/main" id="{3F2AFCAB-E24A-C24D-81CC-632B8C607D60}"/>
                </a:ext>
              </a:extLst>
            </p:cNvPr>
            <p:cNvSpPr>
              <a:spLocks noChangeArrowheads="1"/>
            </p:cNvSpPr>
            <p:nvPr/>
          </p:nvSpPr>
          <p:spPr bwMode="auto">
            <a:xfrm>
              <a:off x="5599902" y="3112865"/>
              <a:ext cx="384174" cy="330902"/>
            </a:xfrm>
            <a:prstGeom prst="rect">
              <a:avLst/>
            </a:prstGeom>
            <a:solidFill>
              <a:srgbClr val="BD92DE">
                <a:alpha val="20000"/>
              </a:srgbClr>
            </a:solidFill>
            <a:ln w="9525">
              <a:solidFill>
                <a:schemeClr val="tx1">
                  <a:alpha val="15000"/>
                </a:schemeClr>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X</a:t>
              </a:r>
            </a:p>
          </p:txBody>
        </p:sp>
        <p:sp>
          <p:nvSpPr>
            <p:cNvPr id="33" name="Rectangle 7">
              <a:extLst>
                <a:ext uri="{FF2B5EF4-FFF2-40B4-BE49-F238E27FC236}">
                  <a16:creationId xmlns:a16="http://schemas.microsoft.com/office/drawing/2014/main" id="{3F5A2AC6-92B6-9646-9701-0CB78E2A0664}"/>
                </a:ext>
              </a:extLst>
            </p:cNvPr>
            <p:cNvSpPr>
              <a:spLocks noChangeArrowheads="1"/>
            </p:cNvSpPr>
            <p:nvPr/>
          </p:nvSpPr>
          <p:spPr bwMode="auto">
            <a:xfrm>
              <a:off x="6361902" y="3112865"/>
              <a:ext cx="384174" cy="330902"/>
            </a:xfrm>
            <a:prstGeom prst="rect">
              <a:avLst/>
            </a:prstGeom>
            <a:solidFill>
              <a:srgbClr val="BD92DE">
                <a:alpha val="20000"/>
              </a:srgbClr>
            </a:solidFill>
            <a:ln w="9525">
              <a:solidFill>
                <a:schemeClr val="tx1">
                  <a:alpha val="15000"/>
                </a:schemeClr>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X</a:t>
              </a:r>
            </a:p>
          </p:txBody>
        </p:sp>
        <p:sp>
          <p:nvSpPr>
            <p:cNvPr id="35" name="Rectangle 7">
              <a:extLst>
                <a:ext uri="{FF2B5EF4-FFF2-40B4-BE49-F238E27FC236}">
                  <a16:creationId xmlns:a16="http://schemas.microsoft.com/office/drawing/2014/main" id="{2240DC77-1B6F-DC42-BDB7-A9C274EAEB97}"/>
                </a:ext>
              </a:extLst>
            </p:cNvPr>
            <p:cNvSpPr>
              <a:spLocks noChangeArrowheads="1"/>
            </p:cNvSpPr>
            <p:nvPr/>
          </p:nvSpPr>
          <p:spPr bwMode="auto">
            <a:xfrm>
              <a:off x="4837902" y="3112865"/>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2</a:t>
              </a:r>
            </a:p>
          </p:txBody>
        </p:sp>
        <p:cxnSp>
          <p:nvCxnSpPr>
            <p:cNvPr id="36" name="AutoShape 13">
              <a:extLst>
                <a:ext uri="{FF2B5EF4-FFF2-40B4-BE49-F238E27FC236}">
                  <a16:creationId xmlns:a16="http://schemas.microsoft.com/office/drawing/2014/main" id="{079C1C4B-0596-2F4E-A2D9-68BC53160ABF}"/>
                </a:ext>
              </a:extLst>
            </p:cNvPr>
            <p:cNvCxnSpPr>
              <a:cxnSpLocks noChangeShapeType="1"/>
            </p:cNvCxnSpPr>
            <p:nvPr/>
          </p:nvCxnSpPr>
          <p:spPr bwMode="auto">
            <a:xfrm>
              <a:off x="5791987" y="2446021"/>
              <a:ext cx="1" cy="604837"/>
            </a:xfrm>
            <a:prstGeom prst="straightConnector1">
              <a:avLst/>
            </a:prstGeom>
            <a:solidFill>
              <a:srgbClr val="BD92DE">
                <a:alpha val="20000"/>
              </a:srgbClr>
            </a:solidFill>
            <a:ln w="12700">
              <a:solidFill>
                <a:schemeClr val="tx1">
                  <a:alpha val="15000"/>
                </a:schemeClr>
              </a:solidFill>
              <a:round/>
              <a:headEnd/>
              <a:tailEnd type="triangle" w="med" len="med"/>
            </a:ln>
          </p:spPr>
        </p:cxnSp>
        <p:sp>
          <p:nvSpPr>
            <p:cNvPr id="3" name="Rectangle 2">
              <a:extLst>
                <a:ext uri="{FF2B5EF4-FFF2-40B4-BE49-F238E27FC236}">
                  <a16:creationId xmlns:a16="http://schemas.microsoft.com/office/drawing/2014/main" id="{899ACAE2-F929-7448-A38F-14468F5203FF}"/>
                </a:ext>
              </a:extLst>
            </p:cNvPr>
            <p:cNvSpPr/>
            <p:nvPr/>
          </p:nvSpPr>
          <p:spPr>
            <a:xfrm>
              <a:off x="5312644" y="2076992"/>
              <a:ext cx="287258" cy="307777"/>
            </a:xfrm>
            <a:prstGeom prst="rect">
              <a:avLst/>
            </a:prstGeom>
          </p:spPr>
          <p:txBody>
            <a:bodyPr wrap="none">
              <a:spAutoFit/>
            </a:bodyPr>
            <a:lstStyle/>
            <a:p>
              <a:r>
                <a:rPr lang="en-US" dirty="0">
                  <a:latin typeface="Open Sans" panose="020B0604020202020204" charset="0"/>
                  <a:ea typeface="Open Sans" panose="020B0604020202020204" charset="0"/>
                  <a:cs typeface="Open Sans" panose="020B0604020202020204" charset="0"/>
                </a:rPr>
                <a:t>2</a:t>
              </a:r>
              <a:endParaRPr lang="en-US" dirty="0"/>
            </a:p>
          </p:txBody>
        </p:sp>
        <p:sp>
          <p:nvSpPr>
            <p:cNvPr id="37" name="Rectangle 36">
              <a:extLst>
                <a:ext uri="{FF2B5EF4-FFF2-40B4-BE49-F238E27FC236}">
                  <a16:creationId xmlns:a16="http://schemas.microsoft.com/office/drawing/2014/main" id="{3A266C21-D99F-F746-9732-4CF8409C765D}"/>
                </a:ext>
              </a:extLst>
            </p:cNvPr>
            <p:cNvSpPr/>
            <p:nvPr/>
          </p:nvSpPr>
          <p:spPr>
            <a:xfrm>
              <a:off x="7511778" y="2124515"/>
              <a:ext cx="292068" cy="307777"/>
            </a:xfrm>
            <a:prstGeom prst="rect">
              <a:avLst/>
            </a:prstGeom>
          </p:spPr>
          <p:txBody>
            <a:bodyPr wrap="none">
              <a:spAutoFit/>
            </a:bodyPr>
            <a:lstStyle/>
            <a:p>
              <a:r>
                <a:rPr lang="en-US" dirty="0">
                  <a:latin typeface="Roboto Mono" panose="020B0604020202020204" charset="0"/>
                  <a:ea typeface="Roboto Mono" panose="020B0604020202020204" charset="0"/>
                  <a:cs typeface="Times New Roman" pitchFamily="18" charset="0"/>
                </a:rPr>
                <a:t>2</a:t>
              </a:r>
              <a:endParaRPr lang="en-US" dirty="0"/>
            </a:p>
          </p:txBody>
        </p:sp>
        <p:cxnSp>
          <p:nvCxnSpPr>
            <p:cNvPr id="38" name="AutoShape 17">
              <a:extLst>
                <a:ext uri="{FF2B5EF4-FFF2-40B4-BE49-F238E27FC236}">
                  <a16:creationId xmlns:a16="http://schemas.microsoft.com/office/drawing/2014/main" id="{2450A8C0-4E8A-664B-A615-C2A7BC2430BC}"/>
                </a:ext>
              </a:extLst>
            </p:cNvPr>
            <p:cNvCxnSpPr>
              <a:cxnSpLocks noChangeShapeType="1"/>
            </p:cNvCxnSpPr>
            <p:nvPr/>
          </p:nvCxnSpPr>
          <p:spPr bwMode="auto">
            <a:xfrm>
              <a:off x="8081689" y="2475756"/>
              <a:ext cx="761999" cy="616743"/>
            </a:xfrm>
            <a:prstGeom prst="straightConnector1">
              <a:avLst/>
            </a:prstGeom>
            <a:noFill/>
            <a:ln w="12700">
              <a:solidFill>
                <a:schemeClr val="tx1"/>
              </a:solidFill>
              <a:round/>
              <a:headEnd/>
              <a:tailEnd type="triangle" w="med" len="med"/>
            </a:ln>
          </p:spPr>
        </p:cxnSp>
        <p:cxnSp>
          <p:nvCxnSpPr>
            <p:cNvPr id="39" name="AutoShape 9">
              <a:extLst>
                <a:ext uri="{FF2B5EF4-FFF2-40B4-BE49-F238E27FC236}">
                  <a16:creationId xmlns:a16="http://schemas.microsoft.com/office/drawing/2014/main" id="{905AE7B6-A717-654D-B62B-49B9559B3330}"/>
                </a:ext>
              </a:extLst>
            </p:cNvPr>
            <p:cNvCxnSpPr>
              <a:cxnSpLocks noChangeShapeType="1"/>
            </p:cNvCxnSpPr>
            <p:nvPr/>
          </p:nvCxnSpPr>
          <p:spPr bwMode="auto">
            <a:xfrm flipH="1">
              <a:off x="7319691" y="2475756"/>
              <a:ext cx="761998" cy="616746"/>
            </a:xfrm>
            <a:prstGeom prst="straightConnector1">
              <a:avLst/>
            </a:prstGeom>
            <a:noFill/>
            <a:ln w="12700">
              <a:solidFill>
                <a:schemeClr val="tx1"/>
              </a:solidFill>
              <a:round/>
              <a:headEnd/>
              <a:tailEnd type="triangle" w="med" len="med"/>
            </a:ln>
          </p:spPr>
        </p:cxnSp>
        <p:sp>
          <p:nvSpPr>
            <p:cNvPr id="40" name="Rectangle 7">
              <a:extLst>
                <a:ext uri="{FF2B5EF4-FFF2-40B4-BE49-F238E27FC236}">
                  <a16:creationId xmlns:a16="http://schemas.microsoft.com/office/drawing/2014/main" id="{4A8DAB8A-F79E-9B45-A20A-C5BAA1874713}"/>
                </a:ext>
              </a:extLst>
            </p:cNvPr>
            <p:cNvSpPr>
              <a:spLocks noChangeArrowheads="1"/>
            </p:cNvSpPr>
            <p:nvPr/>
          </p:nvSpPr>
          <p:spPr bwMode="auto">
            <a:xfrm>
              <a:off x="7889604" y="3142600"/>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5</a:t>
              </a:r>
            </a:p>
          </p:txBody>
        </p:sp>
        <p:sp>
          <p:nvSpPr>
            <p:cNvPr id="41" name="Rectangle 7">
              <a:extLst>
                <a:ext uri="{FF2B5EF4-FFF2-40B4-BE49-F238E27FC236}">
                  <a16:creationId xmlns:a16="http://schemas.microsoft.com/office/drawing/2014/main" id="{957AEE23-5ACE-144C-9E01-37A40CE64215}"/>
                </a:ext>
              </a:extLst>
            </p:cNvPr>
            <p:cNvSpPr>
              <a:spLocks noChangeArrowheads="1"/>
            </p:cNvSpPr>
            <p:nvPr/>
          </p:nvSpPr>
          <p:spPr bwMode="auto">
            <a:xfrm>
              <a:off x="8651604" y="3142600"/>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2</a:t>
              </a:r>
            </a:p>
          </p:txBody>
        </p:sp>
        <p:sp>
          <p:nvSpPr>
            <p:cNvPr id="42" name="Rectangle 7">
              <a:extLst>
                <a:ext uri="{FF2B5EF4-FFF2-40B4-BE49-F238E27FC236}">
                  <a16:creationId xmlns:a16="http://schemas.microsoft.com/office/drawing/2014/main" id="{FA86C5F5-3658-E340-942D-E30A325A2BB5}"/>
                </a:ext>
              </a:extLst>
            </p:cNvPr>
            <p:cNvSpPr>
              <a:spLocks noChangeArrowheads="1"/>
            </p:cNvSpPr>
            <p:nvPr/>
          </p:nvSpPr>
          <p:spPr bwMode="auto">
            <a:xfrm>
              <a:off x="7127604" y="3142600"/>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14</a:t>
              </a:r>
            </a:p>
          </p:txBody>
        </p:sp>
        <p:cxnSp>
          <p:nvCxnSpPr>
            <p:cNvPr id="43" name="AutoShape 13">
              <a:extLst>
                <a:ext uri="{FF2B5EF4-FFF2-40B4-BE49-F238E27FC236}">
                  <a16:creationId xmlns:a16="http://schemas.microsoft.com/office/drawing/2014/main" id="{6EDA6EAC-2B86-B143-9467-5CA8AFA7AA33}"/>
                </a:ext>
              </a:extLst>
            </p:cNvPr>
            <p:cNvCxnSpPr>
              <a:cxnSpLocks noChangeShapeType="1"/>
            </p:cNvCxnSpPr>
            <p:nvPr/>
          </p:nvCxnSpPr>
          <p:spPr bwMode="auto">
            <a:xfrm>
              <a:off x="8081689" y="2475756"/>
              <a:ext cx="1" cy="604837"/>
            </a:xfrm>
            <a:prstGeom prst="straightConnector1">
              <a:avLst/>
            </a:prstGeom>
            <a:noFill/>
            <a:ln w="12700">
              <a:solidFill>
                <a:schemeClr val="tx1"/>
              </a:solidFill>
              <a:round/>
              <a:headEnd/>
              <a:tailEnd type="triangle" w="med" len="med"/>
            </a:ln>
          </p:spPr>
        </p:cxnSp>
      </p:grpSp>
      <p:sp>
        <p:nvSpPr>
          <p:cNvPr id="44" name="TextBox 9">
            <a:extLst>
              <a:ext uri="{FF2B5EF4-FFF2-40B4-BE49-F238E27FC236}">
                <a16:creationId xmlns:a16="http://schemas.microsoft.com/office/drawing/2014/main" id="{2F0DC5E0-2FB3-0E4F-8B3B-CD1B037248E0}"/>
              </a:ext>
            </a:extLst>
          </p:cNvPr>
          <p:cNvSpPr txBox="1">
            <a:spLocks noChangeArrowheads="1"/>
          </p:cNvSpPr>
          <p:nvPr/>
        </p:nvSpPr>
        <p:spPr bwMode="auto">
          <a:xfrm>
            <a:off x="4143504" y="1355015"/>
            <a:ext cx="122354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algn="ctr" eaLnBrk="1" hangingPunct="1">
              <a:spcBef>
                <a:spcPct val="0"/>
              </a:spcBef>
              <a:buSzTx/>
              <a:buFontTx/>
              <a:buNone/>
            </a:pPr>
            <a:r>
              <a:rPr lang="en-US" altLang="en-US" sz="2400" b="0" dirty="0">
                <a:solidFill>
                  <a:srgbClr val="00B0F0"/>
                </a:solidFill>
                <a:latin typeface="Open Sans" panose="020B0604020202020204" charset="0"/>
                <a:ea typeface="Open Sans" panose="020B0604020202020204" charset="0"/>
                <a:cs typeface="Open Sans" panose="020B0604020202020204" charset="0"/>
                <a:sym typeface="Symbol" pitchFamily="18" charset="2"/>
              </a:rPr>
              <a:t>=3</a:t>
            </a:r>
          </a:p>
          <a:p>
            <a:pPr algn="ctr" eaLnBrk="1" hangingPunct="1">
              <a:spcBef>
                <a:spcPct val="0"/>
              </a:spcBef>
              <a:buSzTx/>
              <a:buFontTx/>
              <a:buNone/>
            </a:pP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=3</a:t>
            </a:r>
            <a:endParaRPr lang="en-US" altLang="en-US" sz="2400" b="0" dirty="0">
              <a:solidFill>
                <a:srgbClr val="C00000"/>
              </a:solidFill>
              <a:latin typeface="Open Sans" panose="020B0604020202020204" charset="0"/>
              <a:ea typeface="Open Sans" panose="020B0604020202020204" charset="0"/>
              <a:cs typeface="Open Sans" panose="020B0604020202020204" charset="0"/>
            </a:endParaRPr>
          </a:p>
        </p:txBody>
      </p:sp>
      <p:sp>
        <p:nvSpPr>
          <p:cNvPr id="45" name="Rounded Rectangle 52">
            <a:extLst>
              <a:ext uri="{FF2B5EF4-FFF2-40B4-BE49-F238E27FC236}">
                <a16:creationId xmlns:a16="http://schemas.microsoft.com/office/drawing/2014/main" id="{A5124D0E-35FE-6A49-8B60-7F5683969932}"/>
              </a:ext>
            </a:extLst>
          </p:cNvPr>
          <p:cNvSpPr/>
          <p:nvPr/>
        </p:nvSpPr>
        <p:spPr>
          <a:xfrm>
            <a:off x="2489629" y="4868088"/>
            <a:ext cx="6745924" cy="1558389"/>
          </a:xfrm>
          <a:prstGeom prst="roundRect">
            <a:avLst/>
          </a:prstGeom>
          <a:solidFill>
            <a:srgbClr val="7030A0">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lgn="ctr">
              <a:buFont typeface="Noto Sans Symbols"/>
              <a:buNone/>
            </a:pPr>
            <a:r>
              <a:rPr lang="el-GR" sz="2200" dirty="0">
                <a:solidFill>
                  <a:srgbClr val="00B0F0"/>
                </a:solidFill>
                <a:latin typeface="Open Sans" panose="020B0604020202020204" charset="0"/>
                <a:ea typeface="Open Sans" panose="020B0604020202020204" charset="0"/>
                <a:cs typeface="Open Sans" panose="020B0604020202020204" charset="0"/>
              </a:rPr>
              <a:t>α</a:t>
            </a:r>
            <a:r>
              <a:rPr lang="en-US" sz="2200" dirty="0">
                <a:solidFill>
                  <a:srgbClr val="00B0F0"/>
                </a:solidFill>
                <a:latin typeface="Open Sans" panose="020B0604020202020204" charset="0"/>
                <a:ea typeface="Open Sans" panose="020B0604020202020204" charset="0"/>
                <a:cs typeface="Open Sans" panose="020B0604020202020204" charset="0"/>
              </a:rPr>
              <a:t>: MAX’s current lower bound on MAX’s outcome </a:t>
            </a:r>
          </a:p>
          <a:p>
            <a:pPr lvl="1" algn="ctr">
              <a:buFont typeface="Noto Sans Symbols"/>
              <a:buNone/>
            </a:pPr>
            <a:r>
              <a:rPr lang="el-GR" sz="2200" dirty="0">
                <a:solidFill>
                  <a:srgbClr val="C00000"/>
                </a:solidFill>
                <a:latin typeface="Open Sans" panose="020B0604020202020204" charset="0"/>
                <a:ea typeface="Open Sans" panose="020B0604020202020204" charset="0"/>
                <a:cs typeface="Open Sans" panose="020B0604020202020204" charset="0"/>
              </a:rPr>
              <a:t>β</a:t>
            </a:r>
            <a:r>
              <a:rPr lang="en-US" sz="2200" dirty="0">
                <a:solidFill>
                  <a:srgbClr val="C00000"/>
                </a:solidFill>
                <a:latin typeface="Open Sans" panose="020B0604020202020204" charset="0"/>
                <a:ea typeface="Open Sans" panose="020B0604020202020204" charset="0"/>
                <a:cs typeface="Open Sans" panose="020B0604020202020204" charset="0"/>
              </a:rPr>
              <a:t>:</a:t>
            </a:r>
            <a:r>
              <a:rPr lang="el-GR" sz="2200" dirty="0">
                <a:solidFill>
                  <a:srgbClr val="C00000"/>
                </a:solidFill>
                <a:latin typeface="Open Sans" panose="020B0604020202020204" charset="0"/>
                <a:ea typeface="Open Sans" panose="020B0604020202020204" charset="0"/>
                <a:cs typeface="Open Sans" panose="020B0604020202020204" charset="0"/>
              </a:rPr>
              <a:t> </a:t>
            </a:r>
            <a:r>
              <a:rPr lang="en-US" sz="2200" dirty="0">
                <a:solidFill>
                  <a:srgbClr val="C00000"/>
                </a:solidFill>
                <a:latin typeface="Open Sans" panose="020B0604020202020204" charset="0"/>
                <a:ea typeface="Open Sans" panose="020B0604020202020204" charset="0"/>
                <a:cs typeface="Open Sans" panose="020B0604020202020204" charset="0"/>
              </a:rPr>
              <a:t>MIN’s current upper bound on MIN’s outcome</a:t>
            </a:r>
          </a:p>
          <a:p>
            <a:pPr lvl="1" algn="ctr">
              <a:buFont typeface="Noto Sans Symbols"/>
              <a:buNone/>
            </a:pPr>
            <a:r>
              <a:rPr lang="el-GR" sz="2200" dirty="0">
                <a:solidFill>
                  <a:srgbClr val="00B0F0"/>
                </a:solidFill>
                <a:latin typeface="Open Sans" panose="020B0604020202020204" charset="0"/>
                <a:ea typeface="Open Sans" panose="020B0604020202020204" charset="0"/>
                <a:cs typeface="Open Sans" panose="020B0604020202020204" charset="0"/>
              </a:rPr>
              <a:t>α</a:t>
            </a:r>
            <a:r>
              <a:rPr lang="en-US" sz="2200" dirty="0">
                <a:solidFill>
                  <a:srgbClr val="00B0F0"/>
                </a:solidFill>
                <a:latin typeface="Open Sans" panose="020B0604020202020204" charset="0"/>
                <a:ea typeface="Open Sans" panose="020B0604020202020204" charset="0"/>
                <a:cs typeface="Open Sans" panose="020B0604020202020204" charset="0"/>
              </a:rPr>
              <a:t>: MAX’s best option on path to root</a:t>
            </a:r>
          </a:p>
          <a:p>
            <a:pPr lvl="1" algn="ctr">
              <a:buFont typeface="Noto Sans Symbols"/>
              <a:buNone/>
            </a:pPr>
            <a:r>
              <a:rPr lang="el-GR" sz="2200" dirty="0">
                <a:solidFill>
                  <a:srgbClr val="C00000"/>
                </a:solidFill>
                <a:latin typeface="Open Sans" panose="020B0604020202020204" charset="0"/>
                <a:ea typeface="Open Sans" panose="020B0604020202020204" charset="0"/>
                <a:cs typeface="Open Sans" panose="020B0604020202020204" charset="0"/>
              </a:rPr>
              <a:t>β</a:t>
            </a:r>
            <a:r>
              <a:rPr lang="en-US" sz="2200" dirty="0">
                <a:solidFill>
                  <a:srgbClr val="C00000"/>
                </a:solidFill>
                <a:latin typeface="Open Sans" panose="020B0604020202020204" charset="0"/>
                <a:ea typeface="Open Sans" panose="020B0604020202020204" charset="0"/>
                <a:cs typeface="Open Sans" panose="020B0604020202020204" charset="0"/>
              </a:rPr>
              <a:t>:</a:t>
            </a:r>
            <a:r>
              <a:rPr lang="el-GR" sz="2200" dirty="0">
                <a:solidFill>
                  <a:srgbClr val="C00000"/>
                </a:solidFill>
                <a:latin typeface="Open Sans" panose="020B0604020202020204" charset="0"/>
                <a:ea typeface="Open Sans" panose="020B0604020202020204" charset="0"/>
                <a:cs typeface="Open Sans" panose="020B0604020202020204" charset="0"/>
              </a:rPr>
              <a:t> </a:t>
            </a:r>
            <a:r>
              <a:rPr lang="en-US" sz="2200" dirty="0">
                <a:solidFill>
                  <a:srgbClr val="C00000"/>
                </a:solidFill>
                <a:latin typeface="Open Sans" panose="020B0604020202020204" charset="0"/>
                <a:ea typeface="Open Sans" panose="020B0604020202020204" charset="0"/>
                <a:cs typeface="Open Sans" panose="020B0604020202020204" charset="0"/>
              </a:rPr>
              <a:t>MIN’s best option on path to root</a:t>
            </a:r>
          </a:p>
        </p:txBody>
      </p:sp>
      <p:sp>
        <p:nvSpPr>
          <p:cNvPr id="46" name="TextBox 9">
            <a:extLst>
              <a:ext uri="{FF2B5EF4-FFF2-40B4-BE49-F238E27FC236}">
                <a16:creationId xmlns:a16="http://schemas.microsoft.com/office/drawing/2014/main" id="{FF4F8D28-AAE4-1A46-9CFC-26C94433E83B}"/>
              </a:ext>
            </a:extLst>
          </p:cNvPr>
          <p:cNvSpPr txBox="1">
            <a:spLocks noChangeArrowheads="1"/>
          </p:cNvSpPr>
          <p:nvPr/>
        </p:nvSpPr>
        <p:spPr bwMode="auto">
          <a:xfrm>
            <a:off x="741425" y="2486521"/>
            <a:ext cx="122354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algn="ctr" eaLnBrk="1" hangingPunct="1">
              <a:spcBef>
                <a:spcPct val="0"/>
              </a:spcBef>
              <a:buSzTx/>
              <a:buFontTx/>
              <a:buNone/>
            </a:pPr>
            <a:r>
              <a:rPr lang="en-US" altLang="en-US" sz="2400" b="0" dirty="0">
                <a:solidFill>
                  <a:srgbClr val="00B0F0"/>
                </a:solidFill>
                <a:latin typeface="Open Sans" panose="020B0604020202020204" charset="0"/>
                <a:ea typeface="Open Sans" panose="020B0604020202020204" charset="0"/>
                <a:cs typeface="Open Sans" panose="020B0604020202020204" charset="0"/>
                <a:sym typeface="Symbol" pitchFamily="18" charset="2"/>
              </a:rPr>
              <a:t>=3</a:t>
            </a:r>
          </a:p>
          <a:p>
            <a:pPr algn="ctr" eaLnBrk="1" hangingPunct="1">
              <a:spcBef>
                <a:spcPct val="0"/>
              </a:spcBef>
              <a:buSzTx/>
              <a:buFontTx/>
              <a:buNone/>
            </a:pP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=3</a:t>
            </a:r>
            <a:endParaRPr lang="en-US" altLang="en-US" sz="2400" b="0" dirty="0">
              <a:solidFill>
                <a:srgbClr val="C00000"/>
              </a:solidFill>
              <a:latin typeface="Open Sans" panose="020B0604020202020204" charset="0"/>
              <a:ea typeface="Open Sans" panose="020B0604020202020204" charset="0"/>
              <a:cs typeface="Open Sans" panose="020B0604020202020204" charset="0"/>
            </a:endParaRPr>
          </a:p>
        </p:txBody>
      </p:sp>
      <p:sp>
        <p:nvSpPr>
          <p:cNvPr id="47" name="TextBox 9">
            <a:extLst>
              <a:ext uri="{FF2B5EF4-FFF2-40B4-BE49-F238E27FC236}">
                <a16:creationId xmlns:a16="http://schemas.microsoft.com/office/drawing/2014/main" id="{40454E3E-FDF9-8142-A90D-9D1F54B9C664}"/>
              </a:ext>
            </a:extLst>
          </p:cNvPr>
          <p:cNvSpPr txBox="1">
            <a:spLocks noChangeArrowheads="1"/>
          </p:cNvSpPr>
          <p:nvPr/>
        </p:nvSpPr>
        <p:spPr bwMode="auto">
          <a:xfrm>
            <a:off x="3895438" y="2554952"/>
            <a:ext cx="122354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algn="ctr" eaLnBrk="1" hangingPunct="1">
              <a:spcBef>
                <a:spcPct val="0"/>
              </a:spcBef>
              <a:buSzTx/>
              <a:buFontTx/>
              <a:buNone/>
            </a:pPr>
            <a:r>
              <a:rPr lang="en-US" altLang="en-US" sz="2400" b="0" dirty="0">
                <a:solidFill>
                  <a:srgbClr val="00B0F0"/>
                </a:solidFill>
                <a:latin typeface="Open Sans" panose="020B0604020202020204" charset="0"/>
                <a:ea typeface="Open Sans" panose="020B0604020202020204" charset="0"/>
                <a:cs typeface="Open Sans" panose="020B0604020202020204" charset="0"/>
                <a:sym typeface="Symbol" pitchFamily="18" charset="2"/>
              </a:rPr>
              <a:t>=-</a:t>
            </a:r>
          </a:p>
          <a:p>
            <a:pPr algn="ctr" eaLnBrk="1" hangingPunct="1">
              <a:spcBef>
                <a:spcPct val="0"/>
              </a:spcBef>
              <a:buSzTx/>
              <a:buFontTx/>
              <a:buNone/>
            </a:pP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=2</a:t>
            </a:r>
            <a:endParaRPr lang="en-US" altLang="en-US" sz="2400" b="0" dirty="0">
              <a:solidFill>
                <a:srgbClr val="C00000"/>
              </a:solidFill>
              <a:latin typeface="Open Sans" panose="020B0604020202020204" charset="0"/>
              <a:ea typeface="Open Sans" panose="020B0604020202020204" charset="0"/>
              <a:cs typeface="Open Sans" panose="020B0604020202020204" charset="0"/>
            </a:endParaRPr>
          </a:p>
        </p:txBody>
      </p:sp>
      <p:sp>
        <p:nvSpPr>
          <p:cNvPr id="48" name="TextBox 9">
            <a:extLst>
              <a:ext uri="{FF2B5EF4-FFF2-40B4-BE49-F238E27FC236}">
                <a16:creationId xmlns:a16="http://schemas.microsoft.com/office/drawing/2014/main" id="{1378DEF6-E57D-AC43-A83D-831D2BC21174}"/>
              </a:ext>
            </a:extLst>
          </p:cNvPr>
          <p:cNvSpPr txBox="1">
            <a:spLocks noChangeArrowheads="1"/>
          </p:cNvSpPr>
          <p:nvPr/>
        </p:nvSpPr>
        <p:spPr bwMode="auto">
          <a:xfrm>
            <a:off x="7140478" y="2603708"/>
            <a:ext cx="122354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algn="ctr" eaLnBrk="1" hangingPunct="1">
              <a:spcBef>
                <a:spcPct val="0"/>
              </a:spcBef>
              <a:buSzTx/>
              <a:buFontTx/>
              <a:buNone/>
            </a:pPr>
            <a:r>
              <a:rPr lang="en-US" altLang="en-US" sz="2400" b="0" dirty="0">
                <a:solidFill>
                  <a:srgbClr val="00B0F0"/>
                </a:solidFill>
                <a:latin typeface="Open Sans" panose="020B0604020202020204" charset="0"/>
                <a:ea typeface="Open Sans" panose="020B0604020202020204" charset="0"/>
                <a:cs typeface="Open Sans" panose="020B0604020202020204" charset="0"/>
                <a:sym typeface="Symbol" pitchFamily="18" charset="2"/>
              </a:rPr>
              <a:t>=2</a:t>
            </a:r>
          </a:p>
          <a:p>
            <a:pPr algn="ctr" eaLnBrk="1" hangingPunct="1">
              <a:spcBef>
                <a:spcPct val="0"/>
              </a:spcBef>
              <a:buSzTx/>
              <a:buFontTx/>
              <a:buNone/>
            </a:pP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=2</a:t>
            </a:r>
            <a:endParaRPr lang="en-US" altLang="en-US" sz="2400" b="0" dirty="0">
              <a:solidFill>
                <a:srgbClr val="C00000"/>
              </a:solidFill>
              <a:latin typeface="Open Sans" panose="020B0604020202020204" charset="0"/>
              <a:ea typeface="Open Sans" panose="020B0604020202020204" charset="0"/>
              <a:cs typeface="Open Sans" panose="020B0604020202020204" charset="0"/>
            </a:endParaRPr>
          </a:p>
        </p:txBody>
      </p:sp>
    </p:spTree>
    <p:extLst>
      <p:ext uri="{BB962C8B-B14F-4D97-AF65-F5344CB8AC3E}">
        <p14:creationId xmlns:p14="http://schemas.microsoft.com/office/powerpoint/2010/main" val="407406560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2"/>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dirty="0">
                <a:ea typeface="ＭＳ Ｐゴシック" pitchFamily="34" charset="-128"/>
              </a:rPr>
              <a:t>Review: Evaluation functions</a:t>
            </a:r>
            <a:endParaRPr sz="3400" b="1" dirty="0">
              <a:solidFill>
                <a:srgbClr val="370661"/>
              </a:solidFill>
              <a:latin typeface="Open Sans"/>
              <a:ea typeface="Open Sans"/>
              <a:cs typeface="Open Sans"/>
              <a:sym typeface="Open Sans"/>
            </a:endParaRPr>
          </a:p>
        </p:txBody>
      </p:sp>
      <mc:AlternateContent xmlns:mc="http://schemas.openxmlformats.org/markup-compatibility/2006" xmlns:a14="http://schemas.microsoft.com/office/drawing/2010/main">
        <mc:Choice Requires="a14">
          <p:sp>
            <p:nvSpPr>
              <p:cNvPr id="64" name="Google Shape;64;p2"/>
              <p:cNvSpPr txBox="1">
                <a:spLocks noGrp="1"/>
              </p:cNvSpPr>
              <p:nvPr>
                <p:ph type="body" idx="1"/>
              </p:nvPr>
            </p:nvSpPr>
            <p:spPr>
              <a:xfrm>
                <a:off x="399675" y="1299625"/>
                <a:ext cx="10555198" cy="4940754"/>
              </a:xfrm>
              <a:prstGeom prst="rect">
                <a:avLst/>
              </a:prstGeom>
              <a:noFill/>
              <a:ln>
                <a:noFill/>
              </a:ln>
            </p:spPr>
            <p:txBody>
              <a:bodyPr spcFirstLastPara="1" wrap="square" lIns="91425" tIns="45700" rIns="91425" bIns="45700" anchor="t" anchorCtr="0">
                <a:normAutofit/>
              </a:bodyPr>
              <a:lstStyle/>
              <a:p>
                <a:pPr>
                  <a:lnSpc>
                    <a:spcPct val="120000"/>
                  </a:lnSpc>
                </a:pPr>
                <a:r>
                  <a:rPr lang="en-US" dirty="0">
                    <a:ea typeface="ＭＳ Ｐゴシック" pitchFamily="34" charset="-128"/>
                  </a:rPr>
                  <a:t>Evaluates how good a ‘board position’ is</a:t>
                </a:r>
              </a:p>
              <a:p>
                <a:pPr lvl="1">
                  <a:lnSpc>
                    <a:spcPct val="120000"/>
                  </a:lnSpc>
                </a:pPr>
                <a:r>
                  <a:rPr lang="en-US" b="1" dirty="0">
                    <a:ea typeface="ＭＳ Ｐゴシック" pitchFamily="34" charset="-128"/>
                  </a:rPr>
                  <a:t>Based on </a:t>
                </a:r>
                <a:r>
                  <a:rPr lang="en-US" b="1" i="1" dirty="0">
                    <a:solidFill>
                      <a:schemeClr val="accent2"/>
                    </a:solidFill>
                    <a:ea typeface="ＭＳ Ｐゴシック" pitchFamily="34" charset="-128"/>
                  </a:rPr>
                  <a:t>static features </a:t>
                </a:r>
                <a:r>
                  <a:rPr lang="en-US" b="1" dirty="0">
                    <a:ea typeface="ＭＳ Ｐゴシック" pitchFamily="34" charset="-128"/>
                  </a:rPr>
                  <a:t>of that board alone</a:t>
                </a:r>
              </a:p>
              <a:p>
                <a:pPr>
                  <a:lnSpc>
                    <a:spcPct val="120000"/>
                  </a:lnSpc>
                </a:pPr>
                <a:r>
                  <a:rPr lang="en-US" dirty="0">
                    <a:ea typeface="ＭＳ Ｐゴシック" pitchFamily="34" charset="-128"/>
                  </a:rPr>
                  <a:t>Zero-sum assumption lets us use one function to describe goodness for both players.</a:t>
                </a:r>
                <a:endParaRPr lang="en-US" b="0" dirty="0">
                  <a:ea typeface="ＭＳ Ｐゴシック" pitchFamily="34" charset="-128"/>
                </a:endParaRPr>
              </a:p>
              <a:p>
                <a:pPr lvl="1">
                  <a:lnSpc>
                    <a:spcPct val="120000"/>
                  </a:lnSpc>
                </a:pPr>
                <a14:m>
                  <m:oMath xmlns:m="http://schemas.openxmlformats.org/officeDocument/2006/math">
                    <m:r>
                      <a:rPr lang="en-US" b="1" i="1" smtClean="0">
                        <a:solidFill>
                          <a:srgbClr val="0000FF"/>
                        </a:solidFill>
                        <a:latin typeface="Cambria Math" panose="02040503050406030204" pitchFamily="18" charset="0"/>
                        <a:ea typeface="ＭＳ Ｐゴシック" pitchFamily="34" charset="-128"/>
                        <a:cs typeface="Times New Roman" pitchFamily="18" charset="0"/>
                      </a:rPr>
                      <m:t>𝒇</m:t>
                    </m:r>
                    <m:d>
                      <m:dPr>
                        <m:ctrlPr>
                          <a:rPr lang="en-US" b="1" i="1" smtClean="0">
                            <a:solidFill>
                              <a:srgbClr val="0000FF"/>
                            </a:solidFill>
                            <a:latin typeface="Cambria Math" panose="02040503050406030204" pitchFamily="18" charset="0"/>
                            <a:ea typeface="ＭＳ Ｐゴシック" pitchFamily="34" charset="-128"/>
                            <a:cs typeface="Times New Roman" pitchFamily="18" charset="0"/>
                          </a:rPr>
                        </m:ctrlPr>
                      </m:dPr>
                      <m:e>
                        <m:r>
                          <a:rPr lang="en-US" b="1" i="1" smtClean="0">
                            <a:solidFill>
                              <a:srgbClr val="0000FF"/>
                            </a:solidFill>
                            <a:latin typeface="Cambria Math" panose="02040503050406030204" pitchFamily="18" charset="0"/>
                            <a:ea typeface="ＭＳ Ｐゴシック" pitchFamily="34" charset="-128"/>
                            <a:cs typeface="Times New Roman" pitchFamily="18" charset="0"/>
                          </a:rPr>
                          <m:t>𝒏</m:t>
                        </m:r>
                      </m:e>
                    </m:d>
                    <m:r>
                      <a:rPr lang="en-US" b="1" i="1" smtClean="0">
                        <a:solidFill>
                          <a:srgbClr val="0000FF"/>
                        </a:solidFill>
                        <a:latin typeface="Cambria Math" panose="02040503050406030204" pitchFamily="18" charset="0"/>
                        <a:ea typeface="ＭＳ Ｐゴシック" pitchFamily="34" charset="-128"/>
                        <a:cs typeface="Times New Roman" pitchFamily="18" charset="0"/>
                      </a:rPr>
                      <m:t>&gt;</m:t>
                    </m:r>
                    <m:r>
                      <a:rPr lang="en-US" b="1" i="1" smtClean="0">
                        <a:solidFill>
                          <a:srgbClr val="0000FF"/>
                        </a:solidFill>
                        <a:latin typeface="Cambria Math" panose="02040503050406030204" pitchFamily="18" charset="0"/>
                        <a:ea typeface="ＭＳ Ｐゴシック" pitchFamily="34" charset="-128"/>
                        <a:cs typeface="Times New Roman" pitchFamily="18" charset="0"/>
                      </a:rPr>
                      <m:t>𝟎</m:t>
                    </m:r>
                  </m:oMath>
                </a14:m>
                <a:r>
                  <a:rPr lang="en-US" b="1" i="1" dirty="0">
                    <a:solidFill>
                      <a:srgbClr val="0000FF"/>
                    </a:solidFill>
                    <a:latin typeface="Times New Roman" pitchFamily="18" charset="0"/>
                    <a:ea typeface="ＭＳ Ｐゴシック" pitchFamily="34" charset="-128"/>
                    <a:cs typeface="Times New Roman" pitchFamily="18" charset="0"/>
                  </a:rPr>
                  <a:t> </a:t>
                </a:r>
                <a:r>
                  <a:rPr lang="en-US" dirty="0">
                    <a:ea typeface="ＭＳ Ｐゴシック" pitchFamily="34" charset="-128"/>
                  </a:rPr>
                  <a:t>if MAX is winning in position </a:t>
                </a:r>
                <a:r>
                  <a:rPr lang="en-US" i="1" dirty="0">
                    <a:ea typeface="ＭＳ Ｐゴシック" pitchFamily="34" charset="-128"/>
                  </a:rPr>
                  <a:t>n</a:t>
                </a:r>
                <a:endParaRPr lang="en-US" dirty="0">
                  <a:ea typeface="ＭＳ Ｐゴシック" pitchFamily="34" charset="-128"/>
                </a:endParaRPr>
              </a:p>
              <a:p>
                <a:pPr lvl="1">
                  <a:lnSpc>
                    <a:spcPct val="120000"/>
                  </a:lnSpc>
                </a:pPr>
                <a14:m>
                  <m:oMath xmlns:m="http://schemas.openxmlformats.org/officeDocument/2006/math">
                    <m:r>
                      <a:rPr lang="en-US" b="1" i="1" smtClean="0">
                        <a:solidFill>
                          <a:srgbClr val="0000FF"/>
                        </a:solidFill>
                        <a:latin typeface="Cambria Math" panose="02040503050406030204" pitchFamily="18" charset="0"/>
                        <a:ea typeface="ＭＳ Ｐゴシック" pitchFamily="34" charset="-128"/>
                        <a:cs typeface="Times New Roman" pitchFamily="18" charset="0"/>
                      </a:rPr>
                      <m:t>𝒇</m:t>
                    </m:r>
                    <m:d>
                      <m:dPr>
                        <m:ctrlPr>
                          <a:rPr lang="en-US" b="1" i="1" smtClean="0">
                            <a:solidFill>
                              <a:srgbClr val="0000FF"/>
                            </a:solidFill>
                            <a:latin typeface="Cambria Math" panose="02040503050406030204" pitchFamily="18" charset="0"/>
                            <a:ea typeface="ＭＳ Ｐゴシック" pitchFamily="34" charset="-128"/>
                            <a:cs typeface="Times New Roman" pitchFamily="18" charset="0"/>
                          </a:rPr>
                        </m:ctrlPr>
                      </m:dPr>
                      <m:e>
                        <m:r>
                          <a:rPr lang="en-US" b="1" i="1" smtClean="0">
                            <a:solidFill>
                              <a:srgbClr val="0000FF"/>
                            </a:solidFill>
                            <a:latin typeface="Cambria Math" panose="02040503050406030204" pitchFamily="18" charset="0"/>
                            <a:ea typeface="ＭＳ Ｐゴシック" pitchFamily="34" charset="-128"/>
                            <a:cs typeface="Times New Roman" pitchFamily="18" charset="0"/>
                          </a:rPr>
                          <m:t>𝒏</m:t>
                        </m:r>
                      </m:e>
                    </m:d>
                    <m:r>
                      <a:rPr lang="en-US" b="1" i="1" smtClean="0">
                        <a:solidFill>
                          <a:srgbClr val="0000FF"/>
                        </a:solidFill>
                        <a:latin typeface="Cambria Math" panose="02040503050406030204" pitchFamily="18" charset="0"/>
                        <a:ea typeface="ＭＳ Ｐゴシック" pitchFamily="34" charset="-128"/>
                        <a:cs typeface="Times New Roman" pitchFamily="18" charset="0"/>
                      </a:rPr>
                      <m:t>=</m:t>
                    </m:r>
                    <m:r>
                      <a:rPr lang="en-US" b="1" i="1" smtClean="0">
                        <a:solidFill>
                          <a:srgbClr val="0000FF"/>
                        </a:solidFill>
                        <a:latin typeface="Cambria Math" panose="02040503050406030204" pitchFamily="18" charset="0"/>
                        <a:ea typeface="ＭＳ Ｐゴシック" pitchFamily="34" charset="-128"/>
                        <a:cs typeface="Times New Roman" pitchFamily="18" charset="0"/>
                      </a:rPr>
                      <m:t>𝟎</m:t>
                    </m:r>
                  </m:oMath>
                </a14:m>
                <a:r>
                  <a:rPr lang="en-US" b="1" i="1" dirty="0">
                    <a:solidFill>
                      <a:srgbClr val="0000FF"/>
                    </a:solidFill>
                    <a:latin typeface="Times New Roman" pitchFamily="18" charset="0"/>
                    <a:ea typeface="ＭＳ Ｐゴシック" pitchFamily="34" charset="-128"/>
                    <a:cs typeface="Times New Roman" pitchFamily="18" charset="0"/>
                  </a:rPr>
                  <a:t> </a:t>
                </a:r>
                <a:r>
                  <a:rPr lang="en-US" dirty="0">
                    <a:ea typeface="ＭＳ Ｐゴシック" pitchFamily="34" charset="-128"/>
                  </a:rPr>
                  <a:t>if position </a:t>
                </a:r>
                <a:r>
                  <a:rPr lang="en-US" i="1" dirty="0">
                    <a:ea typeface="ＭＳ Ｐゴシック" pitchFamily="34" charset="-128"/>
                  </a:rPr>
                  <a:t>n</a:t>
                </a:r>
                <a:r>
                  <a:rPr lang="en-US" dirty="0">
                    <a:ea typeface="ＭＳ Ｐゴシック" pitchFamily="34" charset="-128"/>
                  </a:rPr>
                  <a:t> is tied</a:t>
                </a:r>
              </a:p>
              <a:p>
                <a:pPr lvl="1">
                  <a:lnSpc>
                    <a:spcPct val="120000"/>
                  </a:lnSpc>
                </a:pPr>
                <a14:m>
                  <m:oMath xmlns:m="http://schemas.openxmlformats.org/officeDocument/2006/math">
                    <m:r>
                      <a:rPr lang="en-US" b="1" i="1" smtClean="0">
                        <a:solidFill>
                          <a:srgbClr val="0000FF"/>
                        </a:solidFill>
                        <a:latin typeface="Cambria Math" panose="02040503050406030204" pitchFamily="18" charset="0"/>
                        <a:ea typeface="ＭＳ Ｐゴシック" pitchFamily="34" charset="-128"/>
                        <a:cs typeface="Times New Roman" pitchFamily="18" charset="0"/>
                      </a:rPr>
                      <m:t>𝒇</m:t>
                    </m:r>
                    <m:d>
                      <m:dPr>
                        <m:ctrlPr>
                          <a:rPr lang="en-US" b="1" i="1" smtClean="0">
                            <a:solidFill>
                              <a:srgbClr val="0000FF"/>
                            </a:solidFill>
                            <a:latin typeface="Cambria Math" panose="02040503050406030204" pitchFamily="18" charset="0"/>
                            <a:ea typeface="ＭＳ Ｐゴシック" pitchFamily="34" charset="-128"/>
                            <a:cs typeface="Times New Roman" pitchFamily="18" charset="0"/>
                          </a:rPr>
                        </m:ctrlPr>
                      </m:dPr>
                      <m:e>
                        <m:r>
                          <a:rPr lang="en-US" b="1" i="1" smtClean="0">
                            <a:solidFill>
                              <a:srgbClr val="0000FF"/>
                            </a:solidFill>
                            <a:latin typeface="Cambria Math" panose="02040503050406030204" pitchFamily="18" charset="0"/>
                            <a:ea typeface="ＭＳ Ｐゴシック" pitchFamily="34" charset="-128"/>
                            <a:cs typeface="Times New Roman" pitchFamily="18" charset="0"/>
                          </a:rPr>
                          <m:t>𝒏</m:t>
                        </m:r>
                      </m:e>
                    </m:d>
                    <m:r>
                      <a:rPr lang="en-US" b="1" i="1" smtClean="0">
                        <a:solidFill>
                          <a:srgbClr val="0000FF"/>
                        </a:solidFill>
                        <a:latin typeface="Cambria Math" panose="02040503050406030204" pitchFamily="18" charset="0"/>
                        <a:ea typeface="ＭＳ Ｐゴシック" pitchFamily="34" charset="-128"/>
                        <a:cs typeface="Times New Roman" pitchFamily="18" charset="0"/>
                      </a:rPr>
                      <m:t>&lt;</m:t>
                    </m:r>
                    <m:r>
                      <a:rPr lang="en-US" b="1" i="1" smtClean="0">
                        <a:solidFill>
                          <a:srgbClr val="0000FF"/>
                        </a:solidFill>
                        <a:latin typeface="Cambria Math" panose="02040503050406030204" pitchFamily="18" charset="0"/>
                        <a:ea typeface="ＭＳ Ｐゴシック" pitchFamily="34" charset="-128"/>
                        <a:cs typeface="Times New Roman" pitchFamily="18" charset="0"/>
                      </a:rPr>
                      <m:t>𝟎</m:t>
                    </m:r>
                  </m:oMath>
                </a14:m>
                <a:r>
                  <a:rPr lang="en-US" b="1" i="1" dirty="0">
                    <a:solidFill>
                      <a:srgbClr val="0000FF"/>
                    </a:solidFill>
                    <a:latin typeface="Times New Roman" pitchFamily="18" charset="0"/>
                    <a:ea typeface="ＭＳ Ｐゴシック" pitchFamily="34" charset="-128"/>
                    <a:cs typeface="Times New Roman" pitchFamily="18" charset="0"/>
                  </a:rPr>
                  <a:t> </a:t>
                </a:r>
                <a:r>
                  <a:rPr lang="en-US" dirty="0">
                    <a:ea typeface="ＭＳ Ｐゴシック" pitchFamily="34" charset="-128"/>
                  </a:rPr>
                  <a:t>if MIN is winning in position </a:t>
                </a:r>
                <a:r>
                  <a:rPr lang="en-US" i="1" dirty="0">
                    <a:ea typeface="ＭＳ Ｐゴシック" pitchFamily="34" charset="-128"/>
                  </a:rPr>
                  <a:t>n</a:t>
                </a:r>
              </a:p>
              <a:p>
                <a:r>
                  <a:rPr lang="en-US" dirty="0">
                    <a:ea typeface="ＭＳ Ｐゴシック" pitchFamily="34" charset="-128"/>
                  </a:rPr>
                  <a:t>Build using expert knowledge, </a:t>
                </a:r>
              </a:p>
              <a:p>
                <a:pPr lvl="1"/>
                <a:r>
                  <a:rPr lang="en-US" dirty="0">
                    <a:ea typeface="ＭＳ Ｐゴシック" pitchFamily="34" charset="-128"/>
                  </a:rPr>
                  <a:t>Tic-tac-toe: </a:t>
                </a:r>
                <a14:m>
                  <m:oMath xmlns:m="http://schemas.openxmlformats.org/officeDocument/2006/math">
                    <m:r>
                      <a:rPr lang="en-US" b="1" i="1" smtClean="0">
                        <a:solidFill>
                          <a:srgbClr val="0000FF"/>
                        </a:solidFill>
                        <a:latin typeface="Cambria Math" panose="02040503050406030204" pitchFamily="18" charset="0"/>
                        <a:ea typeface="ＭＳ Ｐゴシック" pitchFamily="34" charset="-128"/>
                        <a:cs typeface="Times New Roman" pitchFamily="18" charset="0"/>
                      </a:rPr>
                      <m:t>𝒇</m:t>
                    </m:r>
                    <m:d>
                      <m:dPr>
                        <m:ctrlPr>
                          <a:rPr lang="en-US" b="1" i="1" smtClean="0">
                            <a:solidFill>
                              <a:srgbClr val="0000FF"/>
                            </a:solidFill>
                            <a:latin typeface="Cambria Math" panose="02040503050406030204" pitchFamily="18" charset="0"/>
                            <a:ea typeface="ＭＳ Ｐゴシック" pitchFamily="34" charset="-128"/>
                            <a:cs typeface="Times New Roman" pitchFamily="18" charset="0"/>
                          </a:rPr>
                        </m:ctrlPr>
                      </m:dPr>
                      <m:e>
                        <m:r>
                          <a:rPr lang="en-US" b="1" i="1" smtClean="0">
                            <a:solidFill>
                              <a:srgbClr val="0000FF"/>
                            </a:solidFill>
                            <a:latin typeface="Cambria Math" panose="02040503050406030204" pitchFamily="18" charset="0"/>
                            <a:ea typeface="ＭＳ Ｐゴシック" pitchFamily="34" charset="-128"/>
                            <a:cs typeface="Times New Roman" pitchFamily="18" charset="0"/>
                          </a:rPr>
                          <m:t>𝒏</m:t>
                        </m:r>
                      </m:e>
                    </m:d>
                    <m:r>
                      <a:rPr lang="en-US" b="1" i="1" smtClean="0">
                        <a:solidFill>
                          <a:srgbClr val="0000FF"/>
                        </a:solidFill>
                        <a:latin typeface="Cambria Math" panose="02040503050406030204" pitchFamily="18" charset="0"/>
                        <a:ea typeface="ＭＳ Ｐゴシック" pitchFamily="34" charset="-128"/>
                        <a:cs typeface="Times New Roman" pitchFamily="18" charset="0"/>
                      </a:rPr>
                      <m:t>=</m:t>
                    </m:r>
                    <m:d>
                      <m:dPr>
                        <m:ctrlPr>
                          <a:rPr lang="en-US" b="1" i="1" smtClean="0">
                            <a:solidFill>
                              <a:srgbClr val="0000FF"/>
                            </a:solidFill>
                            <a:latin typeface="Cambria Math" panose="02040503050406030204" pitchFamily="18" charset="0"/>
                            <a:ea typeface="ＭＳ Ｐゴシック" pitchFamily="34" charset="-128"/>
                            <a:cs typeface="Times New Roman" pitchFamily="18" charset="0"/>
                          </a:rPr>
                        </m:ctrlPr>
                      </m:dPr>
                      <m:e>
                        <m:r>
                          <m:rPr>
                            <m:nor/>
                          </m:rPr>
                          <a:rPr lang="en-US" b="1" i="0" smtClean="0">
                            <a:solidFill>
                              <a:srgbClr val="0000FF"/>
                            </a:solidFill>
                            <a:latin typeface="Cambria Math" panose="02040503050406030204" pitchFamily="18" charset="0"/>
                            <a:ea typeface="ＭＳ Ｐゴシック" pitchFamily="34" charset="-128"/>
                            <a:cs typeface="Times New Roman" pitchFamily="18" charset="0"/>
                          </a:rPr>
                          <m:t># </m:t>
                        </m:r>
                        <m:r>
                          <m:rPr>
                            <m:nor/>
                          </m:rPr>
                          <a:rPr lang="en-US" b="1" i="0" smtClean="0">
                            <a:solidFill>
                              <a:srgbClr val="0000FF"/>
                            </a:solidFill>
                            <a:latin typeface="Cambria Math" panose="02040503050406030204" pitchFamily="18" charset="0"/>
                            <a:ea typeface="ＭＳ Ｐゴシック" pitchFamily="34" charset="-128"/>
                            <a:cs typeface="Times New Roman" pitchFamily="18" charset="0"/>
                          </a:rPr>
                          <m:t>of</m:t>
                        </m:r>
                        <m:r>
                          <m:rPr>
                            <m:nor/>
                          </m:rPr>
                          <a:rPr lang="en-US" b="1" i="0" smtClean="0">
                            <a:solidFill>
                              <a:srgbClr val="0000FF"/>
                            </a:solidFill>
                            <a:latin typeface="Cambria Math" panose="02040503050406030204" pitchFamily="18" charset="0"/>
                            <a:ea typeface="ＭＳ Ｐゴシック" pitchFamily="34" charset="-128"/>
                            <a:cs typeface="Times New Roman" pitchFamily="18" charset="0"/>
                          </a:rPr>
                          <m:t> 3 </m:t>
                        </m:r>
                        <m:r>
                          <m:rPr>
                            <m:nor/>
                          </m:rPr>
                          <a:rPr lang="en-US" b="1" i="0" smtClean="0">
                            <a:solidFill>
                              <a:srgbClr val="0000FF"/>
                            </a:solidFill>
                            <a:latin typeface="Cambria Math" panose="02040503050406030204" pitchFamily="18" charset="0"/>
                            <a:ea typeface="ＭＳ Ｐゴシック" pitchFamily="34" charset="-128"/>
                            <a:cs typeface="Times New Roman" pitchFamily="18" charset="0"/>
                          </a:rPr>
                          <m:t>lengths</m:t>
                        </m:r>
                        <m:r>
                          <m:rPr>
                            <m:nor/>
                          </m:rPr>
                          <a:rPr lang="en-US" b="1" i="0" smtClean="0">
                            <a:solidFill>
                              <a:srgbClr val="0000FF"/>
                            </a:solidFill>
                            <a:latin typeface="Cambria Math" panose="02040503050406030204" pitchFamily="18" charset="0"/>
                            <a:ea typeface="ＭＳ Ｐゴシック" pitchFamily="34" charset="-128"/>
                            <a:cs typeface="Times New Roman" pitchFamily="18" charset="0"/>
                          </a:rPr>
                          <m:t> </m:t>
                        </m:r>
                        <m:r>
                          <m:rPr>
                            <m:nor/>
                          </m:rPr>
                          <a:rPr lang="en-US" b="1" i="0" smtClean="0">
                            <a:solidFill>
                              <a:srgbClr val="0000FF"/>
                            </a:solidFill>
                            <a:latin typeface="Cambria Math" panose="02040503050406030204" pitchFamily="18" charset="0"/>
                            <a:ea typeface="ＭＳ Ｐゴシック" pitchFamily="34" charset="-128"/>
                            <a:cs typeface="Times New Roman" pitchFamily="18" charset="0"/>
                          </a:rPr>
                          <m:t>open</m:t>
                        </m:r>
                        <m:r>
                          <m:rPr>
                            <m:nor/>
                          </m:rPr>
                          <a:rPr lang="en-US" b="1" i="0" smtClean="0">
                            <a:solidFill>
                              <a:srgbClr val="0000FF"/>
                            </a:solidFill>
                            <a:latin typeface="Cambria Math" panose="02040503050406030204" pitchFamily="18" charset="0"/>
                            <a:ea typeface="ＭＳ Ｐゴシック" pitchFamily="34" charset="-128"/>
                            <a:cs typeface="Times New Roman" pitchFamily="18" charset="0"/>
                          </a:rPr>
                          <m:t> </m:t>
                        </m:r>
                        <m:r>
                          <m:rPr>
                            <m:nor/>
                          </m:rPr>
                          <a:rPr lang="en-US" b="1" i="0" smtClean="0">
                            <a:solidFill>
                              <a:srgbClr val="0000FF"/>
                            </a:solidFill>
                            <a:latin typeface="Cambria Math" panose="02040503050406030204" pitchFamily="18" charset="0"/>
                            <a:ea typeface="ＭＳ Ｐゴシック" pitchFamily="34" charset="-128"/>
                            <a:cs typeface="Times New Roman" pitchFamily="18" charset="0"/>
                          </a:rPr>
                          <m:t>for</m:t>
                        </m:r>
                        <m:r>
                          <m:rPr>
                            <m:nor/>
                          </m:rPr>
                          <a:rPr lang="en-US" b="1" i="0" smtClean="0">
                            <a:solidFill>
                              <a:srgbClr val="0000FF"/>
                            </a:solidFill>
                            <a:latin typeface="Cambria Math" panose="02040503050406030204" pitchFamily="18" charset="0"/>
                            <a:ea typeface="ＭＳ Ｐゴシック" pitchFamily="34" charset="-128"/>
                            <a:cs typeface="Times New Roman" pitchFamily="18" charset="0"/>
                          </a:rPr>
                          <m:t> </m:t>
                        </m:r>
                        <m:r>
                          <m:rPr>
                            <m:nor/>
                          </m:rPr>
                          <a:rPr lang="en-US" b="1" i="0" smtClean="0">
                            <a:solidFill>
                              <a:srgbClr val="0000FF"/>
                            </a:solidFill>
                            <a:latin typeface="Cambria Math" panose="02040503050406030204" pitchFamily="18" charset="0"/>
                            <a:ea typeface="ＭＳ Ｐゴシック" pitchFamily="34" charset="-128"/>
                            <a:cs typeface="Times New Roman" pitchFamily="18" charset="0"/>
                          </a:rPr>
                          <m:t>MAX</m:t>
                        </m:r>
                      </m:e>
                    </m:d>
                    <m:r>
                      <a:rPr lang="en-US" b="1" i="1" smtClean="0">
                        <a:solidFill>
                          <a:srgbClr val="0000FF"/>
                        </a:solidFill>
                        <a:latin typeface="Cambria Math" panose="02040503050406030204" pitchFamily="18" charset="0"/>
                        <a:ea typeface="ＭＳ Ｐゴシック" pitchFamily="34" charset="-128"/>
                        <a:cs typeface="Times New Roman" pitchFamily="18" charset="0"/>
                      </a:rPr>
                      <m:t>−</m:t>
                    </m:r>
                    <m:d>
                      <m:dPr>
                        <m:ctrlPr>
                          <a:rPr lang="en-US" b="1" i="1" smtClean="0">
                            <a:solidFill>
                              <a:srgbClr val="0000FF"/>
                            </a:solidFill>
                            <a:latin typeface="Cambria Math" panose="02040503050406030204" pitchFamily="18" charset="0"/>
                            <a:ea typeface="ＭＳ Ｐゴシック" pitchFamily="34" charset="-128"/>
                            <a:cs typeface="Times New Roman" pitchFamily="18" charset="0"/>
                          </a:rPr>
                        </m:ctrlPr>
                      </m:dPr>
                      <m:e>
                        <m:r>
                          <m:rPr>
                            <m:nor/>
                          </m:rPr>
                          <a:rPr lang="en-US" b="1" i="0" smtClean="0">
                            <a:solidFill>
                              <a:srgbClr val="0000FF"/>
                            </a:solidFill>
                            <a:latin typeface="Cambria Math" panose="02040503050406030204" pitchFamily="18" charset="0"/>
                            <a:ea typeface="ＭＳ Ｐゴシック" pitchFamily="34" charset="-128"/>
                            <a:cs typeface="Times New Roman" pitchFamily="18" charset="0"/>
                          </a:rPr>
                          <m:t># </m:t>
                        </m:r>
                        <m:r>
                          <m:rPr>
                            <m:nor/>
                          </m:rPr>
                          <a:rPr lang="en-US" b="1" i="0" smtClean="0">
                            <a:solidFill>
                              <a:srgbClr val="0000FF"/>
                            </a:solidFill>
                            <a:latin typeface="Cambria Math" panose="02040503050406030204" pitchFamily="18" charset="0"/>
                            <a:ea typeface="ＭＳ Ｐゴシック" pitchFamily="34" charset="-128"/>
                            <a:cs typeface="Times New Roman" pitchFamily="18" charset="0"/>
                          </a:rPr>
                          <m:t>open</m:t>
                        </m:r>
                        <m:r>
                          <m:rPr>
                            <m:nor/>
                          </m:rPr>
                          <a:rPr lang="en-US" b="1" i="0" smtClean="0">
                            <a:solidFill>
                              <a:srgbClr val="0000FF"/>
                            </a:solidFill>
                            <a:latin typeface="Cambria Math" panose="02040503050406030204" pitchFamily="18" charset="0"/>
                            <a:ea typeface="ＭＳ Ｐゴシック" pitchFamily="34" charset="-128"/>
                            <a:cs typeface="Times New Roman" pitchFamily="18" charset="0"/>
                          </a:rPr>
                          <m:t> </m:t>
                        </m:r>
                        <m:r>
                          <m:rPr>
                            <m:nor/>
                          </m:rPr>
                          <a:rPr lang="en-US" b="1" i="0" smtClean="0">
                            <a:solidFill>
                              <a:srgbClr val="0000FF"/>
                            </a:solidFill>
                            <a:latin typeface="Cambria Math" panose="02040503050406030204" pitchFamily="18" charset="0"/>
                            <a:ea typeface="ＭＳ Ｐゴシック" pitchFamily="34" charset="-128"/>
                            <a:cs typeface="Times New Roman" pitchFamily="18" charset="0"/>
                          </a:rPr>
                          <m:t>for</m:t>
                        </m:r>
                        <m:r>
                          <m:rPr>
                            <m:nor/>
                          </m:rPr>
                          <a:rPr lang="en-US" b="1" i="0" smtClean="0">
                            <a:solidFill>
                              <a:srgbClr val="0000FF"/>
                            </a:solidFill>
                            <a:latin typeface="Cambria Math" panose="02040503050406030204" pitchFamily="18" charset="0"/>
                            <a:ea typeface="ＭＳ Ｐゴシック" pitchFamily="34" charset="-128"/>
                            <a:cs typeface="Times New Roman" pitchFamily="18" charset="0"/>
                          </a:rPr>
                          <m:t> </m:t>
                        </m:r>
                        <m:r>
                          <m:rPr>
                            <m:nor/>
                          </m:rPr>
                          <a:rPr lang="en-US" b="1" i="0" smtClean="0">
                            <a:solidFill>
                              <a:srgbClr val="0000FF"/>
                            </a:solidFill>
                            <a:latin typeface="Cambria Math" panose="02040503050406030204" pitchFamily="18" charset="0"/>
                            <a:ea typeface="ＭＳ Ｐゴシック" pitchFamily="34" charset="-128"/>
                            <a:cs typeface="Times New Roman" pitchFamily="18" charset="0"/>
                          </a:rPr>
                          <m:t>MIN</m:t>
                        </m:r>
                      </m:e>
                    </m:d>
                  </m:oMath>
                </a14:m>
                <a:endParaRPr lang="en-US" b="1" i="1" dirty="0">
                  <a:solidFill>
                    <a:srgbClr val="0000FF"/>
                  </a:solidFill>
                  <a:latin typeface="Times New Roman" pitchFamily="18" charset="0"/>
                  <a:ea typeface="ＭＳ Ｐゴシック" pitchFamily="34" charset="-128"/>
                  <a:cs typeface="Times New Roman" pitchFamily="18" charset="0"/>
                </a:endParaRPr>
              </a:p>
              <a:p>
                <a:pPr lvl="1"/>
                <a:endParaRPr lang="en-US" b="1" i="1" dirty="0">
                  <a:solidFill>
                    <a:srgbClr val="0000FF"/>
                  </a:solidFill>
                  <a:latin typeface="Times New Roman" pitchFamily="18" charset="0"/>
                  <a:ea typeface="ＭＳ Ｐゴシック" pitchFamily="34" charset="-128"/>
                  <a:cs typeface="Times New Roman" pitchFamily="18" charset="0"/>
                </a:endParaRPr>
              </a:p>
              <a:p>
                <a:pPr marL="457200" lvl="1" indent="0" algn="ctr">
                  <a:buNone/>
                </a:pPr>
                <a:r>
                  <a:rPr lang="en-US" dirty="0">
                    <a:solidFill>
                      <a:srgbClr val="0000FF"/>
                    </a:solidFill>
                    <a:latin typeface="Open Sans" panose="020B0604020202020204" charset="0"/>
                    <a:ea typeface="Open Sans" panose="020B0604020202020204" charset="0"/>
                    <a:cs typeface="Open Sans" panose="020B0604020202020204" charset="0"/>
                  </a:rPr>
                  <a:t>(AIMA 5..1)</a:t>
                </a:r>
              </a:p>
            </p:txBody>
          </p:sp>
        </mc:Choice>
        <mc:Fallback xmlns="">
          <p:sp>
            <p:nvSpPr>
              <p:cNvPr id="64" name="Google Shape;64;p2"/>
              <p:cNvSpPr txBox="1">
                <a:spLocks noGrp="1" noRot="1" noChangeAspect="1" noMove="1" noResize="1" noEditPoints="1" noAdjustHandles="1" noChangeArrowheads="1" noChangeShapeType="1" noTextEdit="1"/>
              </p:cNvSpPr>
              <p:nvPr>
                <p:ph type="body" idx="1"/>
              </p:nvPr>
            </p:nvSpPr>
            <p:spPr>
              <a:xfrm>
                <a:off x="399675" y="1299625"/>
                <a:ext cx="10555198" cy="4940754"/>
              </a:xfrm>
              <a:prstGeom prst="rect">
                <a:avLst/>
              </a:prstGeom>
              <a:blipFill>
                <a:blip r:embed="rId3"/>
                <a:stretch>
                  <a:fillRect/>
                </a:stretch>
              </a:blipFill>
              <a:ln>
                <a:noFill/>
              </a:ln>
            </p:spPr>
            <p:txBody>
              <a:bodyPr/>
              <a:lstStyle/>
              <a:p>
                <a:r>
                  <a:rPr lang="en-US">
                    <a:noFill/>
                  </a:rPr>
                  <a:t> </a:t>
                </a:r>
              </a:p>
            </p:txBody>
          </p:sp>
        </mc:Fallback>
      </mc:AlternateContent>
      <p:sp>
        <p:nvSpPr>
          <p:cNvPr id="65" name="Google Shape;65;p2"/>
          <p:cNvSpPr txBox="1"/>
          <p:nvPr/>
        </p:nvSpPr>
        <p:spPr>
          <a:xfrm>
            <a:off x="10949275" y="6478075"/>
            <a:ext cx="2259300" cy="1359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dirty="0">
                <a:solidFill>
                  <a:srgbClr val="FFFFFF"/>
                </a:solidFill>
                <a:latin typeface="Open Sans SemiBold"/>
                <a:ea typeface="Open Sans SemiBold"/>
                <a:cs typeface="Open Sans SemiBold"/>
                <a:sym typeface="Open Sans SemiBold"/>
              </a:rPr>
              <a:t>CIS 521  |  7</a:t>
            </a:r>
          </a:p>
        </p:txBody>
      </p:sp>
      <p:pic>
        <p:nvPicPr>
          <p:cNvPr id="66" name="Google Shape;66;p2"/>
          <p:cNvPicPr preferRelativeResize="0"/>
          <p:nvPr/>
        </p:nvPicPr>
        <p:blipFill rotWithShape="1">
          <a:blip r:embed="rId4">
            <a:alphaModFix/>
          </a:blip>
          <a:srcRect l="46493" t="230" r="43071" b="-230"/>
          <a:stretch/>
        </p:blipFill>
        <p:spPr>
          <a:xfrm>
            <a:off x="11603919" y="0"/>
            <a:ext cx="590700" cy="3772950"/>
          </a:xfrm>
          <a:prstGeom prst="rect">
            <a:avLst/>
          </a:prstGeom>
          <a:noFill/>
          <a:ln>
            <a:noFill/>
          </a:ln>
        </p:spPr>
      </p:pic>
      <p:sp>
        <p:nvSpPr>
          <p:cNvPr id="67" name="Google Shape;67;p2"/>
          <p:cNvSpPr/>
          <p:nvPr/>
        </p:nvSpPr>
        <p:spPr>
          <a:xfrm>
            <a:off x="11603919" y="3696759"/>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Tree>
    <p:extLst>
      <p:ext uri="{BB962C8B-B14F-4D97-AF65-F5344CB8AC3E}">
        <p14:creationId xmlns:p14="http://schemas.microsoft.com/office/powerpoint/2010/main" val="194982629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2"/>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dirty="0">
                <a:ea typeface="ＭＳ Ｐゴシック" pitchFamily="34" charset="-128"/>
              </a:rPr>
              <a:t>Review: Chess Evaluation Functions</a:t>
            </a:r>
            <a:endParaRPr sz="3400" b="1" dirty="0">
              <a:solidFill>
                <a:srgbClr val="370661"/>
              </a:solidFill>
              <a:latin typeface="Open Sans"/>
              <a:ea typeface="Open Sans"/>
              <a:cs typeface="Open Sans"/>
              <a:sym typeface="Open Sans"/>
            </a:endParaRPr>
          </a:p>
        </p:txBody>
      </p:sp>
      <mc:AlternateContent xmlns:mc="http://schemas.openxmlformats.org/markup-compatibility/2006" xmlns:a14="http://schemas.microsoft.com/office/drawing/2010/main">
        <mc:Choice Requires="a14">
          <p:sp>
            <p:nvSpPr>
              <p:cNvPr id="64" name="Google Shape;64;p2"/>
              <p:cNvSpPr txBox="1">
                <a:spLocks noGrp="1"/>
              </p:cNvSpPr>
              <p:nvPr>
                <p:ph type="body" idx="1"/>
              </p:nvPr>
            </p:nvSpPr>
            <p:spPr>
              <a:xfrm>
                <a:off x="399676" y="1299624"/>
                <a:ext cx="7280624" cy="4891625"/>
              </a:xfrm>
              <a:prstGeom prst="rect">
                <a:avLst/>
              </a:prstGeom>
              <a:noFill/>
              <a:ln>
                <a:noFill/>
              </a:ln>
            </p:spPr>
            <p:txBody>
              <a:bodyPr spcFirstLastPara="1" wrap="square" lIns="91425" tIns="45700" rIns="91425" bIns="45700" anchor="t" anchorCtr="0">
                <a:normAutofit/>
              </a:bodyPr>
              <a:lstStyle/>
              <a:p>
                <a:pPr>
                  <a:lnSpc>
                    <a:spcPct val="90000"/>
                  </a:lnSpc>
                </a:pPr>
                <a:r>
                  <a:rPr lang="en-US" sz="2000" dirty="0">
                    <a:ea typeface="ＭＳ Ｐゴシック" pitchFamily="34" charset="-128"/>
                  </a:rPr>
                  <a:t>Chess needs an evaluation function since it is impossible to search the game tree deeply enough to reach the terminal nodes</a:t>
                </a:r>
              </a:p>
              <a:p>
                <a:pPr marL="101600" indent="0">
                  <a:lnSpc>
                    <a:spcPct val="90000"/>
                  </a:lnSpc>
                  <a:buNone/>
                </a:pPr>
                <a:endParaRPr lang="en-US" sz="2000" dirty="0">
                  <a:ea typeface="ＭＳ Ｐゴシック" pitchFamily="34" charset="-128"/>
                </a:endParaRPr>
              </a:p>
              <a:p>
                <a:pPr>
                  <a:lnSpc>
                    <a:spcPct val="90000"/>
                  </a:lnSpc>
                </a:pPr>
                <a14:m>
                  <m:oMath xmlns:m="http://schemas.openxmlformats.org/officeDocument/2006/math">
                    <m:r>
                      <a:rPr lang="en-US" sz="2400" b="0" i="1" smtClean="0">
                        <a:solidFill>
                          <a:srgbClr val="0000FF"/>
                        </a:solidFill>
                        <a:latin typeface="Cambria Math" panose="02040503050406030204" pitchFamily="18" charset="0"/>
                        <a:ea typeface="ＭＳ Ｐゴシック" pitchFamily="34" charset="-128"/>
                        <a:cs typeface="Times New Roman" pitchFamily="18" charset="0"/>
                      </a:rPr>
                      <m:t>𝑓</m:t>
                    </m:r>
                    <m:d>
                      <m:dPr>
                        <m:ctrlPr>
                          <a:rPr lang="en-US" sz="2400" b="0" i="1" smtClean="0">
                            <a:solidFill>
                              <a:srgbClr val="0000FF"/>
                            </a:solidFill>
                            <a:latin typeface="Cambria Math" panose="02040503050406030204" pitchFamily="18" charset="0"/>
                            <a:ea typeface="ＭＳ Ｐゴシック" pitchFamily="34" charset="-128"/>
                            <a:cs typeface="Times New Roman" pitchFamily="18" charset="0"/>
                          </a:rPr>
                        </m:ctrlPr>
                      </m:dPr>
                      <m:e>
                        <m:r>
                          <a:rPr lang="en-US" sz="2400" b="0" i="1" smtClean="0">
                            <a:solidFill>
                              <a:srgbClr val="0000FF"/>
                            </a:solidFill>
                            <a:latin typeface="Cambria Math" panose="02040503050406030204" pitchFamily="18" charset="0"/>
                            <a:ea typeface="ＭＳ Ｐゴシック" pitchFamily="34" charset="-128"/>
                            <a:cs typeface="Times New Roman" pitchFamily="18" charset="0"/>
                          </a:rPr>
                          <m:t>𝑛</m:t>
                        </m:r>
                      </m:e>
                    </m:d>
                    <m:r>
                      <a:rPr lang="en-US" sz="2400" b="0" i="1" smtClean="0">
                        <a:solidFill>
                          <a:srgbClr val="0000FF"/>
                        </a:solidFill>
                        <a:latin typeface="Cambria Math" panose="02040503050406030204" pitchFamily="18" charset="0"/>
                        <a:ea typeface="ＭＳ Ｐゴシック" pitchFamily="34" charset="-128"/>
                        <a:cs typeface="Times New Roman" pitchFamily="18" charset="0"/>
                      </a:rPr>
                      <m:t>=</m:t>
                    </m:r>
                    <m:d>
                      <m:dPr>
                        <m:ctrlPr>
                          <a:rPr lang="en-US" sz="2400" b="0" i="1" smtClean="0">
                            <a:solidFill>
                              <a:srgbClr val="0000FF"/>
                            </a:solidFill>
                            <a:latin typeface="Cambria Math" panose="02040503050406030204" pitchFamily="18" charset="0"/>
                            <a:ea typeface="ＭＳ Ｐゴシック" pitchFamily="34" charset="-128"/>
                            <a:cs typeface="Times New Roman" pitchFamily="18" charset="0"/>
                          </a:rPr>
                        </m:ctrlPr>
                      </m:dPr>
                      <m:e>
                        <m:r>
                          <a:rPr lang="en-US" sz="2400" b="0" i="1" smtClean="0">
                            <a:solidFill>
                              <a:srgbClr val="0000FF"/>
                            </a:solidFill>
                            <a:latin typeface="Cambria Math" panose="02040503050406030204" pitchFamily="18" charset="0"/>
                            <a:ea typeface="ＭＳ Ｐゴシック" pitchFamily="34" charset="-128"/>
                            <a:cs typeface="Times New Roman" pitchFamily="18" charset="0"/>
                          </a:rPr>
                          <m:t>𝑠𝑢𝑚</m:t>
                        </m:r>
                        <m:r>
                          <a:rPr lang="en-US" sz="2400" b="0" i="1" smtClean="0">
                            <a:solidFill>
                              <a:srgbClr val="0000FF"/>
                            </a:solidFill>
                            <a:latin typeface="Cambria Math" panose="02040503050406030204" pitchFamily="18" charset="0"/>
                            <a:ea typeface="ＭＳ Ｐゴシック" pitchFamily="34" charset="-128"/>
                            <a:cs typeface="Times New Roman" pitchFamily="18" charset="0"/>
                          </a:rPr>
                          <m:t> </m:t>
                        </m:r>
                        <m:r>
                          <a:rPr lang="en-US" sz="2400" b="0" i="1" smtClean="0">
                            <a:solidFill>
                              <a:srgbClr val="0000FF"/>
                            </a:solidFill>
                            <a:latin typeface="Cambria Math" panose="02040503050406030204" pitchFamily="18" charset="0"/>
                            <a:ea typeface="ＭＳ Ｐゴシック" pitchFamily="34" charset="-128"/>
                            <a:cs typeface="Times New Roman" pitchFamily="18" charset="0"/>
                          </a:rPr>
                          <m:t>𝑜𝑓</m:t>
                        </m:r>
                        <m:r>
                          <a:rPr lang="en-US" sz="2400" b="0" i="1" smtClean="0">
                            <a:solidFill>
                              <a:srgbClr val="0000FF"/>
                            </a:solidFill>
                            <a:latin typeface="Cambria Math" panose="02040503050406030204" pitchFamily="18" charset="0"/>
                            <a:ea typeface="ＭＳ Ｐゴシック" pitchFamily="34" charset="-128"/>
                            <a:cs typeface="Times New Roman" pitchFamily="18" charset="0"/>
                          </a:rPr>
                          <m:t> </m:t>
                        </m:r>
                        <m:sSup>
                          <m:sSupPr>
                            <m:ctrlPr>
                              <a:rPr lang="en-US" sz="2400" b="0" i="1" smtClean="0">
                                <a:solidFill>
                                  <a:srgbClr val="0000FF"/>
                                </a:solidFill>
                                <a:latin typeface="Cambria Math" panose="02040503050406030204" pitchFamily="18" charset="0"/>
                                <a:ea typeface="ＭＳ Ｐゴシック" pitchFamily="34" charset="-128"/>
                                <a:cs typeface="Times New Roman" pitchFamily="18" charset="0"/>
                              </a:rPr>
                            </m:ctrlPr>
                          </m:sSupPr>
                          <m:e>
                            <m:r>
                              <a:rPr lang="en-US" sz="2400" b="0" i="1" smtClean="0">
                                <a:solidFill>
                                  <a:srgbClr val="0000FF"/>
                                </a:solidFill>
                                <a:latin typeface="Cambria Math" panose="02040503050406030204" pitchFamily="18" charset="0"/>
                                <a:ea typeface="ＭＳ Ｐゴシック" pitchFamily="34" charset="-128"/>
                                <a:cs typeface="Times New Roman" pitchFamily="18" charset="0"/>
                              </a:rPr>
                              <m:t>𝐴</m:t>
                            </m:r>
                          </m:e>
                          <m:sup>
                            <m:r>
                              <a:rPr lang="en-US" sz="2400" b="0" i="1" smtClean="0">
                                <a:solidFill>
                                  <a:srgbClr val="0000FF"/>
                                </a:solidFill>
                                <a:latin typeface="Cambria Math" panose="02040503050406030204" pitchFamily="18" charset="0"/>
                                <a:ea typeface="ＭＳ Ｐゴシック" pitchFamily="34" charset="-128"/>
                                <a:cs typeface="Times New Roman" pitchFamily="18" charset="0"/>
                              </a:rPr>
                              <m:t>′</m:t>
                            </m:r>
                          </m:sup>
                        </m:sSup>
                        <m:r>
                          <a:rPr lang="en-US" sz="2400" b="0" i="1" smtClean="0">
                            <a:solidFill>
                              <a:srgbClr val="0000FF"/>
                            </a:solidFill>
                            <a:latin typeface="Cambria Math" panose="02040503050406030204" pitchFamily="18" charset="0"/>
                            <a:ea typeface="ＭＳ Ｐゴシック" pitchFamily="34" charset="-128"/>
                            <a:cs typeface="Times New Roman" pitchFamily="18" charset="0"/>
                          </a:rPr>
                          <m:t>𝑠</m:t>
                        </m:r>
                        <m:r>
                          <a:rPr lang="en-US" sz="2400" b="0" i="1" smtClean="0">
                            <a:solidFill>
                              <a:srgbClr val="0000FF"/>
                            </a:solidFill>
                            <a:latin typeface="Cambria Math" panose="02040503050406030204" pitchFamily="18" charset="0"/>
                            <a:ea typeface="ＭＳ Ｐゴシック" pitchFamily="34" charset="-128"/>
                            <a:cs typeface="Times New Roman" pitchFamily="18" charset="0"/>
                          </a:rPr>
                          <m:t> </m:t>
                        </m:r>
                        <m:r>
                          <a:rPr lang="en-US" sz="2400" b="0" i="1" smtClean="0">
                            <a:solidFill>
                              <a:srgbClr val="0000FF"/>
                            </a:solidFill>
                            <a:latin typeface="Cambria Math" panose="02040503050406030204" pitchFamily="18" charset="0"/>
                            <a:ea typeface="ＭＳ Ｐゴシック" pitchFamily="34" charset="-128"/>
                            <a:cs typeface="Times New Roman" pitchFamily="18" charset="0"/>
                          </a:rPr>
                          <m:t>𝑝𝑖𝑒𝑐𝑒</m:t>
                        </m:r>
                        <m:r>
                          <a:rPr lang="en-US" sz="2400" b="0" i="1" smtClean="0">
                            <a:solidFill>
                              <a:srgbClr val="0000FF"/>
                            </a:solidFill>
                            <a:latin typeface="Cambria Math" panose="02040503050406030204" pitchFamily="18" charset="0"/>
                            <a:ea typeface="ＭＳ Ｐゴシック" pitchFamily="34" charset="-128"/>
                            <a:cs typeface="Times New Roman" pitchFamily="18" charset="0"/>
                          </a:rPr>
                          <m:t> </m:t>
                        </m:r>
                        <m:r>
                          <a:rPr lang="en-US" sz="2400" b="0" i="1" smtClean="0">
                            <a:solidFill>
                              <a:srgbClr val="0000FF"/>
                            </a:solidFill>
                            <a:latin typeface="Cambria Math" panose="02040503050406030204" pitchFamily="18" charset="0"/>
                            <a:ea typeface="ＭＳ Ｐゴシック" pitchFamily="34" charset="-128"/>
                            <a:cs typeface="Times New Roman" pitchFamily="18" charset="0"/>
                          </a:rPr>
                          <m:t>𝑣𝑎𝑙𝑢𝑒𝑠</m:t>
                        </m:r>
                      </m:e>
                    </m:d>
                    <m:r>
                      <a:rPr lang="en-US" sz="2400" b="0" i="1" smtClean="0">
                        <a:solidFill>
                          <a:srgbClr val="0000FF"/>
                        </a:solidFill>
                        <a:latin typeface="Cambria Math" panose="02040503050406030204" pitchFamily="18" charset="0"/>
                        <a:ea typeface="ＭＳ Ｐゴシック" pitchFamily="34" charset="-128"/>
                        <a:cs typeface="Times New Roman" pitchFamily="18" charset="0"/>
                      </a:rPr>
                      <m:t>−(</m:t>
                    </m:r>
                    <m:r>
                      <a:rPr lang="en-US" sz="2400" b="0" i="1" smtClean="0">
                        <a:solidFill>
                          <a:srgbClr val="0000FF"/>
                        </a:solidFill>
                        <a:latin typeface="Cambria Math" panose="02040503050406030204" pitchFamily="18" charset="0"/>
                        <a:ea typeface="ＭＳ Ｐゴシック" pitchFamily="34" charset="-128"/>
                        <a:cs typeface="Times New Roman" pitchFamily="18" charset="0"/>
                      </a:rPr>
                      <m:t>𝑠𝑢𝑚</m:t>
                    </m:r>
                    <m:r>
                      <a:rPr lang="en-US" sz="2400" b="0" i="1" smtClean="0">
                        <a:solidFill>
                          <a:srgbClr val="0000FF"/>
                        </a:solidFill>
                        <a:latin typeface="Cambria Math" panose="02040503050406030204" pitchFamily="18" charset="0"/>
                        <a:ea typeface="ＭＳ Ｐゴシック" pitchFamily="34" charset="-128"/>
                        <a:cs typeface="Times New Roman" pitchFamily="18" charset="0"/>
                      </a:rPr>
                      <m:t> </m:t>
                    </m:r>
                    <m:r>
                      <a:rPr lang="en-US" sz="2400" b="0" i="1" smtClean="0">
                        <a:solidFill>
                          <a:srgbClr val="0000FF"/>
                        </a:solidFill>
                        <a:latin typeface="Cambria Math" panose="02040503050406030204" pitchFamily="18" charset="0"/>
                        <a:ea typeface="ＭＳ Ｐゴシック" pitchFamily="34" charset="-128"/>
                        <a:cs typeface="Times New Roman" pitchFamily="18" charset="0"/>
                      </a:rPr>
                      <m:t>𝑜𝑓</m:t>
                    </m:r>
                    <m:r>
                      <a:rPr lang="en-US" sz="2400" b="0" i="1" smtClean="0">
                        <a:solidFill>
                          <a:srgbClr val="0000FF"/>
                        </a:solidFill>
                        <a:latin typeface="Cambria Math" panose="02040503050406030204" pitchFamily="18" charset="0"/>
                        <a:ea typeface="ＭＳ Ｐゴシック" pitchFamily="34" charset="-128"/>
                        <a:cs typeface="Times New Roman" pitchFamily="18" charset="0"/>
                      </a:rPr>
                      <m:t> </m:t>
                    </m:r>
                    <m:sSup>
                      <m:sSupPr>
                        <m:ctrlPr>
                          <a:rPr lang="en-US" sz="2400" b="0" i="1" smtClean="0">
                            <a:solidFill>
                              <a:srgbClr val="0000FF"/>
                            </a:solidFill>
                            <a:latin typeface="Cambria Math" panose="02040503050406030204" pitchFamily="18" charset="0"/>
                            <a:ea typeface="ＭＳ Ｐゴシック" pitchFamily="34" charset="-128"/>
                            <a:cs typeface="Times New Roman" pitchFamily="18" charset="0"/>
                          </a:rPr>
                        </m:ctrlPr>
                      </m:sSupPr>
                      <m:e>
                        <m:r>
                          <a:rPr lang="en-US" sz="2400" b="0" i="1" smtClean="0">
                            <a:solidFill>
                              <a:srgbClr val="0000FF"/>
                            </a:solidFill>
                            <a:latin typeface="Cambria Math" panose="02040503050406030204" pitchFamily="18" charset="0"/>
                            <a:ea typeface="ＭＳ Ｐゴシック" pitchFamily="34" charset="-128"/>
                            <a:cs typeface="Times New Roman" pitchFamily="18" charset="0"/>
                          </a:rPr>
                          <m:t>𝐵</m:t>
                        </m:r>
                      </m:e>
                      <m:sup>
                        <m:r>
                          <a:rPr lang="en-US" sz="2400" b="0" i="1" smtClean="0">
                            <a:solidFill>
                              <a:srgbClr val="0000FF"/>
                            </a:solidFill>
                            <a:latin typeface="Cambria Math" panose="02040503050406030204" pitchFamily="18" charset="0"/>
                            <a:ea typeface="ＭＳ Ｐゴシック" pitchFamily="34" charset="-128"/>
                            <a:cs typeface="Times New Roman" pitchFamily="18" charset="0"/>
                          </a:rPr>
                          <m:t>′</m:t>
                        </m:r>
                      </m:sup>
                    </m:sSup>
                    <m:r>
                      <a:rPr lang="en-US" sz="2400" b="0" i="1" smtClean="0">
                        <a:solidFill>
                          <a:srgbClr val="0000FF"/>
                        </a:solidFill>
                        <a:latin typeface="Cambria Math" panose="02040503050406030204" pitchFamily="18" charset="0"/>
                        <a:ea typeface="ＭＳ Ｐゴシック" pitchFamily="34" charset="-128"/>
                        <a:cs typeface="Times New Roman" pitchFamily="18" charset="0"/>
                      </a:rPr>
                      <m:t>𝑠</m:t>
                    </m:r>
                    <m:r>
                      <a:rPr lang="en-US" sz="2400" b="0" i="1" smtClean="0">
                        <a:solidFill>
                          <a:srgbClr val="0000FF"/>
                        </a:solidFill>
                        <a:latin typeface="Cambria Math" panose="02040503050406030204" pitchFamily="18" charset="0"/>
                        <a:ea typeface="ＭＳ Ｐゴシック" pitchFamily="34" charset="-128"/>
                        <a:cs typeface="Times New Roman" pitchFamily="18" charset="0"/>
                      </a:rPr>
                      <m:t> </m:t>
                    </m:r>
                    <m:r>
                      <a:rPr lang="en-US" sz="2400" b="0" i="1" smtClean="0">
                        <a:solidFill>
                          <a:srgbClr val="0000FF"/>
                        </a:solidFill>
                        <a:latin typeface="Cambria Math" panose="02040503050406030204" pitchFamily="18" charset="0"/>
                        <a:ea typeface="ＭＳ Ｐゴシック" pitchFamily="34" charset="-128"/>
                        <a:cs typeface="Times New Roman" pitchFamily="18" charset="0"/>
                      </a:rPr>
                      <m:t>𝑝𝑖𝑒𝑐𝑒</m:t>
                    </m:r>
                    <m:r>
                      <a:rPr lang="en-US" sz="2400" b="0" i="1" smtClean="0">
                        <a:solidFill>
                          <a:srgbClr val="0000FF"/>
                        </a:solidFill>
                        <a:latin typeface="Cambria Math" panose="02040503050406030204" pitchFamily="18" charset="0"/>
                        <a:ea typeface="ＭＳ Ｐゴシック" pitchFamily="34" charset="-128"/>
                        <a:cs typeface="Times New Roman" pitchFamily="18" charset="0"/>
                      </a:rPr>
                      <m:t> </m:t>
                    </m:r>
                    <m:r>
                      <a:rPr lang="en-US" sz="2400" b="0" i="1" smtClean="0">
                        <a:solidFill>
                          <a:srgbClr val="0000FF"/>
                        </a:solidFill>
                        <a:latin typeface="Cambria Math" panose="02040503050406030204" pitchFamily="18" charset="0"/>
                        <a:ea typeface="ＭＳ Ｐゴシック" pitchFamily="34" charset="-128"/>
                        <a:cs typeface="Times New Roman" pitchFamily="18" charset="0"/>
                      </a:rPr>
                      <m:t>𝑣𝑎𝑙𝑢𝑒𝑠</m:t>
                    </m:r>
                    <m:r>
                      <a:rPr lang="en-US" sz="2400" b="0" i="1" smtClean="0">
                        <a:solidFill>
                          <a:srgbClr val="0000FF"/>
                        </a:solidFill>
                        <a:latin typeface="Cambria Math" panose="02040503050406030204" pitchFamily="18" charset="0"/>
                        <a:ea typeface="ＭＳ Ｐゴシック" pitchFamily="34" charset="-128"/>
                        <a:cs typeface="Times New Roman" pitchFamily="18" charset="0"/>
                      </a:rPr>
                      <m:t>)</m:t>
                    </m:r>
                  </m:oMath>
                </a14:m>
                <a:endParaRPr lang="en-US" sz="2000" dirty="0">
                  <a:ea typeface="ＭＳ Ｐゴシック" pitchFamily="34" charset="-128"/>
                </a:endParaRPr>
              </a:p>
              <a:p>
                <a:pPr>
                  <a:lnSpc>
                    <a:spcPct val="90000"/>
                  </a:lnSpc>
                </a:pPr>
                <a:endParaRPr lang="en-US" sz="2000" dirty="0">
                  <a:ea typeface="ＭＳ Ｐゴシック" pitchFamily="34" charset="-128"/>
                </a:endParaRPr>
              </a:p>
              <a:p>
                <a:pPr>
                  <a:lnSpc>
                    <a:spcPct val="90000"/>
                  </a:lnSpc>
                </a:pPr>
                <a:r>
                  <a:rPr lang="en-US" sz="2000" dirty="0">
                    <a:ea typeface="ＭＳ Ｐゴシック" pitchFamily="34" charset="-128"/>
                  </a:rPr>
                  <a:t>More complex: weighted sum </a:t>
                </a:r>
                <a:br>
                  <a:rPr lang="en-US" sz="2000" dirty="0">
                    <a:ea typeface="ＭＳ Ｐゴシック" pitchFamily="34" charset="-128"/>
                  </a:rPr>
                </a:br>
                <a:r>
                  <a:rPr lang="en-US" sz="2000" dirty="0">
                    <a:ea typeface="ＭＳ Ｐゴシック" pitchFamily="34" charset="-128"/>
                  </a:rPr>
                  <a:t>of positional features: </a:t>
                </a:r>
              </a:p>
              <a:p>
                <a:pPr marL="101600" indent="0">
                  <a:buNone/>
                </a:pPr>
                <a:r>
                  <a:rPr lang="en-US" sz="2800" dirty="0">
                    <a:ea typeface="ＭＳ Ｐゴシック" pitchFamily="34" charset="-128"/>
                  </a:rPr>
                  <a:t>	 </a:t>
                </a:r>
                <a14:m>
                  <m:oMath xmlns:m="http://schemas.openxmlformats.org/officeDocument/2006/math">
                    <m:nary>
                      <m:naryPr>
                        <m:chr m:val="∑"/>
                        <m:subHide m:val="on"/>
                        <m:supHide m:val="on"/>
                        <m:ctrlPr>
                          <a:rPr lang="en-US" sz="2800" i="1" smtClean="0">
                            <a:latin typeface="Cambria Math" panose="02040503050406030204" pitchFamily="18" charset="0"/>
                            <a:ea typeface="ＭＳ Ｐゴシック" pitchFamily="34" charset="-128"/>
                          </a:rPr>
                        </m:ctrlPr>
                      </m:naryPr>
                      <m:sub/>
                      <m:sup/>
                      <m:e>
                        <m:sSub>
                          <m:sSubPr>
                            <m:ctrlPr>
                              <a:rPr lang="en-US" sz="2800" b="0" i="1" smtClean="0">
                                <a:latin typeface="Cambria Math" panose="02040503050406030204" pitchFamily="18" charset="0"/>
                                <a:ea typeface="ＭＳ Ｐゴシック" pitchFamily="34" charset="-128"/>
                              </a:rPr>
                            </m:ctrlPr>
                          </m:sSubPr>
                          <m:e>
                            <m:r>
                              <a:rPr lang="en-US" sz="2800" b="0" i="1" smtClean="0">
                                <a:latin typeface="Cambria Math" panose="02040503050406030204" pitchFamily="18" charset="0"/>
                                <a:ea typeface="ＭＳ Ｐゴシック" pitchFamily="34" charset="-128"/>
                              </a:rPr>
                              <m:t>𝑤</m:t>
                            </m:r>
                          </m:e>
                          <m:sub>
                            <m:r>
                              <a:rPr lang="en-US" sz="2800" b="0" i="1" smtClean="0">
                                <a:latin typeface="Cambria Math" panose="02040503050406030204" pitchFamily="18" charset="0"/>
                                <a:ea typeface="ＭＳ Ｐゴシック" pitchFamily="34" charset="-128"/>
                              </a:rPr>
                              <m:t>𝑖</m:t>
                            </m:r>
                          </m:sub>
                        </m:sSub>
                        <m:sSub>
                          <m:sSubPr>
                            <m:ctrlPr>
                              <a:rPr lang="en-US" sz="2800" b="0" i="1" smtClean="0">
                                <a:latin typeface="Cambria Math" panose="02040503050406030204" pitchFamily="18" charset="0"/>
                                <a:ea typeface="ＭＳ Ｐゴシック" pitchFamily="34" charset="-128"/>
                              </a:rPr>
                            </m:ctrlPr>
                          </m:sSubPr>
                          <m:e>
                            <m:r>
                              <a:rPr lang="en-US" sz="2800" b="0" i="1" smtClean="0">
                                <a:latin typeface="Cambria Math" panose="02040503050406030204" pitchFamily="18" charset="0"/>
                                <a:ea typeface="ＭＳ Ｐゴシック" pitchFamily="34" charset="-128"/>
                              </a:rPr>
                              <m:t>⋅</m:t>
                            </m:r>
                            <m:r>
                              <m:rPr>
                                <m:nor/>
                              </m:rPr>
                              <a:rPr lang="en-US" sz="2800">
                                <a:latin typeface="Cambria Math" panose="02040503050406030204" pitchFamily="18" charset="0"/>
                                <a:ea typeface="ＭＳ Ｐゴシック" pitchFamily="34" charset="-128"/>
                              </a:rPr>
                              <m:t>feature</m:t>
                            </m:r>
                          </m:e>
                          <m:sub>
                            <m:r>
                              <a:rPr lang="en-US" sz="2800" b="0" i="1" smtClean="0">
                                <a:latin typeface="Cambria Math" panose="02040503050406030204" pitchFamily="18" charset="0"/>
                                <a:ea typeface="ＭＳ Ｐゴシック" pitchFamily="34" charset="-128"/>
                              </a:rPr>
                              <m:t>𝑖</m:t>
                            </m:r>
                          </m:sub>
                        </m:sSub>
                        <m:d>
                          <m:dPr>
                            <m:ctrlPr>
                              <a:rPr lang="en-US" sz="2800" b="0" i="1" smtClean="0">
                                <a:latin typeface="Cambria Math" panose="02040503050406030204" pitchFamily="18" charset="0"/>
                                <a:ea typeface="ＭＳ Ｐゴシック" pitchFamily="34" charset="-128"/>
                              </a:rPr>
                            </m:ctrlPr>
                          </m:dPr>
                          <m:e>
                            <m:r>
                              <a:rPr lang="en-US" sz="2800" b="0" i="1" smtClean="0">
                                <a:latin typeface="Cambria Math" panose="02040503050406030204" pitchFamily="18" charset="0"/>
                                <a:ea typeface="ＭＳ Ｐゴシック" pitchFamily="34" charset="-128"/>
                              </a:rPr>
                              <m:t>𝑛</m:t>
                            </m:r>
                          </m:e>
                        </m:d>
                      </m:e>
                    </m:nary>
                  </m:oMath>
                </a14:m>
                <a:endParaRPr lang="en-US" sz="2000" dirty="0">
                  <a:ea typeface="ＭＳ Ｐゴシック" pitchFamily="34" charset="-128"/>
                </a:endParaRPr>
              </a:p>
              <a:p>
                <a:pPr>
                  <a:lnSpc>
                    <a:spcPct val="90000"/>
                  </a:lnSpc>
                </a:pPr>
                <a:endParaRPr lang="en-US" sz="2000" b="0" i="1" dirty="0">
                  <a:solidFill>
                    <a:srgbClr val="0000FF"/>
                  </a:solidFill>
                  <a:latin typeface="Cambria Math" panose="02040503050406030204" pitchFamily="18" charset="0"/>
                  <a:ea typeface="ＭＳ Ｐゴシック" pitchFamily="34" charset="-128"/>
                  <a:cs typeface="Times New Roman" pitchFamily="18" charset="0"/>
                </a:endParaRPr>
              </a:p>
              <a:p>
                <a:pPr>
                  <a:lnSpc>
                    <a:spcPct val="90000"/>
                  </a:lnSpc>
                </a:pPr>
                <a14:m>
                  <m:oMath xmlns:m="http://schemas.openxmlformats.org/officeDocument/2006/math">
                    <m:r>
                      <a:rPr lang="en-US" sz="2000" b="0" i="1" smtClean="0">
                        <a:solidFill>
                          <a:srgbClr val="0000FF"/>
                        </a:solidFill>
                        <a:latin typeface="Cambria Math" panose="02040503050406030204" pitchFamily="18" charset="0"/>
                        <a:ea typeface="ＭＳ Ｐゴシック" pitchFamily="34" charset="-128"/>
                        <a:cs typeface="Times New Roman" pitchFamily="18" charset="0"/>
                      </a:rPr>
                      <m:t>𝑓</m:t>
                    </m:r>
                    <m:r>
                      <a:rPr lang="en-US" sz="2000" b="0" i="1" smtClean="0">
                        <a:solidFill>
                          <a:srgbClr val="0000FF"/>
                        </a:solidFill>
                        <a:latin typeface="Cambria Math" panose="02040503050406030204" pitchFamily="18" charset="0"/>
                        <a:ea typeface="ＭＳ Ｐゴシック" pitchFamily="34" charset="-128"/>
                        <a:cs typeface="Times New Roman" pitchFamily="18" charset="0"/>
                      </a:rPr>
                      <m:t>(</m:t>
                    </m:r>
                    <m:r>
                      <a:rPr lang="en-US" sz="2000" b="0" i="1" smtClean="0">
                        <a:solidFill>
                          <a:srgbClr val="0000FF"/>
                        </a:solidFill>
                        <a:latin typeface="Cambria Math" panose="02040503050406030204" pitchFamily="18" charset="0"/>
                        <a:ea typeface="ＭＳ Ｐゴシック" pitchFamily="34" charset="-128"/>
                        <a:cs typeface="Times New Roman" pitchFamily="18" charset="0"/>
                      </a:rPr>
                      <m:t>𝑛</m:t>
                    </m:r>
                    <m:r>
                      <a:rPr lang="en-US" sz="2000" b="0" i="1" smtClean="0">
                        <a:solidFill>
                          <a:srgbClr val="0000FF"/>
                        </a:solidFill>
                        <a:latin typeface="Cambria Math" panose="02040503050406030204" pitchFamily="18" charset="0"/>
                        <a:ea typeface="ＭＳ Ｐゴシック" pitchFamily="34" charset="-128"/>
                        <a:cs typeface="Times New Roman" pitchFamily="18" charset="0"/>
                      </a:rPr>
                      <m:t>)</m:t>
                    </m:r>
                  </m:oMath>
                </a14:m>
                <a:r>
                  <a:rPr lang="en-US" sz="2000" i="1" dirty="0">
                    <a:solidFill>
                      <a:srgbClr val="0000FF"/>
                    </a:solidFill>
                    <a:latin typeface="Times New Roman" pitchFamily="18" charset="0"/>
                    <a:ea typeface="ＭＳ Ｐゴシック" pitchFamily="34" charset="-128"/>
                    <a:cs typeface="Times New Roman" pitchFamily="18" charset="0"/>
                  </a:rPr>
                  <a:t> </a:t>
                </a:r>
                <a:r>
                  <a:rPr lang="en-US" sz="2000" dirty="0">
                    <a:ea typeface="ＭＳ Ｐゴシック" pitchFamily="34" charset="-128"/>
                  </a:rPr>
                  <a:t>can be a </a:t>
                </a:r>
                <a:r>
                  <a:rPr lang="en-US" sz="2000" b="1" dirty="0">
                    <a:solidFill>
                      <a:schemeClr val="accent1">
                        <a:lumMod val="60000"/>
                        <a:lumOff val="40000"/>
                      </a:schemeClr>
                    </a:solidFill>
                    <a:ea typeface="ＭＳ Ｐゴシック" pitchFamily="34" charset="-128"/>
                  </a:rPr>
                  <a:t>weighted linear function</a:t>
                </a:r>
              </a:p>
              <a:p>
                <a:pPr marL="101600" indent="0" eaLnBrk="1" hangingPunct="1">
                  <a:lnSpc>
                    <a:spcPct val="100000"/>
                  </a:lnSpc>
                  <a:spcAft>
                    <a:spcPts val="1000"/>
                  </a:spcAft>
                  <a:buNone/>
                </a:pPr>
                <a:endParaRPr lang="en-US" dirty="0"/>
              </a:p>
            </p:txBody>
          </p:sp>
        </mc:Choice>
        <mc:Fallback xmlns="">
          <p:sp>
            <p:nvSpPr>
              <p:cNvPr id="64" name="Google Shape;64;p2"/>
              <p:cNvSpPr txBox="1">
                <a:spLocks noGrp="1" noRot="1" noChangeAspect="1" noMove="1" noResize="1" noEditPoints="1" noAdjustHandles="1" noChangeArrowheads="1" noChangeShapeType="1" noTextEdit="1"/>
              </p:cNvSpPr>
              <p:nvPr>
                <p:ph type="body" idx="1"/>
              </p:nvPr>
            </p:nvSpPr>
            <p:spPr>
              <a:xfrm>
                <a:off x="399676" y="1299624"/>
                <a:ext cx="7280624" cy="4891625"/>
              </a:xfrm>
              <a:prstGeom prst="rect">
                <a:avLst/>
              </a:prstGeom>
              <a:blipFill>
                <a:blip r:embed="rId3"/>
                <a:stretch>
                  <a:fillRect/>
                </a:stretch>
              </a:blipFill>
              <a:ln>
                <a:noFill/>
              </a:ln>
            </p:spPr>
            <p:txBody>
              <a:bodyPr/>
              <a:lstStyle/>
              <a:p>
                <a:r>
                  <a:rPr lang="en-US">
                    <a:noFill/>
                  </a:rPr>
                  <a:t> </a:t>
                </a:r>
              </a:p>
            </p:txBody>
          </p:sp>
        </mc:Fallback>
      </mc:AlternateContent>
      <p:sp>
        <p:nvSpPr>
          <p:cNvPr id="65" name="Google Shape;65;p2"/>
          <p:cNvSpPr txBox="1"/>
          <p:nvPr/>
        </p:nvSpPr>
        <p:spPr>
          <a:xfrm>
            <a:off x="10949275" y="6478075"/>
            <a:ext cx="2259300" cy="1359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dirty="0">
                <a:solidFill>
                  <a:srgbClr val="FFFFFF"/>
                </a:solidFill>
                <a:latin typeface="Open Sans SemiBold"/>
                <a:ea typeface="Open Sans SemiBold"/>
                <a:cs typeface="Open Sans SemiBold"/>
                <a:sym typeface="Open Sans SemiBold"/>
              </a:rPr>
              <a:t>CIS 521  |  8</a:t>
            </a:r>
          </a:p>
        </p:txBody>
      </p:sp>
      <p:pic>
        <p:nvPicPr>
          <p:cNvPr id="66" name="Google Shape;66;p2"/>
          <p:cNvPicPr preferRelativeResize="0"/>
          <p:nvPr/>
        </p:nvPicPr>
        <p:blipFill rotWithShape="1">
          <a:blip r:embed="rId4">
            <a:alphaModFix/>
          </a:blip>
          <a:srcRect l="46493" t="230" r="43071" b="-230"/>
          <a:stretch/>
        </p:blipFill>
        <p:spPr>
          <a:xfrm>
            <a:off x="11603925" y="0"/>
            <a:ext cx="590700" cy="3772950"/>
          </a:xfrm>
          <a:prstGeom prst="rect">
            <a:avLst/>
          </a:prstGeom>
          <a:noFill/>
          <a:ln>
            <a:noFill/>
          </a:ln>
        </p:spPr>
      </p:pic>
      <p:sp>
        <p:nvSpPr>
          <p:cNvPr id="67" name="Google Shape;67;p2"/>
          <p:cNvSpPr/>
          <p:nvPr/>
        </p:nvSpPr>
        <p:spPr>
          <a:xfrm>
            <a:off x="11603919" y="3696759"/>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8" name="Text Box 30">
            <a:extLst>
              <a:ext uri="{FF2B5EF4-FFF2-40B4-BE49-F238E27FC236}">
                <a16:creationId xmlns:a16="http://schemas.microsoft.com/office/drawing/2014/main" id="{22178DDC-BFD5-4EB6-9CD8-C12041BB2A50}"/>
              </a:ext>
            </a:extLst>
          </p:cNvPr>
          <p:cNvSpPr txBox="1">
            <a:spLocks noChangeArrowheads="1"/>
          </p:cNvSpPr>
          <p:nvPr/>
        </p:nvSpPr>
        <p:spPr bwMode="auto">
          <a:xfrm>
            <a:off x="8301325" y="3867216"/>
            <a:ext cx="2590800" cy="1631216"/>
          </a:xfrm>
          <a:prstGeom prst="rect">
            <a:avLst/>
          </a:prstGeom>
          <a:noFill/>
          <a:ln w="9525">
            <a:noFill/>
            <a:miter lim="800000"/>
            <a:headEnd/>
            <a:tailEnd/>
          </a:ln>
        </p:spPr>
        <p:txBody>
          <a:bodyPr wrap="square">
            <a:spAutoFit/>
          </a:bodyPr>
          <a:lstStyle/>
          <a:p>
            <a:pPr algn="ctr"/>
            <a:r>
              <a:rPr lang="en-US" sz="2000" dirty="0">
                <a:solidFill>
                  <a:schemeClr val="accent1"/>
                </a:solidFill>
                <a:latin typeface="Open Sans" panose="020B0604020202020204" charset="0"/>
                <a:ea typeface="Open Sans" panose="020B0604020202020204" charset="0"/>
                <a:cs typeface="Open Sans" panose="020B0604020202020204" charset="0"/>
              </a:rPr>
              <a:t>Pieces values for a simple evaluation  function often taught to novice chess players</a:t>
            </a:r>
          </a:p>
        </p:txBody>
      </p:sp>
      <p:graphicFrame>
        <p:nvGraphicFramePr>
          <p:cNvPr id="3" name="Table 2">
            <a:extLst>
              <a:ext uri="{FF2B5EF4-FFF2-40B4-BE49-F238E27FC236}">
                <a16:creationId xmlns:a16="http://schemas.microsoft.com/office/drawing/2014/main" id="{17ED7B8F-6B59-4A0D-8C6E-75B24649C86C}"/>
              </a:ext>
            </a:extLst>
          </p:cNvPr>
          <p:cNvGraphicFramePr>
            <a:graphicFrameLocks noGrp="1"/>
          </p:cNvGraphicFramePr>
          <p:nvPr/>
        </p:nvGraphicFramePr>
        <p:xfrm>
          <a:off x="8408812" y="1886016"/>
          <a:ext cx="2466600" cy="1981200"/>
        </p:xfrm>
        <a:graphic>
          <a:graphicData uri="http://schemas.openxmlformats.org/drawingml/2006/table">
            <a:tbl>
              <a:tblPr>
                <a:noFill/>
                <a:tableStyleId>{95827534-29FB-4541-B439-1F876C23857B}</a:tableStyleId>
              </a:tblPr>
              <a:tblGrid>
                <a:gridCol w="1687688">
                  <a:extLst>
                    <a:ext uri="{9D8B030D-6E8A-4147-A177-3AD203B41FA5}">
                      <a16:colId xmlns:a16="http://schemas.microsoft.com/office/drawing/2014/main" val="2410575990"/>
                    </a:ext>
                  </a:extLst>
                </a:gridCol>
                <a:gridCol w="778912">
                  <a:extLst>
                    <a:ext uri="{9D8B030D-6E8A-4147-A177-3AD203B41FA5}">
                      <a16:colId xmlns:a16="http://schemas.microsoft.com/office/drawing/2014/main" val="3657309602"/>
                    </a:ext>
                  </a:extLst>
                </a:gridCol>
              </a:tblGrid>
              <a:tr h="396200">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07" charset="2"/>
                        <a:buNone/>
                        <a:tabLst/>
                      </a:pPr>
                      <a:r>
                        <a:rPr kumimoji="0" lang="en-US" sz="2000" b="1" i="0" u="none" strike="noStrike" cap="none" normalizeH="0" baseline="0" dirty="0">
                          <a:ln>
                            <a:noFill/>
                          </a:ln>
                          <a:solidFill>
                            <a:schemeClr val="tx1"/>
                          </a:solidFill>
                          <a:effectLst/>
                          <a:latin typeface="Arial" pitchFamily="-107" charset="0"/>
                        </a:rPr>
                        <a:t>Pawn</a:t>
                      </a:r>
                    </a:p>
                  </a:txBody>
                  <a:tcPr horzOverflow="overflow"/>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07" charset="2"/>
                        <a:buNone/>
                        <a:tabLst/>
                      </a:pPr>
                      <a:r>
                        <a:rPr kumimoji="0" lang="en-US" sz="2000" b="1" i="0" u="none" strike="noStrike" cap="none" normalizeH="0" baseline="0">
                          <a:ln>
                            <a:noFill/>
                          </a:ln>
                          <a:solidFill>
                            <a:schemeClr val="tx1"/>
                          </a:solidFill>
                          <a:effectLst/>
                          <a:latin typeface="Arial" pitchFamily="-107" charset="0"/>
                        </a:rPr>
                        <a:t>1.0</a:t>
                      </a:r>
                    </a:p>
                  </a:txBody>
                  <a:tcPr horzOverflow="overflow"/>
                </a:tc>
                <a:extLst>
                  <a:ext uri="{0D108BD9-81ED-4DB2-BD59-A6C34878D82A}">
                    <a16:rowId xmlns:a16="http://schemas.microsoft.com/office/drawing/2014/main" val="331186472"/>
                  </a:ext>
                </a:extLst>
              </a:tr>
              <a:tr h="381000">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07" charset="2"/>
                        <a:buNone/>
                        <a:tabLst/>
                      </a:pPr>
                      <a:r>
                        <a:rPr kumimoji="0" lang="en-US" sz="2000" b="1" i="0" u="none" strike="noStrike" cap="none" normalizeH="0" baseline="0" dirty="0">
                          <a:ln>
                            <a:noFill/>
                          </a:ln>
                          <a:solidFill>
                            <a:schemeClr val="tx1"/>
                          </a:solidFill>
                          <a:effectLst/>
                          <a:latin typeface="Arial" pitchFamily="-107" charset="0"/>
                        </a:rPr>
                        <a:t>Knight</a:t>
                      </a:r>
                    </a:p>
                  </a:txBody>
                  <a:tcPr horzOverflow="overflow">
                    <a:solidFill>
                      <a:srgbClr val="EFEFEF"/>
                    </a:solid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07" charset="2"/>
                        <a:buNone/>
                        <a:tabLst/>
                      </a:pPr>
                      <a:r>
                        <a:rPr kumimoji="0" lang="en-US" sz="2000" b="1" i="0" u="none" strike="noStrike" cap="none" normalizeH="0" baseline="0">
                          <a:ln>
                            <a:noFill/>
                          </a:ln>
                          <a:solidFill>
                            <a:schemeClr val="tx1"/>
                          </a:solidFill>
                          <a:effectLst/>
                          <a:latin typeface="Arial" pitchFamily="-107" charset="0"/>
                        </a:rPr>
                        <a:t>3.0</a:t>
                      </a:r>
                    </a:p>
                  </a:txBody>
                  <a:tcPr horzOverflow="overflow">
                    <a:solidFill>
                      <a:srgbClr val="EFEFEF"/>
                    </a:solidFill>
                  </a:tcPr>
                </a:tc>
                <a:extLst>
                  <a:ext uri="{0D108BD9-81ED-4DB2-BD59-A6C34878D82A}">
                    <a16:rowId xmlns:a16="http://schemas.microsoft.com/office/drawing/2014/main" val="1397097723"/>
                  </a:ext>
                </a:extLst>
              </a:tr>
              <a:tr h="381000">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07" charset="2"/>
                        <a:buNone/>
                        <a:tabLst/>
                      </a:pPr>
                      <a:r>
                        <a:rPr kumimoji="0" lang="en-US" sz="2000" b="1" i="0" u="none" strike="noStrike" cap="none" normalizeH="0" baseline="0" dirty="0">
                          <a:ln>
                            <a:noFill/>
                          </a:ln>
                          <a:solidFill>
                            <a:schemeClr val="tx1"/>
                          </a:solidFill>
                          <a:effectLst/>
                          <a:latin typeface="Arial" pitchFamily="-107" charset="0"/>
                        </a:rPr>
                        <a:t>Bishop</a:t>
                      </a:r>
                    </a:p>
                  </a:txBody>
                  <a:tcPr horzOverflow="overflow">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07" charset="2"/>
                        <a:buNone/>
                        <a:tabLst/>
                      </a:pPr>
                      <a:r>
                        <a:rPr kumimoji="0" lang="en-US" sz="2000" b="1" i="0" u="none" strike="noStrike" cap="none" normalizeH="0" baseline="0" dirty="0">
                          <a:ln>
                            <a:noFill/>
                          </a:ln>
                          <a:solidFill>
                            <a:schemeClr val="tx1"/>
                          </a:solidFill>
                          <a:effectLst/>
                          <a:latin typeface="Arial" pitchFamily="-107" charset="0"/>
                        </a:rPr>
                        <a:t>3.25</a:t>
                      </a:r>
                    </a:p>
                  </a:txBody>
                  <a:tcPr horzOverflow="overflow">
                    <a:solidFill>
                      <a:schemeClr val="bg1"/>
                    </a:solidFill>
                  </a:tcPr>
                </a:tc>
                <a:extLst>
                  <a:ext uri="{0D108BD9-81ED-4DB2-BD59-A6C34878D82A}">
                    <a16:rowId xmlns:a16="http://schemas.microsoft.com/office/drawing/2014/main" val="4087718622"/>
                  </a:ext>
                </a:extLst>
              </a:tr>
              <a:tr h="381000">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07" charset="2"/>
                        <a:buNone/>
                        <a:tabLst/>
                      </a:pPr>
                      <a:r>
                        <a:rPr kumimoji="0" lang="en-US" sz="2000" b="1" i="0" u="none" strike="noStrike" cap="none" normalizeH="0" baseline="0" dirty="0">
                          <a:ln>
                            <a:noFill/>
                          </a:ln>
                          <a:solidFill>
                            <a:schemeClr val="tx1"/>
                          </a:solidFill>
                          <a:effectLst/>
                          <a:latin typeface="Arial" pitchFamily="-107" charset="0"/>
                        </a:rPr>
                        <a:t>Rook</a:t>
                      </a:r>
                    </a:p>
                  </a:txBody>
                  <a:tcPr horzOverflow="overflow">
                    <a:solidFill>
                      <a:srgbClr val="EFEFEF"/>
                    </a:solid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07" charset="2"/>
                        <a:buNone/>
                        <a:tabLst/>
                      </a:pPr>
                      <a:r>
                        <a:rPr kumimoji="0" lang="en-US" sz="2000" b="1" i="0" u="none" strike="noStrike" cap="none" normalizeH="0" baseline="0" dirty="0">
                          <a:ln>
                            <a:noFill/>
                          </a:ln>
                          <a:solidFill>
                            <a:schemeClr val="tx1"/>
                          </a:solidFill>
                          <a:effectLst/>
                          <a:latin typeface="Arial" pitchFamily="-107" charset="0"/>
                        </a:rPr>
                        <a:t>5.0</a:t>
                      </a:r>
                    </a:p>
                  </a:txBody>
                  <a:tcPr horzOverflow="overflow">
                    <a:solidFill>
                      <a:srgbClr val="EFEFEF"/>
                    </a:solidFill>
                  </a:tcPr>
                </a:tc>
                <a:extLst>
                  <a:ext uri="{0D108BD9-81ED-4DB2-BD59-A6C34878D82A}">
                    <a16:rowId xmlns:a16="http://schemas.microsoft.com/office/drawing/2014/main" val="3939496397"/>
                  </a:ext>
                </a:extLst>
              </a:tr>
              <a:tr h="381000">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07" charset="2"/>
                        <a:buNone/>
                        <a:tabLst/>
                      </a:pPr>
                      <a:r>
                        <a:rPr kumimoji="0" lang="en-US" sz="2000" b="1" i="0" u="none" strike="noStrike" cap="none" normalizeH="0" baseline="0" dirty="0">
                          <a:ln>
                            <a:noFill/>
                          </a:ln>
                          <a:solidFill>
                            <a:schemeClr val="tx1"/>
                          </a:solidFill>
                          <a:effectLst/>
                          <a:latin typeface="Arial" pitchFamily="-107" charset="0"/>
                        </a:rPr>
                        <a:t>Queen</a:t>
                      </a:r>
                    </a:p>
                  </a:txBody>
                  <a:tcPr horzOverflow="overflow">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07" charset="2"/>
                        <a:buNone/>
                        <a:tabLst/>
                      </a:pPr>
                      <a:r>
                        <a:rPr kumimoji="0" lang="en-US" sz="2000" b="1" i="0" u="none" strike="noStrike" cap="none" normalizeH="0" baseline="0" dirty="0">
                          <a:ln>
                            <a:noFill/>
                          </a:ln>
                          <a:solidFill>
                            <a:schemeClr val="tx1"/>
                          </a:solidFill>
                          <a:effectLst/>
                          <a:latin typeface="Arial" pitchFamily="-107" charset="0"/>
                        </a:rPr>
                        <a:t>9.0</a:t>
                      </a:r>
                    </a:p>
                  </a:txBody>
                  <a:tcPr horzOverflow="overflow">
                    <a:solidFill>
                      <a:schemeClr val="bg1"/>
                    </a:solidFill>
                  </a:tcPr>
                </a:tc>
                <a:extLst>
                  <a:ext uri="{0D108BD9-81ED-4DB2-BD59-A6C34878D82A}">
                    <a16:rowId xmlns:a16="http://schemas.microsoft.com/office/drawing/2014/main" val="551004"/>
                  </a:ext>
                </a:extLst>
              </a:tr>
            </a:tbl>
          </a:graphicData>
        </a:graphic>
      </p:graphicFrame>
    </p:spTree>
    <p:extLst>
      <p:ext uri="{BB962C8B-B14F-4D97-AF65-F5344CB8AC3E}">
        <p14:creationId xmlns:p14="http://schemas.microsoft.com/office/powerpoint/2010/main" val="100073375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10;V(s) = \max_{s' \in \mathrm{successors}(s)} V(s')&#10;\]&#10;\end{document}&#10;"/>
  <p:tag name="FILENAME" val="TP_tmp"/>
  <p:tag name="FORMAT" val="png16m"/>
  <p:tag name="RES" val="1200"/>
  <p:tag name="BLEND" val="0"/>
  <p:tag name="TRANSPARENT" val="0"/>
  <p:tag name="TBUG" val="0"/>
  <p:tag name="ALLOWFS" val="0"/>
  <p:tag name="ORIGWIDTH" val="115"/>
  <p:tag name="PICTUREFILESIZE" val="9848"/>
</p:tagLst>
</file>

<file path=ppt/tags/tag10.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10;V(s') = \min_{s \in \mathrm{successors}(s')} V(s)&#10;\]&#10;\end{document}&#10;"/>
  <p:tag name="FILENAME" val="TP_tmp"/>
  <p:tag name="FORMAT" val="png16m"/>
  <p:tag name="RES" val="1200"/>
  <p:tag name="BLEND" val="0"/>
  <p:tag name="TRANSPARENT" val="0"/>
  <p:tag name="TBUG" val="0"/>
  <p:tag name="ALLOWFS" val="0"/>
  <p:tag name="ORIGWIDTH" val="115"/>
  <p:tag name="PICTUREFILESIZE" val="9213"/>
</p:tagLst>
</file>

<file path=ppt/tags/tag11.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10;V(s) = \max_{s' \in \mathrm{successors}(s)} V(s')&#10;\]&#10;\end{document}&#10;"/>
  <p:tag name="FILENAME" val="TP_tmp"/>
  <p:tag name="FORMAT" val="png16m"/>
  <p:tag name="RES" val="1200"/>
  <p:tag name="BLEND" val="0"/>
  <p:tag name="TRANSPARENT" val="0"/>
  <p:tag name="TBUG" val="0"/>
  <p:tag name="ALLOWFS" val="0"/>
  <p:tag name="ORIGWIDTH" val="115"/>
  <p:tag name="PICTUREFILESIZE" val="9848"/>
</p:tagLst>
</file>

<file path=ppt/tags/tag12.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10;V(s') = \min_{s \in \mathrm{successors}(s')} V(s)&#10;\]&#10;\end{document}&#10;"/>
  <p:tag name="FILENAME" val="TP_tmp"/>
  <p:tag name="FORMAT" val="png16m"/>
  <p:tag name="RES" val="1200"/>
  <p:tag name="BLEND" val="0"/>
  <p:tag name="TRANSPARENT" val="0"/>
  <p:tag name="TBUG" val="0"/>
  <p:tag name="ALLOWFS" val="0"/>
  <p:tag name="ORIGWIDTH" val="115"/>
  <p:tag name="PICTUREFILESIZE" val="9213"/>
</p:tagLst>
</file>

<file path=ppt/tags/tag13.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10;V(s) = \max_{s' \in \mathrm{successors}(s)} V(s')&#10;\]&#10;\end{document}&#10;"/>
  <p:tag name="FILENAME" val="TP_tmp"/>
  <p:tag name="FORMAT" val="png16m"/>
  <p:tag name="RES" val="1200"/>
  <p:tag name="BLEND" val="0"/>
  <p:tag name="TRANSPARENT" val="0"/>
  <p:tag name="TBUG" val="0"/>
  <p:tag name="ALLOWFS" val="0"/>
  <p:tag name="ORIGWIDTH" val="115"/>
  <p:tag name="PICTUREFILESIZE" val="9848"/>
</p:tagLst>
</file>

<file path=ppt/tags/tag14.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10;V(s') = \min_{s \in \mathrm{successors}(s')} V(s)&#10;\]&#10;\end{document}&#10;"/>
  <p:tag name="FILENAME" val="TP_tmp"/>
  <p:tag name="FORMAT" val="png16m"/>
  <p:tag name="RES" val="1200"/>
  <p:tag name="BLEND" val="0"/>
  <p:tag name="TRANSPARENT" val="0"/>
  <p:tag name="TBUG" val="0"/>
  <p:tag name="ALLOWFS" val="0"/>
  <p:tag name="ORIGWIDTH" val="115"/>
  <p:tag name="PICTUREFILESIZE" val="9213"/>
</p:tagLst>
</file>

<file path=ppt/tags/tag15.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10;V(s) = \max_{s' \in \mathrm{successors}(s)} V(s')&#10;\]&#10;\end{document}&#10;"/>
  <p:tag name="FILENAME" val="TP_tmp"/>
  <p:tag name="FORMAT" val="png16m"/>
  <p:tag name="RES" val="1200"/>
  <p:tag name="BLEND" val="0"/>
  <p:tag name="TRANSPARENT" val="0"/>
  <p:tag name="TBUG" val="0"/>
  <p:tag name="ALLOWFS" val="0"/>
  <p:tag name="ORIGWIDTH" val="115"/>
  <p:tag name="PICTUREFILESIZE" val="9848"/>
</p:tagLst>
</file>

<file path=ppt/tags/tag16.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10;V(s') = \min_{s \in \mathrm{successors}(s')} V(s)&#10;\]&#10;\end{document}&#10;"/>
  <p:tag name="FILENAME" val="TP_tmp"/>
  <p:tag name="FORMAT" val="png16m"/>
  <p:tag name="RES" val="1200"/>
  <p:tag name="BLEND" val="0"/>
  <p:tag name="TRANSPARENT" val="0"/>
  <p:tag name="TBUG" val="0"/>
  <p:tag name="ALLOWFS" val="0"/>
  <p:tag name="ORIGWIDTH" val="115"/>
  <p:tag name="PICTUREFILESIZE" val="9213"/>
</p:tagLst>
</file>

<file path=ppt/tags/tag17.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10;V(s) = \max_{s' \in \mathrm{successors}(s)} V(s')&#10;\]&#10;\end{document}&#10;"/>
  <p:tag name="FILENAME" val="TP_tmp"/>
  <p:tag name="FORMAT" val="png16m"/>
  <p:tag name="RES" val="1200"/>
  <p:tag name="BLEND" val="0"/>
  <p:tag name="TRANSPARENT" val="0"/>
  <p:tag name="TBUG" val="0"/>
  <p:tag name="ALLOWFS" val="0"/>
  <p:tag name="ORIGWIDTH" val="115"/>
  <p:tag name="PICTUREFILESIZE" val="9848"/>
</p:tagLst>
</file>

<file path=ppt/tags/tag18.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10;V(s') = \min_{s \in \mathrm{successors}(s')} V(s)&#10;\]&#10;\end{document}&#10;"/>
  <p:tag name="FILENAME" val="TP_tmp"/>
  <p:tag name="FORMAT" val="png16m"/>
  <p:tag name="RES" val="1200"/>
  <p:tag name="BLEND" val="0"/>
  <p:tag name="TRANSPARENT" val="0"/>
  <p:tag name="TBUG" val="0"/>
  <p:tag name="ALLOWFS" val="0"/>
  <p:tag name="ORIGWIDTH" val="115"/>
  <p:tag name="PICTUREFILESIZE" val="9213"/>
</p:tagLst>
</file>

<file path=ppt/tags/tag19.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10;V(s) = \max_{s' \in \mathrm{successors}(s)} V(s')&#10;\]&#10;\end{document}&#10;"/>
  <p:tag name="FILENAME" val="TP_tmp"/>
  <p:tag name="FORMAT" val="png16m"/>
  <p:tag name="RES" val="1200"/>
  <p:tag name="BLEND" val="0"/>
  <p:tag name="TRANSPARENT" val="0"/>
  <p:tag name="TBUG" val="0"/>
  <p:tag name="ALLOWFS" val="0"/>
  <p:tag name="ORIGWIDTH" val="115"/>
  <p:tag name="PICTUREFILESIZE" val="9848"/>
</p:tagLst>
</file>

<file path=ppt/tags/tag2.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10;V(s') = \min_{s \in \mathrm{successors}(s')} V(s)&#10;\]&#10;\end{document}&#10;"/>
  <p:tag name="FILENAME" val="TP_tmp"/>
  <p:tag name="FORMAT" val="png16m"/>
  <p:tag name="RES" val="1200"/>
  <p:tag name="BLEND" val="0"/>
  <p:tag name="TRANSPARENT" val="0"/>
  <p:tag name="TBUG" val="0"/>
  <p:tag name="ALLOWFS" val="0"/>
  <p:tag name="ORIGWIDTH" val="115"/>
  <p:tag name="PICTUREFILESIZE" val="9213"/>
</p:tagLst>
</file>

<file path=ppt/tags/tag20.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10;V(s') = \min_{s \in \mathrm{successors}(s')} V(s)&#10;\]&#10;\end{document}&#10;"/>
  <p:tag name="FILENAME" val="TP_tmp"/>
  <p:tag name="FORMAT" val="png16m"/>
  <p:tag name="RES" val="1200"/>
  <p:tag name="BLEND" val="0"/>
  <p:tag name="TRANSPARENT" val="0"/>
  <p:tag name="TBUG" val="0"/>
  <p:tag name="ALLOWFS" val="0"/>
  <p:tag name="ORIGWIDTH" val="115"/>
  <p:tag name="PICTUREFILESIZE" val="9213"/>
</p:tagLst>
</file>

<file path=ppt/tags/tag21.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10;V(s) = \max_{s' \in \mathrm{successors}(s)} V(s')&#10;\]&#10;\end{document}&#10;"/>
  <p:tag name="FILENAME" val="TP_tmp"/>
  <p:tag name="FORMAT" val="png16m"/>
  <p:tag name="RES" val="1200"/>
  <p:tag name="BLEND" val="0"/>
  <p:tag name="TRANSPARENT" val="0"/>
  <p:tag name="TBUG" val="0"/>
  <p:tag name="ALLOWFS" val="0"/>
  <p:tag name="ORIGWIDTH" val="115"/>
  <p:tag name="PICTUREFILESIZE" val="9848"/>
</p:tagLst>
</file>

<file path=ppt/tags/tag22.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10;V(s') = \min_{s \in \mathrm{successors}(s')} V(s)&#10;\]&#10;\end{document}&#10;"/>
  <p:tag name="FILENAME" val="TP_tmp"/>
  <p:tag name="FORMAT" val="png16m"/>
  <p:tag name="RES" val="1200"/>
  <p:tag name="BLEND" val="0"/>
  <p:tag name="TRANSPARENT" val="0"/>
  <p:tag name="TBUG" val="0"/>
  <p:tag name="ALLOWFS" val="0"/>
  <p:tag name="ORIGWIDTH" val="115"/>
  <p:tag name="PICTUREFILESIZE" val="9213"/>
</p:tagLst>
</file>

<file path=ppt/tags/tag23.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10;V(s) = \max_{s' \in \mathrm{successors}(s)} V(s')&#10;\]&#10;\end{document}&#10;"/>
  <p:tag name="FILENAME" val="TP_tmp"/>
  <p:tag name="FORMAT" val="png16m"/>
  <p:tag name="RES" val="1200"/>
  <p:tag name="BLEND" val="0"/>
  <p:tag name="TRANSPARENT" val="0"/>
  <p:tag name="TBUG" val="0"/>
  <p:tag name="ALLOWFS" val="0"/>
  <p:tag name="ORIGWIDTH" val="115"/>
  <p:tag name="PICTUREFILESIZE" val="9848"/>
</p:tagLst>
</file>

<file path=ppt/tags/tag24.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10;V(s') = \min_{s \in \mathrm{successors}(s')} V(s)&#10;\]&#10;\end{document}&#10;"/>
  <p:tag name="FILENAME" val="TP_tmp"/>
  <p:tag name="FORMAT" val="png16m"/>
  <p:tag name="RES" val="1200"/>
  <p:tag name="BLEND" val="0"/>
  <p:tag name="TRANSPARENT" val="0"/>
  <p:tag name="TBUG" val="0"/>
  <p:tag name="ALLOWFS" val="0"/>
  <p:tag name="ORIGWIDTH" val="115"/>
  <p:tag name="PICTUREFILESIZE" val="9213"/>
</p:tagLst>
</file>

<file path=ppt/tags/tag25.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10;V(s) = \max_{s' \in \mathrm{successors}(s)} V(s')&#10;\]&#10;\end{document}&#10;"/>
  <p:tag name="FILENAME" val="TP_tmp"/>
  <p:tag name="FORMAT" val="png16m"/>
  <p:tag name="RES" val="1200"/>
  <p:tag name="BLEND" val="0"/>
  <p:tag name="TRANSPARENT" val="0"/>
  <p:tag name="TBUG" val="0"/>
  <p:tag name="ALLOWFS" val="0"/>
  <p:tag name="ORIGWIDTH" val="115"/>
  <p:tag name="PICTUREFILESIZE" val="9848"/>
</p:tagLst>
</file>

<file path=ppt/tags/tag26.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10;V(s') = \min_{s \in \mathrm{successors}(s')} V(s)&#10;\]&#10;\end{document}&#10;"/>
  <p:tag name="FILENAME" val="TP_tmp"/>
  <p:tag name="FORMAT" val="png16m"/>
  <p:tag name="RES" val="1200"/>
  <p:tag name="BLEND" val="0"/>
  <p:tag name="TRANSPARENT" val="0"/>
  <p:tag name="TBUG" val="0"/>
  <p:tag name="ALLOWFS" val="0"/>
  <p:tag name="ORIGWIDTH" val="115"/>
  <p:tag name="PICTUREFILESIZE" val="9213"/>
</p:tagLst>
</file>

<file path=ppt/tags/tag27.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10;V(s) = \max_{s' \in \mathrm{successors}(s)} V(s')&#10;\]&#10;\end{document}&#10;"/>
  <p:tag name="FILENAME" val="TP_tmp"/>
  <p:tag name="FORMAT" val="png16m"/>
  <p:tag name="RES" val="1200"/>
  <p:tag name="BLEND" val="0"/>
  <p:tag name="TRANSPARENT" val="0"/>
  <p:tag name="TBUG" val="0"/>
  <p:tag name="ALLOWFS" val="0"/>
  <p:tag name="ORIGWIDTH" val="115"/>
  <p:tag name="PICTUREFILESIZE" val="9848"/>
</p:tagLst>
</file>

<file path=ppt/tags/tag28.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10;V(s') = \min_{s \in \mathrm{successors}(s')} V(s)&#10;\]&#10;\end{document}&#10;"/>
  <p:tag name="FILENAME" val="TP_tmp"/>
  <p:tag name="FORMAT" val="png16m"/>
  <p:tag name="RES" val="1200"/>
  <p:tag name="BLEND" val="0"/>
  <p:tag name="TRANSPARENT" val="0"/>
  <p:tag name="TBUG" val="0"/>
  <p:tag name="ALLOWFS" val="0"/>
  <p:tag name="ORIGWIDTH" val="115"/>
  <p:tag name="PICTUREFILESIZE" val="9213"/>
</p:tagLst>
</file>

<file path=ppt/tags/tag29.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10;V(s) = \max_{s' \in \mathrm{successors}(s)} V(s')&#10;\]&#10;\end{document}&#10;"/>
  <p:tag name="FILENAME" val="TP_tmp"/>
  <p:tag name="FORMAT" val="png16m"/>
  <p:tag name="RES" val="1200"/>
  <p:tag name="BLEND" val="0"/>
  <p:tag name="TRANSPARENT" val="0"/>
  <p:tag name="TBUG" val="0"/>
  <p:tag name="ALLOWFS" val="0"/>
  <p:tag name="ORIGWIDTH" val="115"/>
  <p:tag name="PICTUREFILESIZE" val="9848"/>
</p:tagLst>
</file>

<file path=ppt/tags/tag3.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10;V(s) = \max_{s' \in \mathrm{successors}(s)} V(s')&#10;\]&#10;\end{document}&#10;"/>
  <p:tag name="FILENAME" val="TP_tmp"/>
  <p:tag name="FORMAT" val="png16m"/>
  <p:tag name="RES" val="1200"/>
  <p:tag name="BLEND" val="0"/>
  <p:tag name="TRANSPARENT" val="0"/>
  <p:tag name="TBUG" val="0"/>
  <p:tag name="ALLOWFS" val="0"/>
  <p:tag name="ORIGWIDTH" val="115"/>
  <p:tag name="PICTUREFILESIZE" val="9848"/>
</p:tagLst>
</file>

<file path=ppt/tags/tag30.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10;V(s') = \min_{s \in \mathrm{successors}(s')} V(s)&#10;\]&#10;\end{document}&#10;"/>
  <p:tag name="FILENAME" val="TP_tmp"/>
  <p:tag name="FORMAT" val="png16m"/>
  <p:tag name="RES" val="1200"/>
  <p:tag name="BLEND" val="0"/>
  <p:tag name="TRANSPARENT" val="0"/>
  <p:tag name="TBUG" val="0"/>
  <p:tag name="ALLOWFS" val="0"/>
  <p:tag name="ORIGWIDTH" val="115"/>
  <p:tag name="PICTUREFILESIZE" val="9213"/>
</p:tagLst>
</file>

<file path=ppt/tags/tag31.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10;V(s) = \max_{s' \in \mathrm{successors}(s)} V(s')&#10;\]&#10;\end{document}&#10;"/>
  <p:tag name="FILENAME" val="TP_tmp"/>
  <p:tag name="FORMAT" val="png16m"/>
  <p:tag name="RES" val="1200"/>
  <p:tag name="BLEND" val="0"/>
  <p:tag name="TRANSPARENT" val="0"/>
  <p:tag name="TBUG" val="0"/>
  <p:tag name="ALLOWFS" val="0"/>
  <p:tag name="ORIGWIDTH" val="115"/>
  <p:tag name="PICTUREFILESIZE" val="9848"/>
</p:tagLst>
</file>

<file path=ppt/tags/tag32.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10;V(s') = \min_{s \in \mathrm{successors}(s')} V(s)&#10;\]&#10;\end{document}&#10;"/>
  <p:tag name="FILENAME" val="TP_tmp"/>
  <p:tag name="FORMAT" val="png16m"/>
  <p:tag name="RES" val="1200"/>
  <p:tag name="BLEND" val="0"/>
  <p:tag name="TRANSPARENT" val="0"/>
  <p:tag name="TBUG" val="0"/>
  <p:tag name="ALLOWFS" val="0"/>
  <p:tag name="ORIGWIDTH" val="115"/>
  <p:tag name="PICTUREFILESIZE" val="9213"/>
</p:tagLst>
</file>

<file path=ppt/tags/tag33.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10;V(s) = \max_{s' \in \mathrm{successors}(s)} V(s')&#10;\]&#10;\end{document}&#10;"/>
  <p:tag name="FILENAME" val="TP_tmp"/>
  <p:tag name="FORMAT" val="png16m"/>
  <p:tag name="RES" val="1200"/>
  <p:tag name="BLEND" val="0"/>
  <p:tag name="TRANSPARENT" val="0"/>
  <p:tag name="TBUG" val="0"/>
  <p:tag name="ALLOWFS" val="0"/>
  <p:tag name="ORIGWIDTH" val="115"/>
  <p:tag name="PICTUREFILESIZE" val="9848"/>
</p:tagLst>
</file>

<file path=ppt/tags/tag34.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10;V(s') = \min_{s \in \mathrm{successors}(s')} V(s)&#10;\]&#10;\end{document}&#10;"/>
  <p:tag name="FILENAME" val="TP_tmp"/>
  <p:tag name="FORMAT" val="png16m"/>
  <p:tag name="RES" val="1200"/>
  <p:tag name="BLEND" val="0"/>
  <p:tag name="TRANSPARENT" val="0"/>
  <p:tag name="TBUG" val="0"/>
  <p:tag name="ALLOWFS" val="0"/>
  <p:tag name="ORIGWIDTH" val="115"/>
  <p:tag name="PICTUREFILESIZE" val="9213"/>
</p:tagLst>
</file>

<file path=ppt/tags/tag35.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10;V(s) = \max_{s' \in \mathrm{successors}(s)} V(s')&#10;\]&#10;\end{document}&#10;"/>
  <p:tag name="FILENAME" val="TP_tmp"/>
  <p:tag name="FORMAT" val="png16m"/>
  <p:tag name="RES" val="1200"/>
  <p:tag name="BLEND" val="0"/>
  <p:tag name="TRANSPARENT" val="0"/>
  <p:tag name="TBUG" val="0"/>
  <p:tag name="ALLOWFS" val="0"/>
  <p:tag name="ORIGWIDTH" val="115"/>
  <p:tag name="PICTUREFILESIZE" val="9848"/>
</p:tagLst>
</file>

<file path=ppt/tags/tag36.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10;V(s') = \min_{s \in \mathrm{successors}(s')} V(s)&#10;\]&#10;\end{document}&#10;"/>
  <p:tag name="FILENAME" val="TP_tmp"/>
  <p:tag name="FORMAT" val="png16m"/>
  <p:tag name="RES" val="1200"/>
  <p:tag name="BLEND" val="0"/>
  <p:tag name="TRANSPARENT" val="0"/>
  <p:tag name="TBUG" val="0"/>
  <p:tag name="ALLOWFS" val="0"/>
  <p:tag name="ORIGWIDTH" val="115"/>
  <p:tag name="PICTUREFILESIZE" val="9213"/>
</p:tagLst>
</file>

<file path=ppt/tags/tag37.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10;V(s) = \max_{s' \in \mathrm{successors}(s)} V(s')&#10;\]&#10;\end{document}&#10;"/>
  <p:tag name="FILENAME" val="TP_tmp"/>
  <p:tag name="FORMAT" val="png16m"/>
  <p:tag name="RES" val="1200"/>
  <p:tag name="BLEND" val="0"/>
  <p:tag name="TRANSPARENT" val="0"/>
  <p:tag name="TBUG" val="0"/>
  <p:tag name="ALLOWFS" val="0"/>
  <p:tag name="ORIGWIDTH" val="115"/>
  <p:tag name="PICTUREFILESIZE" val="9848"/>
</p:tagLst>
</file>

<file path=ppt/tags/tag38.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10;V(s') = \min_{s \in \mathrm{successors}(s')} V(s)&#10;\]&#10;\end{document}&#10;"/>
  <p:tag name="FILENAME" val="TP_tmp"/>
  <p:tag name="FORMAT" val="png16m"/>
  <p:tag name="RES" val="1200"/>
  <p:tag name="BLEND" val="0"/>
  <p:tag name="TRANSPARENT" val="0"/>
  <p:tag name="TBUG" val="0"/>
  <p:tag name="ALLOWFS" val="0"/>
  <p:tag name="ORIGWIDTH" val="115"/>
  <p:tag name="PICTUREFILESIZE" val="9213"/>
</p:tagLst>
</file>

<file path=ppt/tags/tag39.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10;V(s) = \max_{s' \in \mathrm{successors}(s)} V(s')&#10;\]&#10;\end{document}&#10;"/>
  <p:tag name="FILENAME" val="TP_tmp"/>
  <p:tag name="FORMAT" val="png16m"/>
  <p:tag name="RES" val="1200"/>
  <p:tag name="BLEND" val="0"/>
  <p:tag name="TRANSPARENT" val="0"/>
  <p:tag name="TBUG" val="0"/>
  <p:tag name="ALLOWFS" val="0"/>
  <p:tag name="ORIGWIDTH" val="115"/>
  <p:tag name="PICTUREFILESIZE" val="9848"/>
</p:tagLst>
</file>

<file path=ppt/tags/tag4.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10;V(s') = \min_{s \in \mathrm{successors}(s')} V(s)&#10;\]&#10;\end{document}&#10;"/>
  <p:tag name="FILENAME" val="TP_tmp"/>
  <p:tag name="FORMAT" val="png16m"/>
  <p:tag name="RES" val="1200"/>
  <p:tag name="BLEND" val="0"/>
  <p:tag name="TRANSPARENT" val="0"/>
  <p:tag name="TBUG" val="0"/>
  <p:tag name="ALLOWFS" val="0"/>
  <p:tag name="ORIGWIDTH" val="115"/>
  <p:tag name="PICTUREFILESIZE" val="9213"/>
</p:tagLst>
</file>

<file path=ppt/tags/tag40.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10;V(s') = \min_{s \in \mathrm{successors}(s')} V(s)&#10;\]&#10;\end{document}&#10;"/>
  <p:tag name="FILENAME" val="TP_tmp"/>
  <p:tag name="FORMAT" val="png16m"/>
  <p:tag name="RES" val="1200"/>
  <p:tag name="BLEND" val="0"/>
  <p:tag name="TRANSPARENT" val="0"/>
  <p:tag name="TBUG" val="0"/>
  <p:tag name="ALLOWFS" val="0"/>
  <p:tag name="ORIGWIDTH" val="115"/>
  <p:tag name="PICTUREFILESIZE" val="9213"/>
</p:tagLst>
</file>

<file path=ppt/tags/tag41.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10;V(s) = \max_{s' \in \mathrm{successors}(s)} V(s')&#10;\]&#10;\end{document}&#10;"/>
  <p:tag name="FILENAME" val="TP_tmp"/>
  <p:tag name="FORMAT" val="png16m"/>
  <p:tag name="RES" val="1200"/>
  <p:tag name="BLEND" val="0"/>
  <p:tag name="TRANSPARENT" val="0"/>
  <p:tag name="TBUG" val="0"/>
  <p:tag name="ALLOWFS" val="0"/>
  <p:tag name="ORIGWIDTH" val="115"/>
  <p:tag name="PICTUREFILESIZE" val="9848"/>
</p:tagLst>
</file>

<file path=ppt/tags/tag42.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10;V(s') = \min_{s \in \mathrm{successors}(s')} V(s)&#10;\]&#10;\end{document}&#10;"/>
  <p:tag name="FILENAME" val="TP_tmp"/>
  <p:tag name="FORMAT" val="png16m"/>
  <p:tag name="RES" val="1200"/>
  <p:tag name="BLEND" val="0"/>
  <p:tag name="TRANSPARENT" val="0"/>
  <p:tag name="TBUG" val="0"/>
  <p:tag name="ALLOWFS" val="0"/>
  <p:tag name="ORIGWIDTH" val="115"/>
  <p:tag name="PICTUREFILESIZE" val="9213"/>
</p:tagLst>
</file>

<file path=ppt/tags/tag43.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10;V(s) = \max_{s' \in \mathrm{successors}(s)} V(s')&#10;\]&#10;\end{document}&#10;"/>
  <p:tag name="FILENAME" val="TP_tmp"/>
  <p:tag name="FORMAT" val="png16m"/>
  <p:tag name="RES" val="1200"/>
  <p:tag name="BLEND" val="0"/>
  <p:tag name="TRANSPARENT" val="0"/>
  <p:tag name="TBUG" val="0"/>
  <p:tag name="ALLOWFS" val="0"/>
  <p:tag name="ORIGWIDTH" val="115"/>
  <p:tag name="PICTUREFILESIZE" val="9848"/>
</p:tagLst>
</file>

<file path=ppt/tags/tag44.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10;V(s') = \min_{s \in \mathrm{successors}(s')} V(s)&#10;\]&#10;\end{document}&#10;"/>
  <p:tag name="FILENAME" val="TP_tmp"/>
  <p:tag name="FORMAT" val="png16m"/>
  <p:tag name="RES" val="1200"/>
  <p:tag name="BLEND" val="0"/>
  <p:tag name="TRANSPARENT" val="0"/>
  <p:tag name="TBUG" val="0"/>
  <p:tag name="ALLOWFS" val="0"/>
  <p:tag name="ORIGWIDTH" val="115"/>
  <p:tag name="PICTUREFILESIZE" val="9213"/>
</p:tagLst>
</file>

<file path=ppt/tags/tag45.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10;V(s) = \max_{s' \in \mathrm{successors}(s)} V(s')&#10;\]&#10;\end{document}&#10;"/>
  <p:tag name="FILENAME" val="TP_tmp"/>
  <p:tag name="FORMAT" val="png16m"/>
  <p:tag name="RES" val="1200"/>
  <p:tag name="BLEND" val="0"/>
  <p:tag name="TRANSPARENT" val="0"/>
  <p:tag name="TBUG" val="0"/>
  <p:tag name="ALLOWFS" val="0"/>
  <p:tag name="ORIGWIDTH" val="115"/>
  <p:tag name="PICTUREFILESIZE" val="9848"/>
</p:tagLst>
</file>

<file path=ppt/tags/tag46.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10;V(s') = \min_{s \in \mathrm{successors}(s')} V(s)&#10;\]&#10;\end{document}&#10;"/>
  <p:tag name="FILENAME" val="TP_tmp"/>
  <p:tag name="FORMAT" val="png16m"/>
  <p:tag name="RES" val="1200"/>
  <p:tag name="BLEND" val="0"/>
  <p:tag name="TRANSPARENT" val="0"/>
  <p:tag name="TBUG" val="0"/>
  <p:tag name="ALLOWFS" val="0"/>
  <p:tag name="ORIGWIDTH" val="115"/>
  <p:tag name="PICTUREFILESIZE" val="9213"/>
</p:tagLst>
</file>

<file path=ppt/tags/tag47.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10;V(s) = \max_{s' \in \mathrm{successors}(s)} V(s')&#10;\]&#10;\end{document}&#10;"/>
  <p:tag name="FILENAME" val="TP_tmp"/>
  <p:tag name="FORMAT" val="png16m"/>
  <p:tag name="RES" val="1200"/>
  <p:tag name="BLEND" val="0"/>
  <p:tag name="TRANSPARENT" val="0"/>
  <p:tag name="TBUG" val="0"/>
  <p:tag name="ALLOWFS" val="0"/>
  <p:tag name="ORIGWIDTH" val="115"/>
  <p:tag name="PICTUREFILESIZE" val="9848"/>
</p:tagLst>
</file>

<file path=ppt/tags/tag48.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10;V(s') = \min_{s \in \mathrm{successors}(s')} V(s)&#10;\]&#10;\end{document}&#10;"/>
  <p:tag name="FILENAME" val="TP_tmp"/>
  <p:tag name="FORMAT" val="png16m"/>
  <p:tag name="RES" val="1200"/>
  <p:tag name="BLEND" val="0"/>
  <p:tag name="TRANSPARENT" val="0"/>
  <p:tag name="TBUG" val="0"/>
  <p:tag name="ALLOWFS" val="0"/>
  <p:tag name="ORIGWIDTH" val="115"/>
  <p:tag name="PICTUREFILESIZE" val="9213"/>
</p:tagLst>
</file>

<file path=ppt/tags/tag49.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10;V(s) = \max_{s' \in \mathrm{successors}(s)} V(s')&#10;\]&#10;\end{document}&#10;"/>
  <p:tag name="FILENAME" val="TP_tmp"/>
  <p:tag name="FORMAT" val="png16m"/>
  <p:tag name="RES" val="1200"/>
  <p:tag name="BLEND" val="0"/>
  <p:tag name="TRANSPARENT" val="0"/>
  <p:tag name="TBUG" val="0"/>
  <p:tag name="ALLOWFS" val="0"/>
  <p:tag name="ORIGWIDTH" val="115"/>
  <p:tag name="PICTUREFILESIZE" val="9848"/>
</p:tagLst>
</file>

<file path=ppt/tags/tag5.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10;V(s) = \max_{s' \in \mathrm{successors}(s)} V(s')&#10;\]&#10;\end{document}&#10;"/>
  <p:tag name="FILENAME" val="TP_tmp"/>
  <p:tag name="FORMAT" val="png16m"/>
  <p:tag name="RES" val="1200"/>
  <p:tag name="BLEND" val="0"/>
  <p:tag name="TRANSPARENT" val="0"/>
  <p:tag name="TBUG" val="0"/>
  <p:tag name="ALLOWFS" val="0"/>
  <p:tag name="ORIGWIDTH" val="115"/>
  <p:tag name="PICTUREFILESIZE" val="9848"/>
</p:tagLst>
</file>

<file path=ppt/tags/tag50.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10;V(s') = \min_{s \in \mathrm{successors}(s')} V(s)&#10;\]&#10;\end{document}&#10;"/>
  <p:tag name="FILENAME" val="TP_tmp"/>
  <p:tag name="FORMAT" val="png16m"/>
  <p:tag name="RES" val="1200"/>
  <p:tag name="BLEND" val="0"/>
  <p:tag name="TRANSPARENT" val="0"/>
  <p:tag name="TBUG" val="0"/>
  <p:tag name="ALLOWFS" val="0"/>
  <p:tag name="ORIGWIDTH" val="115"/>
  <p:tag name="PICTUREFILESIZE" val="9213"/>
</p:tagLst>
</file>

<file path=ppt/tags/tag51.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10;V(s) = \max_{s' \in \mathrm{successors}(s)} V(s')&#10;\]&#10;\end{document}&#10;"/>
  <p:tag name="FILENAME" val="TP_tmp"/>
  <p:tag name="FORMAT" val="png16m"/>
  <p:tag name="RES" val="1200"/>
  <p:tag name="BLEND" val="0"/>
  <p:tag name="TRANSPARENT" val="0"/>
  <p:tag name="TBUG" val="0"/>
  <p:tag name="ALLOWFS" val="0"/>
  <p:tag name="ORIGWIDTH" val="115"/>
  <p:tag name="PICTUREFILESIZE" val="9848"/>
</p:tagLst>
</file>

<file path=ppt/tags/tag52.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10;V(s') = \min_{s \in \mathrm{successors}(s')} V(s)&#10;\]&#10;\end{document}&#10;"/>
  <p:tag name="FILENAME" val="TP_tmp"/>
  <p:tag name="FORMAT" val="png16m"/>
  <p:tag name="RES" val="1200"/>
  <p:tag name="BLEND" val="0"/>
  <p:tag name="TRANSPARENT" val="0"/>
  <p:tag name="TBUG" val="0"/>
  <p:tag name="ALLOWFS" val="0"/>
  <p:tag name="ORIGWIDTH" val="115"/>
  <p:tag name="PICTUREFILESIZE" val="9213"/>
</p:tagLst>
</file>

<file path=ppt/tags/tag53.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10;V(s) = \max_{s' \in \mathrm{successors}(s)} V(s')&#10;\]&#10;\end{document}&#10;"/>
  <p:tag name="FILENAME" val="TP_tmp"/>
  <p:tag name="FORMAT" val="png16m"/>
  <p:tag name="RES" val="1200"/>
  <p:tag name="BLEND" val="0"/>
  <p:tag name="TRANSPARENT" val="0"/>
  <p:tag name="TBUG" val="0"/>
  <p:tag name="ALLOWFS" val="0"/>
  <p:tag name="ORIGWIDTH" val="115"/>
  <p:tag name="PICTUREFILESIZE" val="9848"/>
</p:tagLst>
</file>

<file path=ppt/tags/tag54.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10;V(s') = \min_{s \in \mathrm{successors}(s')} V(s)&#10;\]&#10;\end{document}&#10;"/>
  <p:tag name="FILENAME" val="TP_tmp"/>
  <p:tag name="FORMAT" val="png16m"/>
  <p:tag name="RES" val="1200"/>
  <p:tag name="BLEND" val="0"/>
  <p:tag name="TRANSPARENT" val="0"/>
  <p:tag name="TBUG" val="0"/>
  <p:tag name="ALLOWFS" val="0"/>
  <p:tag name="ORIGWIDTH" val="115"/>
  <p:tag name="PICTUREFILESIZE" val="9213"/>
</p:tagLst>
</file>

<file path=ppt/tags/tag55.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10;V(s) = \max_{s' \in \mathrm{successors}(s)} V(s')&#10;\]&#10;\end{document}&#10;"/>
  <p:tag name="FILENAME" val="TP_tmp"/>
  <p:tag name="FORMAT" val="png16m"/>
  <p:tag name="RES" val="1200"/>
  <p:tag name="BLEND" val="0"/>
  <p:tag name="TRANSPARENT" val="0"/>
  <p:tag name="TBUG" val="0"/>
  <p:tag name="ALLOWFS" val="0"/>
  <p:tag name="ORIGWIDTH" val="115"/>
  <p:tag name="PICTUREFILESIZE" val="9848"/>
</p:tagLst>
</file>

<file path=ppt/tags/tag56.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10;V(s') = \min_{s \in \mathrm{successors}(s')} V(s)&#10;\]&#10;\end{document}&#10;"/>
  <p:tag name="FILENAME" val="TP_tmp"/>
  <p:tag name="FORMAT" val="png16m"/>
  <p:tag name="RES" val="1200"/>
  <p:tag name="BLEND" val="0"/>
  <p:tag name="TRANSPARENT" val="0"/>
  <p:tag name="TBUG" val="0"/>
  <p:tag name="ALLOWFS" val="0"/>
  <p:tag name="ORIGWIDTH" val="115"/>
  <p:tag name="PICTUREFILESIZE" val="9213"/>
</p:tagLst>
</file>

<file path=ppt/tags/tag57.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10;V(s) = \max_{s' \in \mathrm{successors}(s)} V(s')&#10;\]&#10;\end{document}&#10;"/>
  <p:tag name="FILENAME" val="TP_tmp"/>
  <p:tag name="FORMAT" val="png16m"/>
  <p:tag name="RES" val="1200"/>
  <p:tag name="BLEND" val="0"/>
  <p:tag name="TRANSPARENT" val="0"/>
  <p:tag name="TBUG" val="0"/>
  <p:tag name="ALLOWFS" val="0"/>
  <p:tag name="ORIGWIDTH" val="115"/>
  <p:tag name="PICTUREFILESIZE" val="9848"/>
</p:tagLst>
</file>

<file path=ppt/tags/tag58.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10;V(s') = \min_{s \in \mathrm{successors}(s')} V(s)&#10;\]&#10;\end{document}&#10;"/>
  <p:tag name="FILENAME" val="TP_tmp"/>
  <p:tag name="FORMAT" val="png16m"/>
  <p:tag name="RES" val="1200"/>
  <p:tag name="BLEND" val="0"/>
  <p:tag name="TRANSPARENT" val="0"/>
  <p:tag name="TBUG" val="0"/>
  <p:tag name="ALLOWFS" val="0"/>
  <p:tag name="ORIGWIDTH" val="115"/>
  <p:tag name="PICTUREFILESIZE" val="9213"/>
</p:tagLst>
</file>

<file path=ppt/tags/tag59.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10;V(s) = \max_{s' \in \mathrm{successors}(s)} V(s')&#10;\]&#10;\end{document}&#10;"/>
  <p:tag name="FILENAME" val="TP_tmp"/>
  <p:tag name="FORMAT" val="png16m"/>
  <p:tag name="RES" val="1200"/>
  <p:tag name="BLEND" val="0"/>
  <p:tag name="TRANSPARENT" val="0"/>
  <p:tag name="TBUG" val="0"/>
  <p:tag name="ALLOWFS" val="0"/>
  <p:tag name="ORIGWIDTH" val="115"/>
  <p:tag name="PICTUREFILESIZE" val="9848"/>
</p:tagLst>
</file>

<file path=ppt/tags/tag6.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10;V(s') = \min_{s \in \mathrm{successors}(s')} V(s)&#10;\]&#10;\end{document}&#10;"/>
  <p:tag name="FILENAME" val="TP_tmp"/>
  <p:tag name="FORMAT" val="png16m"/>
  <p:tag name="RES" val="1200"/>
  <p:tag name="BLEND" val="0"/>
  <p:tag name="TRANSPARENT" val="0"/>
  <p:tag name="TBUG" val="0"/>
  <p:tag name="ALLOWFS" val="0"/>
  <p:tag name="ORIGWIDTH" val="115"/>
  <p:tag name="PICTUREFILESIZE" val="9213"/>
</p:tagLst>
</file>

<file path=ppt/tags/tag60.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10;V(s') = \min_{s \in \mathrm{successors}(s')} V(s)&#10;\]&#10;\end{document}&#10;"/>
  <p:tag name="FILENAME" val="TP_tmp"/>
  <p:tag name="FORMAT" val="png16m"/>
  <p:tag name="RES" val="1200"/>
  <p:tag name="BLEND" val="0"/>
  <p:tag name="TRANSPARENT" val="0"/>
  <p:tag name="TBUG" val="0"/>
  <p:tag name="ALLOWFS" val="0"/>
  <p:tag name="ORIGWIDTH" val="115"/>
  <p:tag name="PICTUREFILESIZE" val="9213"/>
</p:tagLst>
</file>

<file path=ppt/tags/tag61.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10;V(s) = \max_{s' \in \mathrm{successors}(s)} V(s')&#10;\]&#10;\end{document}&#10;"/>
  <p:tag name="FILENAME" val="TP_tmp"/>
  <p:tag name="FORMAT" val="png16m"/>
  <p:tag name="RES" val="1200"/>
  <p:tag name="BLEND" val="0"/>
  <p:tag name="TRANSPARENT" val="0"/>
  <p:tag name="TBUG" val="0"/>
  <p:tag name="ALLOWFS" val="0"/>
  <p:tag name="ORIGWIDTH" val="115"/>
  <p:tag name="PICTUREFILESIZE" val="9848"/>
</p:tagLst>
</file>

<file path=ppt/tags/tag62.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10;V(s') = \min_{s \in \mathrm{successors}(s')} V(s)&#10;\]&#10;\end{document}&#10;"/>
  <p:tag name="FILENAME" val="TP_tmp"/>
  <p:tag name="FORMAT" val="png16m"/>
  <p:tag name="RES" val="1200"/>
  <p:tag name="BLEND" val="0"/>
  <p:tag name="TRANSPARENT" val="0"/>
  <p:tag name="TBUG" val="0"/>
  <p:tag name="ALLOWFS" val="0"/>
  <p:tag name="ORIGWIDTH" val="115"/>
  <p:tag name="PICTUREFILESIZE" val="9213"/>
</p:tagLst>
</file>

<file path=ppt/tags/tag63.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10;V(s) = \max_{s' \in \mathrm{successors}(s)} V(s')&#10;\]&#10;\end{document}&#10;"/>
  <p:tag name="FILENAME" val="TP_tmp"/>
  <p:tag name="FORMAT" val="png16m"/>
  <p:tag name="RES" val="1200"/>
  <p:tag name="BLEND" val="0"/>
  <p:tag name="TRANSPARENT" val="0"/>
  <p:tag name="TBUG" val="0"/>
  <p:tag name="ALLOWFS" val="0"/>
  <p:tag name="ORIGWIDTH" val="115"/>
  <p:tag name="PICTUREFILESIZE" val="9848"/>
</p:tagLst>
</file>

<file path=ppt/tags/tag64.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10;V(s') = \min_{s \in \mathrm{successors}(s')} V(s)&#10;\]&#10;\end{document}&#10;"/>
  <p:tag name="FILENAME" val="TP_tmp"/>
  <p:tag name="FORMAT" val="png16m"/>
  <p:tag name="RES" val="1200"/>
  <p:tag name="BLEND" val="0"/>
  <p:tag name="TRANSPARENT" val="0"/>
  <p:tag name="TBUG" val="0"/>
  <p:tag name="ALLOWFS" val="0"/>
  <p:tag name="ORIGWIDTH" val="115"/>
  <p:tag name="PICTUREFILESIZE" val="9213"/>
</p:tagLst>
</file>

<file path=ppt/tags/tag65.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10;V(s) = \max_{s' \in \mathrm{successors}(s)} V(s')&#10;\]&#10;\end{document}&#10;"/>
  <p:tag name="FILENAME" val="TP_tmp"/>
  <p:tag name="FORMAT" val="png16m"/>
  <p:tag name="RES" val="1200"/>
  <p:tag name="BLEND" val="0"/>
  <p:tag name="TRANSPARENT" val="0"/>
  <p:tag name="TBUG" val="0"/>
  <p:tag name="ALLOWFS" val="0"/>
  <p:tag name="ORIGWIDTH" val="115"/>
  <p:tag name="PICTUREFILESIZE" val="9848"/>
</p:tagLst>
</file>

<file path=ppt/tags/tag66.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10;V(s') = \min_{s \in \mathrm{successors}(s')} V(s)&#10;\]&#10;\end{document}&#10;"/>
  <p:tag name="FILENAME" val="TP_tmp"/>
  <p:tag name="FORMAT" val="png16m"/>
  <p:tag name="RES" val="1200"/>
  <p:tag name="BLEND" val="0"/>
  <p:tag name="TRANSPARENT" val="0"/>
  <p:tag name="TBUG" val="0"/>
  <p:tag name="ALLOWFS" val="0"/>
  <p:tag name="ORIGWIDTH" val="115"/>
  <p:tag name="PICTUREFILESIZE" val="9213"/>
</p:tagLst>
</file>

<file path=ppt/tags/tag67.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10;V(s) = \max_{s' \in \mathrm{successors}(s)} V(s')&#10;\]&#10;\end{document}&#10;"/>
  <p:tag name="FILENAME" val="TP_tmp"/>
  <p:tag name="FORMAT" val="png16m"/>
  <p:tag name="RES" val="1200"/>
  <p:tag name="BLEND" val="0"/>
  <p:tag name="TRANSPARENT" val="0"/>
  <p:tag name="TBUG" val="0"/>
  <p:tag name="ALLOWFS" val="0"/>
  <p:tag name="ORIGWIDTH" val="115"/>
  <p:tag name="PICTUREFILESIZE" val="9848"/>
</p:tagLst>
</file>

<file path=ppt/tags/tag68.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10;V(s') = \min_{s \in \mathrm{successors}(s')} V(s)&#10;\]&#10;\end{document}&#10;"/>
  <p:tag name="FILENAME" val="TP_tmp"/>
  <p:tag name="FORMAT" val="png16m"/>
  <p:tag name="RES" val="1200"/>
  <p:tag name="BLEND" val="0"/>
  <p:tag name="TRANSPARENT" val="0"/>
  <p:tag name="TBUG" val="0"/>
  <p:tag name="ALLOWFS" val="0"/>
  <p:tag name="ORIGWIDTH" val="115"/>
  <p:tag name="PICTUREFILESIZE" val="9213"/>
</p:tagLst>
</file>

<file path=ppt/tags/tag69.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10;V(s) = \max_{s' \in \mathrm{successors}(s)} V(s')&#10;\]&#10;\end{document}&#10;"/>
  <p:tag name="FILENAME" val="TP_tmp"/>
  <p:tag name="FORMAT" val="png16m"/>
  <p:tag name="RES" val="1200"/>
  <p:tag name="BLEND" val="0"/>
  <p:tag name="TRANSPARENT" val="0"/>
  <p:tag name="TBUG" val="0"/>
  <p:tag name="ALLOWFS" val="0"/>
  <p:tag name="ORIGWIDTH" val="115"/>
  <p:tag name="PICTUREFILESIZE" val="9848"/>
</p:tagLst>
</file>

<file path=ppt/tags/tag7.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10;V(s) = \max_{s' \in \mathrm{successors}(s)} V(s')&#10;\]&#10;\end{document}&#10;"/>
  <p:tag name="FILENAME" val="TP_tmp"/>
  <p:tag name="FORMAT" val="png16m"/>
  <p:tag name="RES" val="1200"/>
  <p:tag name="BLEND" val="0"/>
  <p:tag name="TRANSPARENT" val="0"/>
  <p:tag name="TBUG" val="0"/>
  <p:tag name="ALLOWFS" val="0"/>
  <p:tag name="ORIGWIDTH" val="115"/>
  <p:tag name="PICTUREFILESIZE" val="9848"/>
</p:tagLst>
</file>

<file path=ppt/tags/tag70.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10;V(s') = \min_{s \in \mathrm{successors}(s')} V(s)&#10;\]&#10;\end{document}&#10;"/>
  <p:tag name="FILENAME" val="TP_tmp"/>
  <p:tag name="FORMAT" val="png16m"/>
  <p:tag name="RES" val="1200"/>
  <p:tag name="BLEND" val="0"/>
  <p:tag name="TRANSPARENT" val="0"/>
  <p:tag name="TBUG" val="0"/>
  <p:tag name="ALLOWFS" val="0"/>
  <p:tag name="ORIGWIDTH" val="115"/>
  <p:tag name="PICTUREFILESIZE" val="9213"/>
</p:tagLst>
</file>

<file path=ppt/tags/tag71.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10;V(s) = \max_{s' \in \mathrm{successors}(s)} V(s')&#10;\]&#10;\end{document}&#10;"/>
  <p:tag name="FILENAME" val="TP_tmp"/>
  <p:tag name="FORMAT" val="png16m"/>
  <p:tag name="RES" val="1200"/>
  <p:tag name="BLEND" val="0"/>
  <p:tag name="TRANSPARENT" val="0"/>
  <p:tag name="TBUG" val="0"/>
  <p:tag name="ALLOWFS" val="0"/>
  <p:tag name="ORIGWIDTH" val="115"/>
  <p:tag name="PICTUREFILESIZE" val="9848"/>
</p:tagLst>
</file>

<file path=ppt/tags/tag72.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10;V(s') = \min_{s \in \mathrm{successors}(s')} V(s)&#10;\]&#10;\end{document}&#10;"/>
  <p:tag name="FILENAME" val="TP_tmp"/>
  <p:tag name="FORMAT" val="png16m"/>
  <p:tag name="RES" val="1200"/>
  <p:tag name="BLEND" val="0"/>
  <p:tag name="TRANSPARENT" val="0"/>
  <p:tag name="TBUG" val="0"/>
  <p:tag name="ALLOWFS" val="0"/>
  <p:tag name="ORIGWIDTH" val="115"/>
  <p:tag name="PICTUREFILESIZE" val="9213"/>
</p:tagLst>
</file>

<file path=ppt/tags/tag73.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10;V(s) = \max_{s' \in \mathrm{successors}(s)} V(s')&#10;\]&#10;\end{document}&#10;"/>
  <p:tag name="FILENAME" val="TP_tmp"/>
  <p:tag name="FORMAT" val="png16m"/>
  <p:tag name="RES" val="1200"/>
  <p:tag name="BLEND" val="0"/>
  <p:tag name="TRANSPARENT" val="0"/>
  <p:tag name="TBUG" val="0"/>
  <p:tag name="ALLOWFS" val="0"/>
  <p:tag name="ORIGWIDTH" val="115"/>
  <p:tag name="PICTUREFILESIZE" val="9848"/>
</p:tagLst>
</file>

<file path=ppt/tags/tag74.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10;V(s') = \min_{s \in \mathrm{successors}(s')} V(s)&#10;\]&#10;\end{document}&#10;"/>
  <p:tag name="FILENAME" val="TP_tmp"/>
  <p:tag name="FORMAT" val="png16m"/>
  <p:tag name="RES" val="1200"/>
  <p:tag name="BLEND" val="0"/>
  <p:tag name="TRANSPARENT" val="0"/>
  <p:tag name="TBUG" val="0"/>
  <p:tag name="ALLOWFS" val="0"/>
  <p:tag name="ORIGWIDTH" val="115"/>
  <p:tag name="PICTUREFILESIZE" val="9213"/>
</p:tagLst>
</file>

<file path=ppt/tags/tag75.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10;V(s) = \max_{s' \in \mathrm{successors}(s)} V(s')&#10;\]&#10;\end{document}&#10;"/>
  <p:tag name="FILENAME" val="TP_tmp"/>
  <p:tag name="FORMAT" val="png16m"/>
  <p:tag name="RES" val="1200"/>
  <p:tag name="BLEND" val="0"/>
  <p:tag name="TRANSPARENT" val="0"/>
  <p:tag name="TBUG" val="0"/>
  <p:tag name="ALLOWFS" val="0"/>
  <p:tag name="ORIGWIDTH" val="115"/>
  <p:tag name="PICTUREFILESIZE" val="9848"/>
</p:tagLst>
</file>

<file path=ppt/tags/tag76.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10;V(s') = \min_{s \in \mathrm{successors}(s')} V(s)&#10;\]&#10;\end{document}&#10;"/>
  <p:tag name="FILENAME" val="TP_tmp"/>
  <p:tag name="FORMAT" val="png16m"/>
  <p:tag name="RES" val="1200"/>
  <p:tag name="BLEND" val="0"/>
  <p:tag name="TRANSPARENT" val="0"/>
  <p:tag name="TBUG" val="0"/>
  <p:tag name="ALLOWFS" val="0"/>
  <p:tag name="ORIGWIDTH" val="115"/>
  <p:tag name="PICTUREFILESIZE" val="9213"/>
</p:tagLst>
</file>

<file path=ppt/tags/tag77.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10;V(s) = \max_{s' \in \mathrm{successors}(s)} V(s')&#10;\]&#10;\end{document}&#10;"/>
  <p:tag name="FILENAME" val="TP_tmp"/>
  <p:tag name="FORMAT" val="png16m"/>
  <p:tag name="RES" val="1200"/>
  <p:tag name="BLEND" val="0"/>
  <p:tag name="TRANSPARENT" val="0"/>
  <p:tag name="TBUG" val="0"/>
  <p:tag name="ALLOWFS" val="0"/>
  <p:tag name="ORIGWIDTH" val="115"/>
  <p:tag name="PICTUREFILESIZE" val="9848"/>
</p:tagLst>
</file>

<file path=ppt/tags/tag78.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10;V(s') = \min_{s \in \mathrm{successors}(s')} V(s)&#10;\]&#10;\end{document}&#10;"/>
  <p:tag name="FILENAME" val="TP_tmp"/>
  <p:tag name="FORMAT" val="png16m"/>
  <p:tag name="RES" val="1200"/>
  <p:tag name="BLEND" val="0"/>
  <p:tag name="TRANSPARENT" val="0"/>
  <p:tag name="TBUG" val="0"/>
  <p:tag name="ALLOWFS" val="0"/>
  <p:tag name="ORIGWIDTH" val="115"/>
  <p:tag name="PICTUREFILESIZE" val="9213"/>
</p:tagLst>
</file>

<file path=ppt/tags/tag8.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10;V(s') = \min_{s \in \mathrm{successors}(s')} V(s)&#10;\]&#10;\end{document}&#10;"/>
  <p:tag name="FILENAME" val="TP_tmp"/>
  <p:tag name="FORMAT" val="png16m"/>
  <p:tag name="RES" val="1200"/>
  <p:tag name="BLEND" val="0"/>
  <p:tag name="TRANSPARENT" val="0"/>
  <p:tag name="TBUG" val="0"/>
  <p:tag name="ALLOWFS" val="0"/>
  <p:tag name="ORIGWIDTH" val="115"/>
  <p:tag name="PICTUREFILESIZE" val="9213"/>
</p:tagLst>
</file>

<file path=ppt/tags/tag9.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10;V(s) = \max_{s' \in \mathrm{successors}(s)} V(s')&#10;\]&#10;\end{document}&#10;"/>
  <p:tag name="FILENAME" val="TP_tmp"/>
  <p:tag name="FORMAT" val="png16m"/>
  <p:tag name="RES" val="1200"/>
  <p:tag name="BLEND" val="0"/>
  <p:tag name="TRANSPARENT" val="0"/>
  <p:tag name="TBUG" val="0"/>
  <p:tag name="ALLOWFS" val="0"/>
  <p:tag name="ORIGWIDTH" val="115"/>
  <p:tag name="PICTUREFILESIZE" val="9848"/>
</p:tagLst>
</file>

<file path=ppt/theme/theme1.xml><?xml version="1.0" encoding="utf-8"?>
<a:theme xmlns:a="http://schemas.openxmlformats.org/drawingml/2006/main" name="Office Theme">
  <a:themeElements>
    <a:clrScheme name="Custom 3">
      <a:dk1>
        <a:srgbClr val="000000"/>
      </a:dk1>
      <a:lt1>
        <a:srgbClr val="FFFFFF"/>
      </a:lt1>
      <a:dk2>
        <a:srgbClr val="43454B"/>
      </a:dk2>
      <a:lt2>
        <a:srgbClr val="CECFD2"/>
      </a:lt2>
      <a:accent1>
        <a:srgbClr val="00246D"/>
      </a:accent1>
      <a:accent2>
        <a:srgbClr val="009999"/>
      </a:accent2>
      <a:accent3>
        <a:srgbClr val="E246AE"/>
      </a:accent3>
      <a:accent4>
        <a:srgbClr val="4471C3"/>
      </a:accent4>
      <a:accent5>
        <a:srgbClr val="5EC0A6"/>
      </a:accent5>
      <a:accent6>
        <a:srgbClr val="D9E8E3"/>
      </a:accent6>
      <a:hlink>
        <a:srgbClr val="C10ADD"/>
      </a:hlink>
      <a:folHlink>
        <a:srgbClr val="7F008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87</TotalTime>
  <Words>9759</Words>
  <Application>Microsoft Macintosh PowerPoint</Application>
  <PresentationFormat>Widescreen</PresentationFormat>
  <Paragraphs>2171</Paragraphs>
  <Slides>95</Slides>
  <Notes>95</Notes>
  <HiddenSlides>0</HiddenSlides>
  <MMClips>2</MMClips>
  <ScaleCrop>false</ScaleCrop>
  <HeadingPairs>
    <vt:vector size="6" baseType="variant">
      <vt:variant>
        <vt:lpstr>Fonts Used</vt:lpstr>
      </vt:variant>
      <vt:variant>
        <vt:i4>16</vt:i4>
      </vt:variant>
      <vt:variant>
        <vt:lpstr>Theme</vt:lpstr>
      </vt:variant>
      <vt:variant>
        <vt:i4>1</vt:i4>
      </vt:variant>
      <vt:variant>
        <vt:lpstr>Slide Titles</vt:lpstr>
      </vt:variant>
      <vt:variant>
        <vt:i4>95</vt:i4>
      </vt:variant>
    </vt:vector>
  </HeadingPairs>
  <TitlesOfParts>
    <vt:vector size="112" baseType="lpstr">
      <vt:lpstr>Arial</vt:lpstr>
      <vt:lpstr>Arial,Sans-Serif</vt:lpstr>
      <vt:lpstr>Calibri</vt:lpstr>
      <vt:lpstr>Cambria Math</vt:lpstr>
      <vt:lpstr>Courier New</vt:lpstr>
      <vt:lpstr>Franklin Gothic Medium</vt:lpstr>
      <vt:lpstr>Georgia</vt:lpstr>
      <vt:lpstr>Noto Sans Symbols</vt:lpstr>
      <vt:lpstr>Open Sans</vt:lpstr>
      <vt:lpstr>Open Sans</vt:lpstr>
      <vt:lpstr>Open Sans SemiBold</vt:lpstr>
      <vt:lpstr>Roboto Mono</vt:lpstr>
      <vt:lpstr>Segoe UI</vt:lpstr>
      <vt:lpstr>Symbol</vt:lpstr>
      <vt:lpstr>Times</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Erika Keller</dc:creator>
  <cp:lastModifiedBy>Callison-Burch, Christopher</cp:lastModifiedBy>
  <cp:revision>147</cp:revision>
  <dcterms:created xsi:type="dcterms:W3CDTF">2019-12-03T19:46:34Z</dcterms:created>
  <dcterms:modified xsi:type="dcterms:W3CDTF">2020-09-30T20:00:16Z</dcterms:modified>
</cp:coreProperties>
</file>